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3" r:id="rId1"/>
  </p:sldMasterIdLst>
  <p:sldIdLst>
    <p:sldId id="256" r:id="rId2"/>
    <p:sldId id="257" r:id="rId3"/>
    <p:sldId id="258" r:id="rId4"/>
    <p:sldId id="260" r:id="rId5"/>
    <p:sldId id="261" r:id="rId6"/>
    <p:sldId id="263" r:id="rId7"/>
    <p:sldId id="264" r:id="rId8"/>
    <p:sldId id="265" r:id="rId9"/>
    <p:sldId id="268" r:id="rId10"/>
    <p:sldId id="267" r:id="rId11"/>
    <p:sldId id="266" r:id="rId12"/>
    <p:sldId id="269" r:id="rId1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 baseline="-250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 baseline="-250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 baseline="-250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 baseline="-250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 baseline="-250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 baseline="-250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 baseline="-250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 baseline="-250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 baseline="-250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7" autoAdjust="0"/>
    <p:restoredTop sz="94682" autoAdjust="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5E574FD-4645-4F7E-920A-0B805599B5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EA1059-A2BA-49D2-89B5-E95B5A4C81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0360D1-BB15-4B09-A527-3CD3811ADB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1066800" y="1981200"/>
            <a:ext cx="3695700" cy="4114800"/>
          </a:xfrm>
        </p:spPr>
        <p:txBody>
          <a:bodyPr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F11CAF-8233-4359-9B79-C32011A985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D6C918-3B96-4ED6-807B-CE52A74BA1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066800" y="1981200"/>
            <a:ext cx="75438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066800" y="4114800"/>
            <a:ext cx="75438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8AD2F-F53C-495B-BCA8-F4B8F2D472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066800" y="1981200"/>
            <a:ext cx="36957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14900" y="1981200"/>
            <a:ext cx="36957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1066800" y="4114800"/>
            <a:ext cx="75438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96B6A9-5657-4D3D-9D4D-DEBB373E66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91496-2C11-4DD4-8153-8AA4B51AAD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5ED8A-12B8-4C08-8B32-EBBD948ABC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42426A8-3A04-4D28-8B7B-EFF347A45B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DFC9F1-44DB-4BEF-8BCC-C2132CB1E0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ECA2DF-13FA-4019-A0FB-E66858DEAA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98FE0-68CF-4C40-BAEA-7D6DC136F8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7632EE0-C07A-4B5D-9359-246AA5C26A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8DF62-8932-4F6C-9EBD-2DCF19936E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6" name="Прямоугольник с одним скругленным углом 5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59614D2-A19F-4093-8F33-069D483577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1" name="Текст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fld id="{B18879FF-5364-4866-8DE9-99AADFD850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39" r:id="rId2"/>
    <p:sldLayoutId id="2147483952" r:id="rId3"/>
    <p:sldLayoutId id="2147483940" r:id="rId4"/>
    <p:sldLayoutId id="2147483941" r:id="rId5"/>
    <p:sldLayoutId id="2147483942" r:id="rId6"/>
    <p:sldLayoutId id="2147483953" r:id="rId7"/>
    <p:sldLayoutId id="2147483943" r:id="rId8"/>
    <p:sldLayoutId id="2147483954" r:id="rId9"/>
    <p:sldLayoutId id="2147483944" r:id="rId10"/>
    <p:sldLayoutId id="2147483945" r:id="rId11"/>
    <p:sldLayoutId id="2147483946" r:id="rId12"/>
    <p:sldLayoutId id="2147483947" r:id="rId13"/>
    <p:sldLayoutId id="2147483948" r:id="rId14"/>
    <p:sldLayoutId id="2147483949" r:id="rId15"/>
    <p:sldLayoutId id="2147483950" r:id="rId16"/>
  </p:sldLayoutIdLst>
  <p:transition spd="slow">
    <p:wheel spokes="8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FF8D3E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9pPr>
      <a:extLst/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ED3742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ED3742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4A85BF"/>
        </a:buClr>
        <a:buSzPct val="100000"/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&#1051;&#1072;&#1073;&#1086;&#1088;&#1072;&#1090;&#1086;&#1088;&#1085;&#1072;&#1103;%20&#1088;&#1072;&#1073;&#1086;&#1090;&#1072;.docx" TargetMode="Externa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&#1051;&#1072;&#1073;&#1086;&#1088;&#1072;&#1090;&#1086;&#1088;&#1085;&#1072;&#1103;%20&#1088;&#1072;&#1073;&#1086;&#1090;&#1072;.docx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lovi.tv/video/play.php?Code=qftexxwkdf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Gorenie%20parafina-lovi.tv.wmv" TargetMode="Externa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dimok%20(med_%20+%20hlor)%20--lovi.tv.wmv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Vitesnenie%20metallov%20iz%20solei.%20Himiy.%20--lovi.tv.wmv" TargetMode="Externa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14348" y="357166"/>
            <a:ext cx="7772400" cy="18288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>Типы</a:t>
            </a:r>
            <a:br>
              <a:rPr lang="ru-RU" dirty="0" smtClean="0"/>
            </a:br>
            <a:r>
              <a:rPr lang="ru-RU" dirty="0" smtClean="0"/>
              <a:t>химических реакций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500694" y="5429264"/>
            <a:ext cx="3208333" cy="914400"/>
          </a:xfrm>
        </p:spPr>
        <p:txBody>
          <a:bodyPr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Карпухина Ирина Степановна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Учитель химии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МБОУ СОШ № 32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Город Новосибирск </a:t>
            </a:r>
          </a:p>
        </p:txBody>
      </p:sp>
      <p:pic>
        <p:nvPicPr>
          <p:cNvPr id="4" name="Picture 7" descr="new_pa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 rot="1745641">
            <a:off x="5775486" y="2630252"/>
            <a:ext cx="2544553" cy="2084391"/>
          </a:xfrm>
          <a:prstGeom prst="rect">
            <a:avLst/>
          </a:prstGeom>
        </p:spPr>
      </p:pic>
      <p:pic>
        <p:nvPicPr>
          <p:cNvPr id="5" name="Picture 11" descr="00039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 rot="19652072">
            <a:off x="950510" y="3150990"/>
            <a:ext cx="3510423" cy="1901948"/>
          </a:xfrm>
          <a:prstGeom prst="rect">
            <a:avLst/>
          </a:prstGeom>
        </p:spPr>
      </p:pic>
      <p:sp>
        <p:nvSpPr>
          <p:cNvPr id="6" name="Рамка 5"/>
          <p:cNvSpPr/>
          <p:nvPr/>
        </p:nvSpPr>
        <p:spPr>
          <a:xfrm>
            <a:off x="3214678" y="5500702"/>
            <a:ext cx="2500330" cy="571504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Prezentacii.com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285750" y="642938"/>
            <a:ext cx="4857750" cy="5453062"/>
          </a:xfrm>
        </p:spPr>
        <p:txBody>
          <a:bodyPr/>
          <a:lstStyle/>
          <a:p>
            <a:pPr eaLnBrk="1" hangingPunct="1"/>
            <a:r>
              <a:rPr lang="ru-RU" sz="2400" smtClean="0"/>
              <a:t>Реакция, протекающая между двумя сложными веществами, при которой атомы </a:t>
            </a:r>
            <a:br>
              <a:rPr lang="ru-RU" sz="2400" smtClean="0"/>
            </a:br>
            <a:r>
              <a:rPr lang="ru-RU" sz="2400" smtClean="0"/>
              <a:t>или группы атомов одного вещества замещают атомы или группы атомов другого </a:t>
            </a:r>
            <a:br>
              <a:rPr lang="ru-RU" sz="2400" smtClean="0"/>
            </a:br>
            <a:r>
              <a:rPr lang="ru-RU" sz="2400" smtClean="0"/>
              <a:t>вещества, называется </a:t>
            </a:r>
            <a:r>
              <a:rPr lang="ru-RU" sz="2400" b="1" smtClean="0"/>
              <a:t>реакцией обмена.  </a:t>
            </a:r>
            <a:endParaRPr lang="ru-RU" sz="2400" smtClean="0"/>
          </a:p>
          <a:p>
            <a:pPr eaLnBrk="1" hangingPunct="1"/>
            <a:r>
              <a:rPr lang="ru-RU" sz="2000" smtClean="0"/>
              <a:t>CuO +  H</a:t>
            </a:r>
            <a:r>
              <a:rPr lang="ru-RU" sz="2000" baseline="-25000" smtClean="0"/>
              <a:t>2</a:t>
            </a:r>
            <a:r>
              <a:rPr lang="ru-RU" sz="2000" smtClean="0"/>
              <a:t>SO</a:t>
            </a:r>
            <a:r>
              <a:rPr lang="ru-RU" sz="2000" baseline="-25000" smtClean="0"/>
              <a:t>4</a:t>
            </a:r>
            <a:r>
              <a:rPr lang="ru-RU" sz="2000" smtClean="0"/>
              <a:t> =  CuSO</a:t>
            </a:r>
            <a:r>
              <a:rPr lang="ru-RU" sz="2000" baseline="-25000" smtClean="0"/>
              <a:t>4</a:t>
            </a:r>
            <a:r>
              <a:rPr lang="ru-RU" sz="2000" smtClean="0"/>
              <a:t>  +  H</a:t>
            </a:r>
            <a:r>
              <a:rPr lang="ru-RU" sz="2000" baseline="-25000" smtClean="0"/>
              <a:t>2</a:t>
            </a:r>
            <a:r>
              <a:rPr lang="ru-RU" sz="2000" smtClean="0"/>
              <a:t>O</a:t>
            </a:r>
          </a:p>
          <a:p>
            <a:pPr eaLnBrk="1" hangingPunct="1"/>
            <a:endParaRPr lang="ru-RU" sz="2000" smtClean="0"/>
          </a:p>
          <a:p>
            <a:pPr eaLnBrk="1" hangingPunct="1"/>
            <a:endParaRPr lang="ru-RU" sz="2000" smtClean="0"/>
          </a:p>
          <a:p>
            <a:pPr algn="ctr" eaLnBrk="1" hangingPunct="1"/>
            <a:r>
              <a:rPr lang="ru-RU" sz="2000" smtClean="0">
                <a:hlinkClick r:id="rId2" action="ppaction://hlinkfile"/>
              </a:rPr>
              <a:t>Проверь себя</a:t>
            </a:r>
            <a:endParaRPr lang="en-US" sz="2000" smtClean="0"/>
          </a:p>
        </p:txBody>
      </p:sp>
      <p:pic>
        <p:nvPicPr>
          <p:cNvPr id="15363" name="Picture 8" descr="L01p2p06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914900" y="2652713"/>
            <a:ext cx="3695700" cy="2771775"/>
          </a:xfr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66800" y="2554288"/>
            <a:ext cx="3695700" cy="2968625"/>
          </a:xfrm>
          <a:noFill/>
        </p:spPr>
      </p:pic>
      <p:sp>
        <p:nvSpPr>
          <p:cNvPr id="53254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914900" y="836613"/>
            <a:ext cx="3695700" cy="5259387"/>
          </a:xfrm>
        </p:spPr>
        <p:txBody>
          <a:bodyPr>
            <a:normAutofit fontScale="92500"/>
          </a:bodyPr>
          <a:lstStyle/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400" b="1" dirty="0" smtClean="0"/>
              <a:t>Обратимые реакции</a:t>
            </a:r>
            <a:r>
              <a:rPr lang="ru-RU" sz="2400" dirty="0" smtClean="0"/>
              <a:t> -химические реакции, протекающие одновременно в двух противоположных направлениях (прямом и обратном)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sz="2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000" b="1" dirty="0" smtClean="0"/>
              <a:t>Например:</a:t>
            </a:r>
            <a:r>
              <a:rPr lang="ru-RU" sz="2000" dirty="0" smtClean="0"/>
              <a:t> </a:t>
            </a:r>
            <a:endParaRPr lang="en-US" sz="20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000" dirty="0" smtClean="0"/>
              <a:t> 3H</a:t>
            </a:r>
            <a:r>
              <a:rPr lang="ru-RU" sz="2000" baseline="-25000" dirty="0" smtClean="0"/>
              <a:t>2</a:t>
            </a:r>
            <a:r>
              <a:rPr lang="ru-RU" sz="2000" dirty="0" smtClean="0"/>
              <a:t> + N</a:t>
            </a:r>
            <a:r>
              <a:rPr lang="ru-RU" sz="2000" baseline="-25000" dirty="0" smtClean="0"/>
              <a:t>2</a:t>
            </a:r>
            <a:r>
              <a:rPr lang="ru-RU" sz="2000" dirty="0" smtClean="0"/>
              <a:t> ⇆ 2NH</a:t>
            </a:r>
            <a:r>
              <a:rPr lang="ru-RU" sz="2000" baseline="-25000" dirty="0" smtClean="0"/>
              <a:t>3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sz="2000" baseline="-250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000" dirty="0" smtClean="0">
                <a:hlinkClick r:id="rId3" action="ppaction://hlinkfile"/>
              </a:rPr>
              <a:t>Лабораторная  работа</a:t>
            </a:r>
            <a:endParaRPr lang="ru-RU" sz="2000" dirty="0" smtClean="0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Источники </a:t>
            </a:r>
            <a:endParaRPr lang="ru-RU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17411" name="Содержимое 5"/>
          <p:cNvSpPr>
            <a:spLocks noGrp="1"/>
          </p:cNvSpPr>
          <p:nvPr>
            <p:ph idx="1"/>
          </p:nvPr>
        </p:nvSpPr>
        <p:spPr>
          <a:xfrm>
            <a:off x="503238" y="530225"/>
            <a:ext cx="8183562" cy="4187825"/>
          </a:xfrm>
        </p:spPr>
        <p:txBody>
          <a:bodyPr/>
          <a:lstStyle/>
          <a:p>
            <a:pPr eaLnBrk="1" hangingPunct="1"/>
            <a:r>
              <a:rPr lang="en-US" sz="2000" smtClean="0">
                <a:hlinkClick r:id="rId2"/>
              </a:rPr>
              <a:t>http://lovi.tv/video/play.php?Code=qftexxwkdf</a:t>
            </a:r>
            <a:endParaRPr lang="ru-RU" sz="2000" smtClean="0"/>
          </a:p>
          <a:p>
            <a:pPr eaLnBrk="1" hangingPunct="1"/>
            <a:r>
              <a:rPr lang="ru-RU" sz="2000" smtClean="0"/>
              <a:t>Габриелян О. С. Химия 8</a:t>
            </a:r>
          </a:p>
          <a:p>
            <a:pPr eaLnBrk="1" hangingPunct="1"/>
            <a:r>
              <a:rPr lang="ru-RU" sz="2000" smtClean="0"/>
              <a:t>Габриелян О. С. Рунов Н. Н. Химический эксперимент в школе 8</a:t>
            </a:r>
          </a:p>
          <a:p>
            <a:pPr eaLnBrk="1" hangingPunct="1"/>
            <a:r>
              <a:rPr lang="ru-RU" sz="2000" smtClean="0"/>
              <a:t>Минченко Е.Е. Зазнобина Л. С. Химия 8</a:t>
            </a:r>
          </a:p>
          <a:p>
            <a:pPr eaLnBrk="1" hangingPunct="1"/>
            <a:r>
              <a:rPr lang="ru-RU" sz="2000" smtClean="0"/>
              <a:t>Журин А. А. Химические уравнения задания для самостоятельной работы</a:t>
            </a:r>
          </a:p>
          <a:p>
            <a:pPr eaLnBrk="1" hangingPunct="1"/>
            <a:r>
              <a:rPr lang="ru-RU" sz="2000" smtClean="0"/>
              <a:t>Энциклопедия для детей Химия «Аванта» Москва 2000</a:t>
            </a: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3786188" y="214313"/>
            <a:ext cx="5000625" cy="61436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ru-RU" sz="2000" b="1" smtClean="0"/>
          </a:p>
          <a:p>
            <a:pPr eaLnBrk="1" hangingPunct="1">
              <a:lnSpc>
                <a:spcPct val="90000"/>
              </a:lnSpc>
            </a:pPr>
            <a:r>
              <a:rPr lang="ru-RU" sz="2000" b="1" smtClean="0"/>
              <a:t>Химическая реакция </a:t>
            </a:r>
            <a:r>
              <a:rPr lang="ru-RU" sz="2000" smtClean="0"/>
              <a:t>— превращение одного или нескольких исходных веществ в отличающиеся от них по химическому составу или строению вещества (продукты реакции). 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smtClean="0"/>
              <a:t>CaO+H</a:t>
            </a:r>
            <a:r>
              <a:rPr lang="en-US" sz="2000" baseline="-25000" smtClean="0"/>
              <a:t>2</a:t>
            </a:r>
            <a:r>
              <a:rPr lang="en-US" sz="2000" smtClean="0"/>
              <a:t>O=Ca(OH)</a:t>
            </a:r>
            <a:r>
              <a:rPr lang="en-US" sz="2000" baseline="-25000" smtClean="0"/>
              <a:t>2</a:t>
            </a:r>
            <a:endParaRPr lang="ru-RU" sz="2000" baseline="-25000" smtClean="0"/>
          </a:p>
          <a:p>
            <a:pPr eaLnBrk="1" hangingPunct="1">
              <a:lnSpc>
                <a:spcPct val="90000"/>
              </a:lnSpc>
            </a:pPr>
            <a:r>
              <a:rPr lang="en-US" sz="2000" smtClean="0"/>
              <a:t>4HNO</a:t>
            </a:r>
            <a:r>
              <a:rPr lang="en-US" sz="2000" baseline="-25000" smtClean="0"/>
              <a:t>3</a:t>
            </a:r>
            <a:r>
              <a:rPr lang="en-US" sz="2000" smtClean="0"/>
              <a:t>=2H</a:t>
            </a:r>
            <a:r>
              <a:rPr lang="en-US" sz="2000" baseline="-25000" smtClean="0"/>
              <a:t>2</a:t>
            </a:r>
            <a:r>
              <a:rPr lang="en-US" sz="2000" smtClean="0"/>
              <a:t>O+4NO</a:t>
            </a:r>
            <a:r>
              <a:rPr lang="en-US" sz="2000" baseline="-25000" smtClean="0"/>
              <a:t>2</a:t>
            </a:r>
            <a:r>
              <a:rPr lang="en-US" sz="2000" smtClean="0"/>
              <a:t>+O</a:t>
            </a:r>
            <a:r>
              <a:rPr lang="en-US" sz="2000" baseline="-25000" smtClean="0"/>
              <a:t>2</a:t>
            </a:r>
            <a:endParaRPr lang="ru-RU" sz="2000" smtClean="0"/>
          </a:p>
          <a:p>
            <a:pPr eaLnBrk="1" hangingPunct="1"/>
            <a:r>
              <a:rPr lang="en-US" sz="2000" smtClean="0"/>
              <a:t>CuSO</a:t>
            </a:r>
            <a:r>
              <a:rPr lang="en-US" sz="2000" baseline="-25000" smtClean="0"/>
              <a:t>4</a:t>
            </a:r>
            <a:r>
              <a:rPr lang="en-US" sz="2000" smtClean="0"/>
              <a:t>+Fe=FeSO</a:t>
            </a:r>
            <a:r>
              <a:rPr lang="en-US" sz="2000" baseline="-25000" smtClean="0"/>
              <a:t>4</a:t>
            </a:r>
            <a:r>
              <a:rPr lang="en-US" sz="2000" smtClean="0"/>
              <a:t>+Cu</a:t>
            </a:r>
            <a:endParaRPr lang="ru-RU" sz="2000" smtClean="0"/>
          </a:p>
          <a:p>
            <a:pPr eaLnBrk="1" hangingPunct="1"/>
            <a:r>
              <a:rPr lang="en-US" sz="2000" smtClean="0"/>
              <a:t>AgNO</a:t>
            </a:r>
            <a:r>
              <a:rPr lang="en-US" sz="2000" baseline="-25000" smtClean="0"/>
              <a:t>3</a:t>
            </a:r>
            <a:r>
              <a:rPr lang="en-US" sz="2000" smtClean="0"/>
              <a:t>+KBr=AgBr</a:t>
            </a:r>
            <a:r>
              <a:rPr lang="ru-RU" sz="2000" smtClean="0"/>
              <a:t> </a:t>
            </a:r>
            <a:r>
              <a:rPr lang="en-US" sz="2000" smtClean="0"/>
              <a:t>+</a:t>
            </a:r>
            <a:r>
              <a:rPr lang="ru-RU" sz="2000" smtClean="0"/>
              <a:t>К </a:t>
            </a:r>
            <a:r>
              <a:rPr lang="en-US" sz="2000" smtClean="0"/>
              <a:t>NO</a:t>
            </a:r>
            <a:r>
              <a:rPr lang="en-US" sz="2000" baseline="-25000" smtClean="0"/>
              <a:t>3</a:t>
            </a:r>
            <a:endParaRPr lang="ru-RU" sz="2000" baseline="-25000" smtClean="0"/>
          </a:p>
          <a:p>
            <a:pPr eaLnBrk="1" hangingPunct="1"/>
            <a:r>
              <a:rPr lang="ru-RU" sz="2000" smtClean="0"/>
              <a:t>SO</a:t>
            </a:r>
            <a:r>
              <a:rPr lang="ru-RU" sz="2000" baseline="-25000" smtClean="0"/>
              <a:t>2</a:t>
            </a:r>
            <a:r>
              <a:rPr lang="ru-RU" sz="2000" smtClean="0"/>
              <a:t>+O</a:t>
            </a:r>
            <a:r>
              <a:rPr lang="ru-RU" sz="2000" baseline="-25000" smtClean="0"/>
              <a:t>2            </a:t>
            </a:r>
            <a:r>
              <a:rPr lang="ru-RU" sz="2000" smtClean="0"/>
              <a:t>SO</a:t>
            </a:r>
            <a:r>
              <a:rPr lang="ru-RU" sz="2000" baseline="-25000" smtClean="0"/>
              <a:t>3</a:t>
            </a:r>
            <a:endParaRPr lang="ru-RU" sz="2000" smtClean="0"/>
          </a:p>
          <a:p>
            <a:pPr eaLnBrk="1" hangingPunct="1"/>
            <a:r>
              <a:rPr lang="en-US" sz="2000" smtClean="0"/>
              <a:t>4Fe(OH)</a:t>
            </a:r>
            <a:r>
              <a:rPr lang="en-US" sz="2000" baseline="-25000" smtClean="0"/>
              <a:t>2</a:t>
            </a:r>
            <a:r>
              <a:rPr lang="en-US" sz="2000" smtClean="0"/>
              <a:t>+2H</a:t>
            </a:r>
            <a:r>
              <a:rPr lang="en-US" sz="2000" baseline="-25000" smtClean="0"/>
              <a:t>2</a:t>
            </a:r>
            <a:r>
              <a:rPr lang="en-US" sz="2000" smtClean="0"/>
              <a:t>O+O</a:t>
            </a:r>
            <a:r>
              <a:rPr lang="en-US" sz="2000" baseline="-25000" smtClean="0"/>
              <a:t>2</a:t>
            </a:r>
            <a:r>
              <a:rPr lang="en-US" sz="2000" smtClean="0"/>
              <a:t>=4Fe(OH)</a:t>
            </a:r>
            <a:r>
              <a:rPr lang="en-US" sz="2000" baseline="-25000" smtClean="0"/>
              <a:t>3</a:t>
            </a:r>
            <a:endParaRPr lang="ru-RU" sz="2000" baseline="-25000" smtClean="0"/>
          </a:p>
          <a:p>
            <a:pPr eaLnBrk="1" hangingPunct="1">
              <a:buFont typeface="Wingdings" pitchFamily="2" charset="2"/>
              <a:buNone/>
            </a:pPr>
            <a:endParaRPr lang="ru-RU" sz="2000" smtClean="0"/>
          </a:p>
          <a:p>
            <a:pPr eaLnBrk="1" hangingPunct="1"/>
            <a:r>
              <a:rPr lang="ru-RU" sz="2000" smtClean="0"/>
              <a:t>Что объединяет все эти реакции?</a:t>
            </a:r>
          </a:p>
          <a:p>
            <a:pPr eaLnBrk="1" hangingPunct="1"/>
            <a:r>
              <a:rPr lang="ru-RU" sz="2000" smtClean="0"/>
              <a:t>В чём их отличие?</a:t>
            </a:r>
          </a:p>
          <a:p>
            <a:pPr eaLnBrk="1" hangingPunct="1"/>
            <a:r>
              <a:rPr lang="ru-RU" sz="2000" smtClean="0"/>
              <a:t>Как мы можем назвать процесс, который протекает?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2000" smtClean="0"/>
          </a:p>
        </p:txBody>
      </p:sp>
      <p:cxnSp>
        <p:nvCxnSpPr>
          <p:cNvPr id="7171" name="Прямая со стрелкой 12"/>
          <p:cNvCxnSpPr>
            <a:cxnSpLocks noChangeShapeType="1"/>
          </p:cNvCxnSpPr>
          <p:nvPr/>
        </p:nvCxnSpPr>
        <p:spPr bwMode="auto">
          <a:xfrm rot="10800000">
            <a:off x="5214938" y="4000500"/>
            <a:ext cx="500062" cy="158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7172" name="Прямая со стрелкой 10"/>
          <p:cNvCxnSpPr>
            <a:cxnSpLocks noChangeShapeType="1"/>
          </p:cNvCxnSpPr>
          <p:nvPr/>
        </p:nvCxnSpPr>
        <p:spPr bwMode="auto">
          <a:xfrm>
            <a:off x="5286375" y="4071938"/>
            <a:ext cx="500063" cy="15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pic>
        <p:nvPicPr>
          <p:cNvPr id="7173" name="Picture 3" descr="65590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1571625"/>
            <a:ext cx="3117850" cy="359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571500" y="765175"/>
            <a:ext cx="4191000" cy="5330825"/>
          </a:xfrm>
        </p:spPr>
        <p:txBody>
          <a:bodyPr>
            <a:normAutofit lnSpcReduction="10000"/>
          </a:bodyPr>
          <a:lstStyle/>
          <a:p>
            <a:pPr marL="265176" indent="-265176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dirty="0" smtClean="0"/>
              <a:t>Химические реакции происходят: 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dirty="0" smtClean="0"/>
              <a:t>при смешении или физическом контакте реагентов самопроизвольно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dirty="0" smtClean="0"/>
              <a:t>при нагревании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dirty="0" smtClean="0"/>
              <a:t>при участии катализаторов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dirty="0" smtClean="0"/>
              <a:t>действии света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dirty="0" smtClean="0"/>
              <a:t>электрического тока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dirty="0" smtClean="0"/>
              <a:t>механического воздействия  и т. п. </a:t>
            </a:r>
          </a:p>
        </p:txBody>
      </p:sp>
      <p:pic>
        <p:nvPicPr>
          <p:cNvPr id="8195" name="Picture 7" descr="new_pa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14900" y="1916113"/>
            <a:ext cx="3695700" cy="3027362"/>
          </a:xfrm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1066800" y="692150"/>
            <a:ext cx="7543800" cy="3270250"/>
          </a:xfrm>
        </p:spPr>
        <p:txBody>
          <a:bodyPr/>
          <a:lstStyle/>
          <a:p>
            <a:pPr eaLnBrk="1" hangingPunct="1"/>
            <a:r>
              <a:rPr lang="ru-RU" sz="2400" smtClean="0"/>
              <a:t>Все реакции сопровождаются тепловыми эффектами.</a:t>
            </a:r>
          </a:p>
          <a:p>
            <a:pPr eaLnBrk="1" hangingPunct="1"/>
            <a:r>
              <a:rPr lang="ru-RU" sz="2400" smtClean="0"/>
              <a:t>При разрыве химических связей в реагентах выделяется энергия, которая, в основном, идет на образование новых химических связей. </a:t>
            </a:r>
          </a:p>
          <a:p>
            <a:pPr eaLnBrk="1" hangingPunct="1">
              <a:buFont typeface="Wingdings" pitchFamily="2" charset="2"/>
              <a:buNone/>
            </a:pPr>
            <a:endParaRPr lang="ru-RU" sz="2400" smtClean="0"/>
          </a:p>
        </p:txBody>
      </p:sp>
      <p:pic>
        <p:nvPicPr>
          <p:cNvPr id="9219" name="Picture 11" descr="00039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643188" y="3714750"/>
            <a:ext cx="4462462" cy="2417763"/>
          </a:xfrm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714375" y="785813"/>
            <a:ext cx="4429125" cy="53308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400" smtClean="0"/>
              <a:t>Реакции, протекающие с выделением теплоты и света называются - </a:t>
            </a:r>
            <a:r>
              <a:rPr lang="ru-RU" sz="2400" b="1" smtClean="0">
                <a:hlinkClick r:id="rId2" action="ppaction://hlinkfile"/>
              </a:rPr>
              <a:t>РЕАКЦИЯМИ ГОРЕНИЯ</a:t>
            </a:r>
            <a:endParaRPr lang="ru-RU" sz="2400" b="1" smtClean="0"/>
          </a:p>
          <a:p>
            <a:pPr eaLnBrk="1" hangingPunct="1">
              <a:lnSpc>
                <a:spcPct val="80000"/>
              </a:lnSpc>
            </a:pPr>
            <a:r>
              <a:rPr lang="ru-RU" sz="2400" smtClean="0"/>
              <a:t>Реакции, протекающие с выделением теплоты, называются – </a:t>
            </a:r>
            <a:r>
              <a:rPr lang="ru-RU" sz="2400" b="1" smtClean="0"/>
              <a:t>ЭКЗОТЕРМИЧЕСКИМИ (+</a:t>
            </a:r>
            <a:r>
              <a:rPr lang="en-US" sz="2400" b="1" smtClean="0"/>
              <a:t>Q</a:t>
            </a:r>
            <a:r>
              <a:rPr lang="ru-RU" sz="2400" b="1" smtClean="0"/>
              <a:t>)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400" smtClean="0"/>
              <a:t>    4Al+3O</a:t>
            </a:r>
            <a:r>
              <a:rPr lang="ru-RU" sz="2400" baseline="-25000" smtClean="0"/>
              <a:t>2</a:t>
            </a:r>
            <a:r>
              <a:rPr lang="ru-RU" sz="2400" smtClean="0"/>
              <a:t>=2Al</a:t>
            </a:r>
            <a:r>
              <a:rPr lang="ru-RU" sz="2400" baseline="-25000" smtClean="0"/>
              <a:t>2</a:t>
            </a:r>
            <a:r>
              <a:rPr lang="ru-RU" sz="2400" smtClean="0"/>
              <a:t>O</a:t>
            </a:r>
            <a:r>
              <a:rPr lang="ru-RU" sz="2400" baseline="-25000" smtClean="0"/>
              <a:t>3</a:t>
            </a:r>
            <a:r>
              <a:rPr lang="ru-RU" sz="2400" smtClean="0"/>
              <a:t>+</a:t>
            </a:r>
            <a:r>
              <a:rPr lang="ru-RU" sz="2400" b="1" smtClean="0"/>
              <a:t>Q</a:t>
            </a:r>
            <a:endParaRPr lang="ru-RU" sz="2400" smtClean="0"/>
          </a:p>
          <a:p>
            <a:pPr eaLnBrk="1" hangingPunct="1">
              <a:lnSpc>
                <a:spcPct val="80000"/>
              </a:lnSpc>
            </a:pPr>
            <a:r>
              <a:rPr lang="ru-RU" sz="2400" smtClean="0"/>
              <a:t>Протекающие с выделением теплоты – </a:t>
            </a:r>
            <a:r>
              <a:rPr lang="ru-RU" sz="2400" b="1" smtClean="0"/>
              <a:t>ЭНДОТЕРМИЧЕСКИМИ (-</a:t>
            </a:r>
            <a:r>
              <a:rPr lang="en-US" sz="2400" b="1" smtClean="0"/>
              <a:t>Q</a:t>
            </a:r>
            <a:r>
              <a:rPr lang="ru-RU" sz="2400" b="1" smtClean="0"/>
              <a:t>)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smtClean="0"/>
              <a:t>    </a:t>
            </a:r>
            <a:r>
              <a:rPr lang="ru-RU" sz="2400" smtClean="0"/>
              <a:t>N</a:t>
            </a:r>
            <a:r>
              <a:rPr lang="ru-RU" sz="2400" baseline="-25000" smtClean="0"/>
              <a:t>2</a:t>
            </a:r>
            <a:r>
              <a:rPr lang="ru-RU" sz="2400" smtClean="0"/>
              <a:t>+O</a:t>
            </a:r>
            <a:r>
              <a:rPr lang="ru-RU" sz="2400" baseline="-25000" smtClean="0"/>
              <a:t>2</a:t>
            </a:r>
            <a:r>
              <a:rPr lang="ru-RU" sz="2400" smtClean="0"/>
              <a:t>      2NO-</a:t>
            </a:r>
            <a:r>
              <a:rPr lang="ru-RU" sz="2400" b="1" smtClean="0"/>
              <a:t>Q</a:t>
            </a:r>
            <a:endParaRPr lang="ru-RU" sz="2400" smtClean="0"/>
          </a:p>
        </p:txBody>
      </p:sp>
      <p:cxnSp>
        <p:nvCxnSpPr>
          <p:cNvPr id="10243" name="Прямая со стрелкой 4"/>
          <p:cNvCxnSpPr>
            <a:cxnSpLocks noChangeShapeType="1"/>
          </p:cNvCxnSpPr>
          <p:nvPr/>
        </p:nvCxnSpPr>
        <p:spPr bwMode="auto">
          <a:xfrm>
            <a:off x="2286000" y="5429250"/>
            <a:ext cx="357188" cy="158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0244" name="Прямая со стрелкой 6"/>
          <p:cNvCxnSpPr>
            <a:cxnSpLocks noChangeShapeType="1"/>
          </p:cNvCxnSpPr>
          <p:nvPr/>
        </p:nvCxnSpPr>
        <p:spPr bwMode="auto">
          <a:xfrm rot="10800000">
            <a:off x="2286000" y="5572125"/>
            <a:ext cx="357188" cy="158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pic>
        <p:nvPicPr>
          <p:cNvPr id="10245" name="Picture 7" descr="hkl20071030-103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3" y="857250"/>
            <a:ext cx="3240087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90" name="Rectangle 10"/>
          <p:cNvSpPr>
            <a:spLocks noGrp="1" noChangeArrowheads="1"/>
          </p:cNvSpPr>
          <p:nvPr>
            <p:ph type="body" sz="half" idx="3"/>
          </p:nvPr>
        </p:nvSpPr>
        <p:spPr>
          <a:xfrm>
            <a:off x="1066800" y="3573463"/>
            <a:ext cx="7543800" cy="2522537"/>
          </a:xfrm>
        </p:spPr>
        <p:txBody>
          <a:bodyPr>
            <a:normAutofit fontScale="92500" lnSpcReduction="20000"/>
          </a:bodyPr>
          <a:lstStyle/>
          <a:p>
            <a:pPr marL="265176" indent="-265176" algn="ctr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1800" dirty="0" smtClean="0"/>
              <a:t>     </a:t>
            </a:r>
            <a:r>
              <a:rPr lang="ru-RU" sz="2000" dirty="0" smtClean="0"/>
              <a:t>Какие условия должны выполняться, чтобы произошла химическая реакция?</a:t>
            </a:r>
          </a:p>
          <a:p>
            <a:pPr marL="265176" indent="-265176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000" dirty="0" smtClean="0"/>
              <a:t> 1. Необходимо, чтобы реагирующие вещества соприкоснулись и             чем больше площадь их соприкосновения, тем быстрее произойдет химическая реакция.</a:t>
            </a:r>
          </a:p>
          <a:p>
            <a:pPr marL="265176" indent="-265176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000" dirty="0" smtClean="0"/>
              <a:t>2. Некоторые реакции идут без нагревания, и только для некоторых реакций оно необходимо.</a:t>
            </a:r>
          </a:p>
          <a:p>
            <a:pPr marL="265176" indent="-265176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000" dirty="0" smtClean="0"/>
              <a:t>3. Некоторые реакции протекают под действием электрического тока и света.</a:t>
            </a:r>
          </a:p>
        </p:txBody>
      </p:sp>
      <p:pic>
        <p:nvPicPr>
          <p:cNvPr id="11267" name="Picture 7" descr="posuda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14375" y="571500"/>
            <a:ext cx="2143125" cy="2859088"/>
          </a:xfrm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642938" y="692150"/>
            <a:ext cx="4119562" cy="5403850"/>
          </a:xfrm>
        </p:spPr>
        <p:txBody>
          <a:bodyPr/>
          <a:lstStyle/>
          <a:p>
            <a:pPr eaLnBrk="1" hangingPunct="1"/>
            <a:r>
              <a:rPr lang="ru-RU" sz="2400" smtClean="0"/>
              <a:t>Реакция разложения одного сложного вещества с образованием несколько новых </a:t>
            </a:r>
            <a:br>
              <a:rPr lang="ru-RU" sz="2400" smtClean="0"/>
            </a:br>
            <a:r>
              <a:rPr lang="ru-RU" sz="2400" smtClean="0"/>
              <a:t>веществ, называется </a:t>
            </a:r>
            <a:r>
              <a:rPr lang="ru-RU" sz="2400" b="1" smtClean="0"/>
              <a:t>реакцией разложения.</a:t>
            </a:r>
            <a:endParaRPr lang="en-US" sz="2400" smtClean="0"/>
          </a:p>
          <a:p>
            <a:pPr eaLnBrk="1" hangingPunct="1"/>
            <a:r>
              <a:rPr lang="ru-RU" sz="1800" b="1" smtClean="0"/>
              <a:t>Например:</a:t>
            </a:r>
            <a:r>
              <a:rPr lang="ru-RU" sz="1800" smtClean="0"/>
              <a:t> </a:t>
            </a:r>
          </a:p>
          <a:p>
            <a:pPr eaLnBrk="1" hangingPunct="1"/>
            <a:r>
              <a:rPr lang="en-US" sz="1800" smtClean="0"/>
              <a:t>2KMnO</a:t>
            </a:r>
            <a:r>
              <a:rPr lang="en-US" sz="1800" baseline="-25000" smtClean="0"/>
              <a:t>4</a:t>
            </a:r>
            <a:r>
              <a:rPr lang="en-US" sz="1800" smtClean="0">
                <a:sym typeface="Wingdings" pitchFamily="2" charset="2"/>
              </a:rPr>
              <a:t></a:t>
            </a:r>
            <a:r>
              <a:rPr lang="en-US" sz="1800" smtClean="0"/>
              <a:t>K</a:t>
            </a:r>
            <a:r>
              <a:rPr lang="en-US" sz="1800" baseline="-25000" smtClean="0"/>
              <a:t>2</a:t>
            </a:r>
            <a:r>
              <a:rPr lang="en-US" sz="1800" smtClean="0"/>
              <a:t>MnO</a:t>
            </a:r>
            <a:r>
              <a:rPr lang="en-US" sz="1800" baseline="-25000" smtClean="0"/>
              <a:t>4</a:t>
            </a:r>
            <a:r>
              <a:rPr lang="en-US" sz="1800" smtClean="0"/>
              <a:t>+ MnO</a:t>
            </a:r>
            <a:r>
              <a:rPr lang="en-US" sz="1800" baseline="-25000" smtClean="0"/>
              <a:t>2</a:t>
            </a:r>
            <a:r>
              <a:rPr lang="en-US" sz="1800" smtClean="0"/>
              <a:t> + O</a:t>
            </a:r>
            <a:r>
              <a:rPr lang="en-US" sz="1800" baseline="-25000" smtClean="0"/>
              <a:t>2</a:t>
            </a:r>
          </a:p>
          <a:p>
            <a:pPr eaLnBrk="1" hangingPunct="1"/>
            <a:endParaRPr lang="en-US" sz="1800" baseline="-25000" smtClean="0"/>
          </a:p>
          <a:p>
            <a:pPr eaLnBrk="1" hangingPunct="1">
              <a:buFont typeface="Wingdings" pitchFamily="2" charset="2"/>
              <a:buNone/>
            </a:pPr>
            <a:endParaRPr lang="ru-RU" sz="1800" baseline="-25000" smtClean="0"/>
          </a:p>
        </p:txBody>
      </p:sp>
      <p:pic>
        <p:nvPicPr>
          <p:cNvPr id="12291" name="Picture 8" descr="07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148263" y="1484313"/>
            <a:ext cx="3462337" cy="3457575"/>
          </a:xfrm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7" descr="image00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55650" y="1341438"/>
            <a:ext cx="3816350" cy="3959225"/>
          </a:xfrm>
        </p:spPr>
      </p:pic>
      <p:sp>
        <p:nvSpPr>
          <p:cNvPr id="51206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914900" y="908050"/>
            <a:ext cx="3943350" cy="5187950"/>
          </a:xfrm>
        </p:spPr>
        <p:txBody>
          <a:bodyPr>
            <a:normAutofit lnSpcReduction="10000"/>
          </a:bodyPr>
          <a:lstStyle/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400" b="1" dirty="0" smtClean="0">
                <a:hlinkClick r:id="rId3" action="ppaction://hlinkfile"/>
              </a:rPr>
              <a:t>Реакции соединения</a:t>
            </a:r>
            <a:r>
              <a:rPr lang="ru-RU" sz="2400" dirty="0" smtClean="0">
                <a:hlinkClick r:id="rId3" action="ppaction://hlinkfile"/>
              </a:rPr>
              <a:t> </a:t>
            </a:r>
            <a:r>
              <a:rPr lang="ru-RU" sz="2400" dirty="0" smtClean="0"/>
              <a:t>– химические реакции, в которых из двух или нескольких менее сложных по элементному составу веществ получается более сложное вещество</a:t>
            </a:r>
            <a:r>
              <a:rPr lang="ru-RU" dirty="0" smtClean="0"/>
              <a:t> </a:t>
            </a:r>
            <a:endParaRPr lang="en-US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000" b="1" dirty="0" smtClean="0"/>
              <a:t>Например</a:t>
            </a:r>
            <a:r>
              <a:rPr lang="ru-RU" dirty="0" smtClean="0"/>
              <a:t>: </a:t>
            </a:r>
            <a:endParaRPr lang="en-US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000" dirty="0" smtClean="0"/>
              <a:t>NH</a:t>
            </a:r>
            <a:r>
              <a:rPr lang="en-US" sz="2000" baseline="-25000" dirty="0" smtClean="0"/>
              <a:t>3</a:t>
            </a:r>
            <a:r>
              <a:rPr lang="en-US" sz="2000" dirty="0" smtClean="0"/>
              <a:t> + CO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 + H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O = NH</a:t>
            </a:r>
            <a:r>
              <a:rPr lang="en-US" sz="2000" baseline="-25000" dirty="0" smtClean="0"/>
              <a:t>4</a:t>
            </a:r>
            <a:r>
              <a:rPr lang="en-US" sz="2000" dirty="0" smtClean="0"/>
              <a:t>HCO</a:t>
            </a:r>
            <a:r>
              <a:rPr lang="en-US" sz="2000" baseline="-25000" dirty="0" smtClean="0"/>
              <a:t>3</a:t>
            </a:r>
            <a:endParaRPr lang="ru-RU" sz="2000" dirty="0" smtClean="0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half" idx="1"/>
          </p:nvPr>
        </p:nvSpPr>
        <p:spPr>
          <a:xfrm>
            <a:off x="428625" y="1143000"/>
            <a:ext cx="4333875" cy="4953000"/>
          </a:xfrm>
        </p:spPr>
        <p:txBody>
          <a:bodyPr>
            <a:normAutofit fontScale="92500"/>
          </a:bodyPr>
          <a:lstStyle/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400" dirty="0" smtClean="0"/>
              <a:t>Реакция, протекающая между простыми и сложными веществами, при которой </a:t>
            </a:r>
            <a:br>
              <a:rPr lang="ru-RU" sz="2400" dirty="0" smtClean="0"/>
            </a:br>
            <a:r>
              <a:rPr lang="ru-RU" sz="2400" dirty="0" smtClean="0"/>
              <a:t>атомы простого вещества замещают атомы одного из элементов в сложном </a:t>
            </a:r>
            <a:br>
              <a:rPr lang="ru-RU" sz="2400" dirty="0" smtClean="0"/>
            </a:br>
            <a:r>
              <a:rPr lang="ru-RU" sz="2400" dirty="0" smtClean="0"/>
              <a:t>веществе,  называется </a:t>
            </a:r>
            <a:r>
              <a:rPr lang="ru-RU" sz="2400" b="1" dirty="0" smtClean="0">
                <a:hlinkClick r:id="rId2" action="ppaction://hlinkfile"/>
              </a:rPr>
              <a:t>реакцией замещения</a:t>
            </a:r>
            <a:r>
              <a:rPr lang="ru-RU" sz="2400" b="1" dirty="0" smtClean="0"/>
              <a:t>.</a:t>
            </a:r>
            <a:endParaRPr lang="ru-RU" sz="2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400" dirty="0" err="1" smtClean="0"/>
              <a:t>Zn</a:t>
            </a:r>
            <a:r>
              <a:rPr lang="ru-RU" sz="2400" dirty="0" smtClean="0"/>
              <a:t> + 2HCl  = ZnCl</a:t>
            </a:r>
            <a:r>
              <a:rPr lang="ru-RU" sz="2400" baseline="-25000" dirty="0" smtClean="0"/>
              <a:t>2</a:t>
            </a:r>
            <a:r>
              <a:rPr lang="ru-RU" sz="2400" dirty="0" smtClean="0"/>
              <a:t> + H</a:t>
            </a:r>
            <a:r>
              <a:rPr lang="ru-RU" sz="2400" baseline="-25000" dirty="0" smtClean="0"/>
              <a:t>2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2Fe  +3H</a:t>
            </a:r>
            <a:r>
              <a:rPr lang="ru-RU" sz="2400" baseline="-25000" dirty="0" smtClean="0"/>
              <a:t>2</a:t>
            </a:r>
            <a:r>
              <a:rPr lang="ru-RU" sz="2400" dirty="0" smtClean="0"/>
              <a:t>O = Fe</a:t>
            </a:r>
            <a:r>
              <a:rPr lang="ru-RU" sz="2400" baseline="-25000" dirty="0" smtClean="0"/>
              <a:t>2</a:t>
            </a:r>
            <a:r>
              <a:rPr lang="ru-RU" sz="2400" dirty="0" smtClean="0"/>
              <a:t>O</a:t>
            </a:r>
            <a:r>
              <a:rPr lang="ru-RU" sz="2400" baseline="-25000" dirty="0" smtClean="0"/>
              <a:t>3</a:t>
            </a:r>
            <a:r>
              <a:rPr lang="ru-RU" sz="2400" dirty="0" smtClean="0"/>
              <a:t>  +3H</a:t>
            </a:r>
            <a:r>
              <a:rPr lang="ru-RU" sz="2400" baseline="-25000" dirty="0" smtClean="0"/>
              <a:t>2</a:t>
            </a:r>
            <a:r>
              <a:rPr lang="ru-RU" sz="2400" dirty="0" smtClean="0"/>
              <a:t>                    </a:t>
            </a:r>
            <a:endParaRPr lang="ru-RU" sz="2400" dirty="0"/>
          </a:p>
        </p:txBody>
      </p:sp>
      <p:pic>
        <p:nvPicPr>
          <p:cNvPr id="14339" name="Picture 10" descr="34-1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643563" y="2143125"/>
            <a:ext cx="2771775" cy="2401888"/>
          </a:xfrm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382</TotalTime>
  <Words>365</Words>
  <Application>Microsoft Office PowerPoint</Application>
  <PresentationFormat>Экран (4:3)</PresentationFormat>
  <Paragraphs>62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Tahoma</vt:lpstr>
      <vt:lpstr>Arial</vt:lpstr>
      <vt:lpstr>Verdana</vt:lpstr>
      <vt:lpstr>Wingdings 2</vt:lpstr>
      <vt:lpstr>Calibri</vt:lpstr>
      <vt:lpstr>Wingdings</vt:lpstr>
      <vt:lpstr>Аспект</vt:lpstr>
      <vt:lpstr>Типы химических реакций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Источники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</cp:lastModifiedBy>
  <cp:revision>32</cp:revision>
  <dcterms:created xsi:type="dcterms:W3CDTF">1601-01-01T00:00:00Z</dcterms:created>
  <dcterms:modified xsi:type="dcterms:W3CDTF">2012-01-04T13:16:34Z</dcterms:modified>
</cp:coreProperties>
</file>