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1" r:id="rId2"/>
    <p:sldId id="262" r:id="rId3"/>
    <p:sldId id="260" r:id="rId4"/>
    <p:sldId id="258" r:id="rId5"/>
    <p:sldId id="257" r:id="rId6"/>
    <p:sldId id="256" r:id="rId7"/>
    <p:sldId id="259" r:id="rId8"/>
    <p:sldId id="263" r:id="rId9"/>
    <p:sldId id="269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F0795-0CB7-49AB-A421-7960C519F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293394"/>
      </p:ext>
    </p:extLst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874E4-9B1F-4BCF-B1A5-365986168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066744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A6798-BB13-40A1-AD8D-F5098DEBAE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581471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F078F-B551-44ED-9EA7-FC68A1989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918655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2CE4E-231F-4D85-A8E7-69C1FFDDC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851222"/>
      </p:ext>
    </p:extLst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DACBB-ACB6-4254-AC8F-74031EF9B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47748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55D48-9739-4930-8C42-5355D02A7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65294"/>
      </p:ext>
    </p:extLst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7D2D7-4799-41C0-88A1-D57E10914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726553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6ED8A-84AE-40CF-8355-11E0A7F41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95401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B8275-DFDB-49D5-8498-8DCE8FF76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466420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43A86-EAB2-445A-8F16-C8E5F38C3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559763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7CD13AF8-E2B6-41C3-98BD-00795055F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med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596" y="1285860"/>
            <a:ext cx="7773667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Строение</a:t>
            </a:r>
          </a:p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растительных клеток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8" t="15686" r="21568" b="7188"/>
          <a:stretch>
            <a:fillRect/>
          </a:stretch>
        </p:blipFill>
        <p:spPr bwMode="auto">
          <a:xfrm>
            <a:off x="5004048" y="3645024"/>
            <a:ext cx="2807236" cy="271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428625"/>
            <a:ext cx="8786812" cy="6556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Century" pitchFamily="18" charset="0"/>
              </a:rPr>
              <a:t>1 . 	 </a:t>
            </a:r>
            <a:r>
              <a:rPr lang="ru-RU" sz="2400" b="1" dirty="0">
                <a:latin typeface="Century" pitchFamily="18" charset="0"/>
              </a:rPr>
              <a:t>Плотное образование, ограничивает клетку, определяет её форму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b="1" dirty="0">
                <a:latin typeface="Century" pitchFamily="18" charset="0"/>
              </a:rPr>
              <a:t>	</a:t>
            </a:r>
            <a:r>
              <a:rPr lang="ru-RU" sz="2400" dirty="0">
                <a:latin typeface="Century" pitchFamily="18" charset="0"/>
              </a:rPr>
              <a:t>цитоплазма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поры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пластиды</a:t>
            </a:r>
          </a:p>
          <a:p>
            <a:pPr>
              <a:defRPr/>
            </a:pPr>
            <a:r>
              <a:rPr lang="ru-RU" sz="2400" b="1" dirty="0">
                <a:latin typeface="Century" pitchFamily="18" charset="0"/>
              </a:rPr>
              <a:t>2. 	Мельчайшие отверстия в оболочке клетки, через которые осуществляется обмен веществ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b="1" dirty="0">
                <a:latin typeface="Century" pitchFamily="18" charset="0"/>
              </a:rPr>
              <a:t>	</a:t>
            </a:r>
            <a:r>
              <a:rPr lang="ru-RU" sz="2400" dirty="0">
                <a:latin typeface="Century" pitchFamily="18" charset="0"/>
              </a:rPr>
              <a:t>оболочка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поры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пластиды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хлоропласты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342900" indent="-3429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  <a:p>
            <a:pPr>
              <a:defRPr/>
            </a:pPr>
            <a:endParaRPr lang="ru-RU" sz="2400" b="1" dirty="0">
              <a:latin typeface="Arial" charset="0"/>
            </a:endParaRPr>
          </a:p>
          <a:p>
            <a:pPr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357188"/>
            <a:ext cx="8501062" cy="4894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Century" pitchFamily="18" charset="0"/>
              </a:rPr>
              <a:t>3.           </a:t>
            </a:r>
            <a:r>
              <a:rPr lang="ru-RU" sz="2400" b="1" dirty="0">
                <a:latin typeface="Century" pitchFamily="18" charset="0"/>
              </a:rPr>
              <a:t>Небольшое плотное тельце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цитоплазма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поры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ядро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пластиды</a:t>
            </a:r>
          </a:p>
          <a:p>
            <a:pPr>
              <a:defRPr/>
            </a:pPr>
            <a:endParaRPr lang="ru-RU" sz="2400" dirty="0">
              <a:latin typeface="Century" pitchFamily="18" charset="0"/>
            </a:endParaRPr>
          </a:p>
          <a:p>
            <a:pPr>
              <a:defRPr/>
            </a:pPr>
            <a:r>
              <a:rPr lang="ru-RU" sz="2400" dirty="0">
                <a:latin typeface="Century" pitchFamily="18" charset="0"/>
              </a:rPr>
              <a:t>4. 	</a:t>
            </a:r>
            <a:r>
              <a:rPr lang="ru-RU" sz="2400" b="1" dirty="0">
                <a:latin typeface="Century" pitchFamily="18" charset="0"/>
              </a:rPr>
              <a:t>Полость, заполненная клеточным соком.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цитоплазма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88" y="642938"/>
            <a:ext cx="7429500" cy="544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Arial" charset="0"/>
              </a:rPr>
              <a:t>5. </a:t>
            </a:r>
            <a:r>
              <a:rPr lang="ru-RU" sz="2400" b="1" dirty="0">
                <a:latin typeface="Century" pitchFamily="18" charset="0"/>
              </a:rPr>
              <a:t>	Зеленые пластиды.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хлоропласты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ядро</a:t>
            </a:r>
          </a:p>
          <a:p>
            <a:pPr>
              <a:defRPr/>
            </a:pPr>
            <a:endParaRPr lang="ru-RU" sz="2400" b="1" dirty="0">
              <a:latin typeface="Century" pitchFamily="18" charset="0"/>
            </a:endParaRPr>
          </a:p>
          <a:p>
            <a:pPr>
              <a:defRPr/>
            </a:pPr>
            <a:r>
              <a:rPr lang="ru-RU" sz="2400" b="1" dirty="0">
                <a:latin typeface="Century" pitchFamily="18" charset="0"/>
              </a:rPr>
              <a:t>6. 	Оранжево-красные пластиды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хлоропласты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ядро</a:t>
            </a:r>
          </a:p>
          <a:p>
            <a:pPr>
              <a:defRPr/>
            </a:pPr>
            <a:endParaRPr lang="ru-RU" dirty="0">
              <a:latin typeface="Arial" charset="0"/>
            </a:endParaRPr>
          </a:p>
          <a:p>
            <a:pPr>
              <a:defRPr/>
            </a:pPr>
            <a:r>
              <a:rPr lang="ru-RU" dirty="0">
                <a:latin typeface="Arial" charset="0"/>
              </a:rPr>
              <a:t>	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571500"/>
            <a:ext cx="8501062" cy="4894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Century" pitchFamily="18" charset="0"/>
              </a:rPr>
              <a:t>7.       Бесцветные пластиды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поры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лейкопласты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хромопласты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>
              <a:defRPr/>
            </a:pPr>
            <a:endParaRPr lang="ru-RU" sz="2400" dirty="0">
              <a:latin typeface="Century" pitchFamily="18" charset="0"/>
            </a:endParaRPr>
          </a:p>
          <a:p>
            <a:pPr>
              <a:defRPr/>
            </a:pPr>
            <a:r>
              <a:rPr lang="ru-RU" sz="2400" b="1" dirty="0">
                <a:latin typeface="Century" pitchFamily="18" charset="0"/>
              </a:rPr>
              <a:t>8. 	Бесцветное вязкое вещество, заполняющее клетку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цитоплазма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пластиды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вакуоль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оболочка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ru-RU" sz="2400" dirty="0">
                <a:latin typeface="Century" pitchFamily="18" charset="0"/>
              </a:rPr>
              <a:t>	ядро</a:t>
            </a:r>
          </a:p>
        </p:txBody>
      </p:sp>
      <p:sp>
        <p:nvSpPr>
          <p:cNvPr id="3" name="Рамка 2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8" t="15686" r="21568" b="7188"/>
          <a:stretch>
            <a:fillRect/>
          </a:stretch>
        </p:blipFill>
        <p:spPr bwMode="auto">
          <a:xfrm>
            <a:off x="1857375" y="785813"/>
            <a:ext cx="4357688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43636" y="3929066"/>
            <a:ext cx="16688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Оболочка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857364"/>
            <a:ext cx="202895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Цитоплазма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143248"/>
            <a:ext cx="146129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Вакуоль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82997" y="2071678"/>
            <a:ext cx="29610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Ядро с ядрышком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5000636"/>
            <a:ext cx="22821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Хлоропласты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0"/>
            <a:ext cx="73937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Растительная клетка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37" t="33778" r="38568" b="44453"/>
          <a:stretch>
            <a:fillRect/>
          </a:stretch>
        </p:blipFill>
        <p:spPr bwMode="auto">
          <a:xfrm>
            <a:off x="5357813" y="2143125"/>
            <a:ext cx="3567112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14612" y="357166"/>
            <a:ext cx="35266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Оболочка</a:t>
            </a:r>
          </a:p>
        </p:txBody>
      </p:sp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357188" y="1714500"/>
            <a:ext cx="478631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3200" b="1">
                <a:latin typeface="Century" pitchFamily="18" charset="0"/>
              </a:rPr>
              <a:t>Прочная, бесцветная, прозрачная, легко пропускает свет внутрь клетки.</a:t>
            </a:r>
          </a:p>
          <a:p>
            <a:pPr algn="just" eaLnBrk="1" hangingPunct="1"/>
            <a:endParaRPr lang="ru-RU" sz="3200" b="1">
              <a:latin typeface="Century" pitchFamily="18" charset="0"/>
            </a:endParaRPr>
          </a:p>
          <a:p>
            <a:pPr algn="just" eaLnBrk="1" hangingPunct="1"/>
            <a:r>
              <a:rPr lang="ru-RU" sz="3200" b="1">
                <a:latin typeface="Century" pitchFamily="18" charset="0"/>
              </a:rPr>
              <a:t>Придает клетке определенную форму, защищает ее содержимое. 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6" t="33369" r="40868" b="34941"/>
          <a:stretch>
            <a:fillRect/>
          </a:stretch>
        </p:blipFill>
        <p:spPr bwMode="auto">
          <a:xfrm>
            <a:off x="285750" y="1571625"/>
            <a:ext cx="28575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57488" y="428604"/>
            <a:ext cx="43383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Цитоплазма</a:t>
            </a:r>
          </a:p>
        </p:txBody>
      </p:sp>
      <p:sp>
        <p:nvSpPr>
          <p:cNvPr id="5124" name="TextBox 8"/>
          <p:cNvSpPr txBox="1">
            <a:spLocks noChangeArrowheads="1"/>
          </p:cNvSpPr>
          <p:nvPr/>
        </p:nvSpPr>
        <p:spPr bwMode="auto">
          <a:xfrm>
            <a:off x="3214688" y="1928813"/>
            <a:ext cx="5643562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 b="1">
                <a:latin typeface="Century" pitchFamily="18" charset="0"/>
              </a:rPr>
              <a:t>Бесцветное густое, тягучее образование.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Цитоплазма – внутренняя среда, в которой располагаются все другие части клетки.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В ней протекают различные биохимические процессы, обеспечивающие жизнедеятельность клетки.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Она постоянна движется по всему объему клетки.</a:t>
            </a:r>
          </a:p>
          <a:p>
            <a:pPr eaLnBrk="1" hangingPunct="1"/>
            <a:endParaRPr lang="ru-RU">
              <a:latin typeface="Century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33" t="33159" r="38086" b="33984"/>
          <a:stretch>
            <a:fillRect/>
          </a:stretch>
        </p:blipFill>
        <p:spPr bwMode="auto">
          <a:xfrm>
            <a:off x="6429375" y="2071688"/>
            <a:ext cx="2519363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71802" y="142852"/>
            <a:ext cx="30548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Вакуоль</a:t>
            </a:r>
          </a:p>
        </p:txBody>
      </p:sp>
      <p:sp>
        <p:nvSpPr>
          <p:cNvPr id="6148" name="TextBox 8"/>
          <p:cNvSpPr txBox="1">
            <a:spLocks noChangeArrowheads="1"/>
          </p:cNvSpPr>
          <p:nvPr/>
        </p:nvSpPr>
        <p:spPr bwMode="auto">
          <a:xfrm>
            <a:off x="214313" y="1571625"/>
            <a:ext cx="6000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 b="1">
                <a:latin typeface="Century" pitchFamily="18" charset="0"/>
              </a:rPr>
              <a:t>Полости в цитоплазме.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Вакуоль – резервуар в котором содержится клеточный сок, накапливаются запасные питательные вещества и ненужные клетки продукты жизнедеятельности.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Клеточный сок – жидкость с растворенными в ней сахарами, минеральными солями.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С увеличением размеров вакуоли увеличивается и размер клетки, она растет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01" t="34622" r="40216" b="36540"/>
          <a:stretch>
            <a:fillRect/>
          </a:stretch>
        </p:blipFill>
        <p:spPr bwMode="auto">
          <a:xfrm>
            <a:off x="285750" y="1571625"/>
            <a:ext cx="307181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57290" y="142852"/>
            <a:ext cx="64374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Ядро с ядрышком</a:t>
            </a:r>
          </a:p>
        </p:txBody>
      </p:sp>
      <p:sp>
        <p:nvSpPr>
          <p:cNvPr id="7172" name="TextBox 8"/>
          <p:cNvSpPr txBox="1">
            <a:spLocks noChangeArrowheads="1"/>
          </p:cNvSpPr>
          <p:nvPr/>
        </p:nvSpPr>
        <p:spPr bwMode="auto">
          <a:xfrm>
            <a:off x="3643313" y="2000250"/>
            <a:ext cx="52149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 b="1">
                <a:latin typeface="Century" pitchFamily="18" charset="0"/>
              </a:rPr>
              <a:t>Ядро с ядрышком располагаются в центре или вдоль оболочки клетки. 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Ядро всегда окружено цитоплазмой.  Оно несет в себе наследственную информацию клетки.</a:t>
            </a:r>
          </a:p>
          <a:p>
            <a:pPr algn="just" eaLnBrk="1" hangingPunct="1"/>
            <a:r>
              <a:rPr lang="ru-RU" sz="2400" b="1">
                <a:latin typeface="Century" pitchFamily="18" charset="0"/>
              </a:rPr>
              <a:t>Ядро – центр жизнедеятельности клетки.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2" t="42902" r="37994" b="42467"/>
          <a:stretch>
            <a:fillRect/>
          </a:stretch>
        </p:blipFill>
        <p:spPr bwMode="auto">
          <a:xfrm>
            <a:off x="5500688" y="3786188"/>
            <a:ext cx="2968625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00232" y="2428868"/>
            <a:ext cx="49044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Хлоропласты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285728"/>
            <a:ext cx="36888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Пластиды</a:t>
            </a: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714375" y="1500188"/>
            <a:ext cx="82153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>
                <a:latin typeface="Century" pitchFamily="18" charset="0"/>
              </a:rPr>
              <a:t>Мелкие тельца. Бесцветные, но чаще окрашенные в зеленый  или красно-оранжевый цвет</a:t>
            </a:r>
          </a:p>
        </p:txBody>
      </p:sp>
      <p:sp>
        <p:nvSpPr>
          <p:cNvPr id="8198" name="TextBox 12"/>
          <p:cNvSpPr txBox="1">
            <a:spLocks noChangeArrowheads="1"/>
          </p:cNvSpPr>
          <p:nvPr/>
        </p:nvSpPr>
        <p:spPr bwMode="auto">
          <a:xfrm>
            <a:off x="571500" y="3857625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sz="2400">
                <a:latin typeface="Century" pitchFamily="18" charset="0"/>
              </a:rPr>
              <a:t>Зеленые пластиды.</a:t>
            </a:r>
          </a:p>
          <a:p>
            <a:pPr algn="just" eaLnBrk="1" hangingPunct="1"/>
            <a:r>
              <a:rPr lang="ru-RU" sz="2400">
                <a:latin typeface="Century" pitchFamily="18" charset="0"/>
              </a:rPr>
              <a:t>Зеленый цвет получают благодаря хлорофиллу.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8" t="15686" r="21568" b="7188"/>
          <a:stretch>
            <a:fillRect/>
          </a:stretch>
        </p:blipFill>
        <p:spPr bwMode="auto">
          <a:xfrm>
            <a:off x="1857375" y="785813"/>
            <a:ext cx="4357688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43636" y="3929066"/>
            <a:ext cx="16688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Оболочка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857364"/>
            <a:ext cx="202895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Цитоплазма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143248"/>
            <a:ext cx="146129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Вакуоль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82997" y="2071678"/>
            <a:ext cx="29610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Ядро с ядрышком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5000636"/>
            <a:ext cx="22821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Хлоропласты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0"/>
            <a:ext cx="73937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Растительная клетка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0"/>
            <a:ext cx="767440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Лабораторная работа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428625" y="1643063"/>
            <a:ext cx="778668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buFontTx/>
              <a:buAutoNum type="arabicPeriod"/>
            </a:pPr>
            <a:r>
              <a:rPr lang="ru-RU" sz="2400" b="1">
                <a:latin typeface="Century" pitchFamily="18" charset="0"/>
              </a:rPr>
              <a:t>Рассмотрите препарат под микроскопом. Найдите в клетках клеточную оболочку, цитоплазму, ядро и вакуоль. Рассмотрите при малом увеличении</a:t>
            </a:r>
          </a:p>
          <a:p>
            <a:pPr algn="just" eaLnBrk="1" hangingPunct="1">
              <a:buFontTx/>
              <a:buAutoNum type="arabicPeriod"/>
            </a:pPr>
            <a:r>
              <a:rPr lang="ru-RU" sz="2400" b="1">
                <a:latin typeface="Century" pitchFamily="18" charset="0"/>
              </a:rPr>
              <a:t>Рассмотрите при большом увеличении</a:t>
            </a:r>
          </a:p>
          <a:p>
            <a:pPr algn="just" eaLnBrk="1" hangingPunct="1">
              <a:buFontTx/>
              <a:buAutoNum type="arabicPeriod"/>
            </a:pPr>
            <a:r>
              <a:rPr lang="ru-RU" sz="2400" b="1">
                <a:latin typeface="Century" pitchFamily="18" charset="0"/>
              </a:rPr>
              <a:t>Зарисуйте в тетради строение клетки и надпишите ее части.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239</Words>
  <Application>Microsoft Office PowerPoint</Application>
  <PresentationFormat>Экран (4:3)</PresentationFormat>
  <Paragraphs>97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Century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intel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Ядро с ядрышком</dc:title>
  <dc:creator>Женечка</dc:creator>
  <cp:lastModifiedBy>Admin</cp:lastModifiedBy>
  <cp:revision>11</cp:revision>
  <dcterms:created xsi:type="dcterms:W3CDTF">2007-11-16T13:58:57Z</dcterms:created>
  <dcterms:modified xsi:type="dcterms:W3CDTF">2012-10-01T09:31:14Z</dcterms:modified>
</cp:coreProperties>
</file>