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4" r:id="rId6"/>
    <p:sldId id="262" r:id="rId7"/>
    <p:sldId id="269" r:id="rId8"/>
    <p:sldId id="270" r:id="rId9"/>
    <p:sldId id="267" r:id="rId10"/>
    <p:sldId id="268" r:id="rId11"/>
    <p:sldId id="263" r:id="rId12"/>
    <p:sldId id="265" r:id="rId13"/>
    <p:sldId id="266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C50AD-92F5-4CBC-B1F8-A06A4E545F16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72C59-9254-4C02-AF47-5216CA5DC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 advClick="0" advTm="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 advClick="0" advTm="5000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352928" cy="29797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Средства, влияющие на функции </a:t>
            </a: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органов пищеварения.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Рисунок 4" descr="max2011-07-03_sredstva_vliyauschie_na_funkcii_organov_pischevaren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857628"/>
            <a:ext cx="3286148" cy="22860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7686758"/>
      </p:ext>
    </p:extLst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5" y="446080"/>
            <a:ext cx="536149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Противорвотные средства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dirty="0"/>
              <a:t>— лекарственные средства, применяемые для профилактики и устранения тошноты и рвоты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Эта группа средств представлена веществами центрального действия.</a:t>
            </a:r>
          </a:p>
          <a:p>
            <a:r>
              <a:rPr lang="ru-RU" dirty="0" smtClean="0"/>
              <a:t>-нейролиптики</a:t>
            </a:r>
          </a:p>
          <a:p>
            <a:r>
              <a:rPr lang="ru-RU" dirty="0" smtClean="0"/>
              <a:t>-метоклопрамид</a:t>
            </a:r>
          </a:p>
          <a:p>
            <a:r>
              <a:rPr lang="ru-RU" dirty="0" smtClean="0"/>
              <a:t>-скополамин</a:t>
            </a:r>
          </a:p>
          <a:p>
            <a:r>
              <a:rPr lang="ru-RU" dirty="0" smtClean="0"/>
              <a:t>-тиэтилперазин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589" y="377192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68378"/>
            <a:ext cx="2145580" cy="214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6758936"/>
      </p:ext>
    </p:ext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21cd08e70-300x1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409" y="357166"/>
            <a:ext cx="8399433" cy="61436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54868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500042"/>
            <a:ext cx="9144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Гепатотропные средства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857364"/>
            <a:ext cx="7429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Препараты, которые способствуют образованию желчи, а также улучшают отток желчи, способствуют выхождению желчи в 12-ти перстную кишку.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89068536"/>
      </p:ext>
    </p:ext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5745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428868"/>
            <a:ext cx="2381250" cy="2381250"/>
          </a:xfrm>
          <a:prstGeom prst="rect">
            <a:avLst/>
          </a:prstGeom>
        </p:spPr>
      </p:pic>
      <p:pic>
        <p:nvPicPr>
          <p:cNvPr id="12" name="Рисунок 11" descr="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214686"/>
            <a:ext cx="2214578" cy="2635348"/>
          </a:xfrm>
          <a:prstGeom prst="rect">
            <a:avLst/>
          </a:prstGeom>
        </p:spPr>
      </p:pic>
      <p:pic>
        <p:nvPicPr>
          <p:cNvPr id="13" name="Рисунок 12" descr="flamin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214818"/>
            <a:ext cx="2214578" cy="22145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1285860"/>
            <a:ext cx="30003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Препараты сухой желчи и желчных кислот:</a:t>
            </a:r>
          </a:p>
          <a:p>
            <a:r>
              <a:rPr lang="ru-RU" dirty="0" smtClean="0"/>
              <a:t>Аллохол,Холензим;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Фитопрепараты:</a:t>
            </a:r>
          </a:p>
          <a:p>
            <a:r>
              <a:rPr lang="ru-RU" dirty="0" smtClean="0"/>
              <a:t>Столбики с рыльцами кукурузы,Холосас,Хологон,Фламин,цветки шиповника, препараты барбариса;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Синтетические препараты:</a:t>
            </a:r>
          </a:p>
          <a:p>
            <a:r>
              <a:rPr lang="ru-RU" dirty="0" smtClean="0"/>
              <a:t>Оскофенамид,Никодин</a:t>
            </a:r>
          </a:p>
          <a:p>
            <a:endParaRPr lang="ru-RU" dirty="0"/>
          </a:p>
        </p:txBody>
      </p:sp>
      <p:pic>
        <p:nvPicPr>
          <p:cNvPr id="9" name="Рисунок 8" descr="p_magnesii_sulfas_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4857760"/>
            <a:ext cx="1571636" cy="16423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3375004" cy="6045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Холиретики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500042"/>
            <a:ext cx="3286148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Холикинетики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57161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572132" y="1428736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Но-шпа;</a:t>
            </a:r>
          </a:p>
          <a:p>
            <a:r>
              <a:rPr lang="ru-RU" dirty="0" smtClean="0"/>
              <a:t>Паназол;</a:t>
            </a:r>
          </a:p>
          <a:p>
            <a:r>
              <a:rPr lang="ru-RU" dirty="0" smtClean="0"/>
              <a:t>Магния сульфат;</a:t>
            </a:r>
          </a:p>
          <a:p>
            <a:r>
              <a:rPr lang="ru-RU" dirty="0" smtClean="0"/>
              <a:t>Атропина сульфат;</a:t>
            </a:r>
          </a:p>
          <a:p>
            <a:r>
              <a:rPr lang="ru-RU" dirty="0" smtClean="0"/>
              <a:t>Платифелина гидротартрат</a:t>
            </a:r>
            <a:endParaRPr lang="ru-RU" dirty="0"/>
          </a:p>
        </p:txBody>
      </p:sp>
      <p:pic>
        <p:nvPicPr>
          <p:cNvPr id="10" name="Рисунок 9" descr="512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1142984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7715898"/>
      </p:ext>
    </p:extLst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152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643314"/>
            <a:ext cx="2562225" cy="158115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4000504"/>
            <a:ext cx="2644303" cy="2446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5"/>
            <a:ext cx="64624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Средства при нарушении секреции поджелудочной железы:</a:t>
            </a:r>
          </a:p>
          <a:p>
            <a:endParaRPr lang="ru-RU" b="1" dirty="0"/>
          </a:p>
          <a:p>
            <a:r>
              <a:rPr lang="ru-RU" dirty="0" smtClean="0">
                <a:solidFill>
                  <a:srgbClr val="00B050"/>
                </a:solidFill>
              </a:rPr>
              <a:t>Снижение секреции:</a:t>
            </a:r>
          </a:p>
          <a:p>
            <a:r>
              <a:rPr lang="ru-RU" dirty="0" smtClean="0"/>
              <a:t>Пр. Ферментов при хроническом панкриотите </a:t>
            </a:r>
          </a:p>
          <a:p>
            <a:r>
              <a:rPr lang="ru-RU" dirty="0" smtClean="0"/>
              <a:t>-Фестал</a:t>
            </a:r>
          </a:p>
          <a:p>
            <a:r>
              <a:rPr lang="ru-RU" dirty="0" smtClean="0"/>
              <a:t>-Мезим</a:t>
            </a:r>
          </a:p>
          <a:p>
            <a:r>
              <a:rPr lang="ru-RU" dirty="0" smtClean="0"/>
              <a:t>-Панкреатил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B050"/>
                </a:solidFill>
              </a:rPr>
              <a:t>Повышение секреции:</a:t>
            </a:r>
          </a:p>
          <a:p>
            <a:r>
              <a:rPr lang="ru-RU" dirty="0" smtClean="0"/>
              <a:t>Пр. Ферментов при остром панкриотите</a:t>
            </a:r>
          </a:p>
          <a:p>
            <a:r>
              <a:rPr lang="ru-RU" dirty="0" smtClean="0"/>
              <a:t>-антиферментативные </a:t>
            </a:r>
          </a:p>
          <a:p>
            <a:r>
              <a:rPr lang="ru-RU" dirty="0" smtClean="0"/>
              <a:t>Подавляют активность поджелудочной железы</a:t>
            </a:r>
          </a:p>
          <a:p>
            <a:r>
              <a:rPr lang="ru-RU" dirty="0" smtClean="0"/>
              <a:t>-Контрикал в\в</a:t>
            </a:r>
          </a:p>
          <a:p>
            <a:r>
              <a:rPr lang="ru-RU" dirty="0" smtClean="0"/>
              <a:t>-Гордокс</a:t>
            </a:r>
          </a:p>
          <a:p>
            <a:r>
              <a:rPr lang="ru-RU" dirty="0" smtClean="0"/>
              <a:t>-Трасилол</a:t>
            </a:r>
          </a:p>
          <a:p>
            <a:endParaRPr lang="ru-RU" dirty="0" smtClean="0"/>
          </a:p>
        </p:txBody>
      </p:sp>
      <p:pic>
        <p:nvPicPr>
          <p:cNvPr id="4" name="Рисунок 3" descr="89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357166"/>
            <a:ext cx="2579702" cy="25797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2493750"/>
      </p:ext>
    </p:ext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84964785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2071678"/>
            <a:ext cx="2847991" cy="40481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57290" y="428604"/>
            <a:ext cx="7000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>Слабительные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428736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Класс лекарственных препаратов, применяющихся для лечения запоров.</a:t>
            </a:r>
            <a:endParaRPr lang="ru-RU" sz="2800" dirty="0"/>
          </a:p>
        </p:txBody>
      </p:sp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785794"/>
            <a:ext cx="41434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Первая группа. Химические средства</a:t>
            </a:r>
            <a:r>
              <a:rPr lang="ru-RU" dirty="0" smtClean="0"/>
              <a:t>, вызывающие послабляющий эффект путем химического раздражения рецепторного аппарата толстой кишки и таким образом стимулирующие ее перистальтику. Эти препараты действуют на уровне толстой кишки, как правило, вызывают однократную дефекацию через 6—10 ч после приема. К ним относятся производные антра-хинов (препараты корня ревеня, коры крушины, плодов жостера, листьев сены), дифенилметана (фенолфталеин, бисакодил, гутталакс, дульколакс), касторовое масло.</a:t>
            </a:r>
            <a:endParaRPr lang="ru-RU" dirty="0"/>
          </a:p>
        </p:txBody>
      </p:sp>
      <p:pic>
        <p:nvPicPr>
          <p:cNvPr id="3" name="Рисунок 2" descr="81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785794"/>
            <a:ext cx="2786082" cy="2786082"/>
          </a:xfrm>
          <a:prstGeom prst="rect">
            <a:avLst/>
          </a:prstGeom>
        </p:spPr>
      </p:pic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929066"/>
            <a:ext cx="3169935" cy="2286011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500042"/>
            <a:ext cx="52149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Вторая группа. Осмотические средства</a:t>
            </a:r>
            <a:r>
              <a:rPr lang="ru-RU" dirty="0" smtClean="0"/>
              <a:t>, обладающие способностью удерживать воду в просвете кишечника, что ведет к увеличению объема и размягчению каловых масс. Это – натрия и магния сульфат, цитрат, гидроокись магния, карловарская соль, не-адсорбируемый полисахарид лактулоза (дюфалак),действующие на уровне толстой кишки. Время наступления послабляющего действия – 8—12 ч. Лактулоза в тонком кишечнике не расщепляется и поступает в толстую кишку в неизмененном виде. В толстой кишке она расщепляется под действием кишечной флоры. Продукты расщепления лактулозы оказывают стимулирующее действие на перистальтику толстой кишки, каловые массы размягчаются, кроме того, увеличивается их объем.</a:t>
            </a:r>
            <a:endParaRPr lang="ru-RU" dirty="0"/>
          </a:p>
        </p:txBody>
      </p:sp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3286148" cy="3267091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2132" y="500042"/>
            <a:ext cx="30718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Третья группа. Объемные слабительные</a:t>
            </a:r>
            <a:r>
              <a:rPr lang="ru-RU" dirty="0" smtClean="0"/>
              <a:t>, или наполнители, способствующие увеличению объема содержимого кишечника, такие как отруби, агар-агар, ме-тилцеллюлоза, морская капуста.</a:t>
            </a:r>
            <a:endParaRPr lang="ru-RU" dirty="0"/>
          </a:p>
        </p:txBody>
      </p:sp>
      <p:pic>
        <p:nvPicPr>
          <p:cNvPr id="3" name="Рисунок 2" descr="12994976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28604"/>
            <a:ext cx="3333750" cy="2590800"/>
          </a:xfrm>
          <a:prstGeom prst="rect">
            <a:avLst/>
          </a:prstGeom>
        </p:spPr>
      </p:pic>
      <p:pic>
        <p:nvPicPr>
          <p:cNvPr id="4" name="Рисунок 3" descr="morskaya_kapusta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429000"/>
            <a:ext cx="2786082" cy="2796636"/>
          </a:xfrm>
          <a:prstGeom prst="rect">
            <a:avLst/>
          </a:prstGeom>
        </p:spPr>
      </p:pic>
      <p:pic>
        <p:nvPicPr>
          <p:cNvPr id="5" name="Рисунок 4" descr="595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929066"/>
            <a:ext cx="3142118" cy="235743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428868"/>
            <a:ext cx="2527702" cy="183356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43306" y="357166"/>
            <a:ext cx="51435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Четвертая группа. Слабительные масла </a:t>
            </a:r>
            <a:r>
              <a:rPr lang="ru-RU" dirty="0" smtClean="0"/>
              <a:t>(, способствующие размягчению твердых каловых масс и облегчающие их скольжение – вазелиновое, миндальное, фенхелевое масла, жидкий парафин. Классификация по локализации действия. Лекарственные средства, преимущественно действующие в тонком кишечнике (растительные масла, вазелиновое масло, солевые слабительные). Лекарственные средства, действующие преимущественно в толстой кишке (синтетические средства, бисакодил, гутталакс. Средства, действующие во всем кишечнике (солевые слабительные, касторовое масло и гидрофильные коллоиды). Листья сенны (Folium Sennae). Применение:: в виде настоя по 1 ст. л. или по 1 ч. л. 1–3 раза в день.</a:t>
            </a:r>
            <a:endParaRPr lang="ru-RU" dirty="0"/>
          </a:p>
        </p:txBody>
      </p:sp>
      <p:pic>
        <p:nvPicPr>
          <p:cNvPr id="6" name="Рисунок 5" descr="диета масло касторовое 2 флакона 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357694"/>
            <a:ext cx="2724866" cy="2152644"/>
          </a:xfrm>
          <a:prstGeom prst="rect">
            <a:avLst/>
          </a:prstGeom>
        </p:spPr>
      </p:pic>
      <p:pic>
        <p:nvPicPr>
          <p:cNvPr id="3" name="Рисунок 2" descr="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428604"/>
            <a:ext cx="1657360" cy="1657360"/>
          </a:xfrm>
          <a:prstGeom prst="rect">
            <a:avLst/>
          </a:prstGeom>
        </p:spPr>
      </p:pic>
      <p:pic>
        <p:nvPicPr>
          <p:cNvPr id="5" name="Рисунок 4" descr="images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2071678"/>
            <a:ext cx="1571636" cy="169533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-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8501122" cy="60722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5852" y="428604"/>
            <a:ext cx="7858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Антидиарейные средства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214422"/>
            <a:ext cx="6000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ним относятся агенты, влияющие на кишечную моторику, химизм и микробный состав кишечного содержимого. Часть из них оказывает противопоносное действие прямым влиянием на основные механизмы диареи, другие — косвенным.</a:t>
            </a:r>
            <a:endParaRPr lang="ru-RU" dirty="0"/>
          </a:p>
        </p:txBody>
      </p:sp>
    </p:spTree>
  </p:cSld>
  <p:clrMapOvr>
    <a:masterClrMapping/>
  </p:clrMapOvr>
  <p:transition spd="med" advClick="0" advTm="5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429684" cy="614365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78488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Средства, влияющие на аппетит</a:t>
            </a:r>
          </a:p>
          <a:p>
            <a:r>
              <a:rPr lang="ru-RU" sz="2800" i="1" dirty="0"/>
              <a:t>Аппетит, чувство голода, принято связывать с активностью: 1) центра голода (расположен в </a:t>
            </a:r>
            <a:r>
              <a:rPr lang="ru-RU" sz="2800" i="1" dirty="0" smtClean="0"/>
              <a:t>латеральном </a:t>
            </a:r>
            <a:r>
              <a:rPr lang="ru-RU" sz="2800" i="1" dirty="0"/>
              <a:t>гипоталамусе) и 2) центра насыщения (вентромедиальный гипоталамус). В центре голода</a:t>
            </a:r>
          </a:p>
          <a:p>
            <a:r>
              <a:rPr lang="ru-RU" sz="2800" i="1" dirty="0"/>
              <a:t>отмечают высокую плотность норадренергических синапсов; в центре насыщения преобладают </a:t>
            </a:r>
            <a:r>
              <a:rPr lang="ru-RU" sz="2800" i="1" dirty="0" smtClean="0"/>
              <a:t>серотонинергические </a:t>
            </a:r>
            <a:r>
              <a:rPr lang="ru-RU" sz="2800" i="1" dirty="0"/>
              <a:t>синапсы.</a:t>
            </a:r>
          </a:p>
        </p:txBody>
      </p:sp>
    </p:spTree>
    <p:extLst>
      <p:ext uri="{BB962C8B-B14F-4D97-AF65-F5344CB8AC3E}">
        <p14:creationId xmlns="" xmlns:p14="http://schemas.microsoft.com/office/powerpoint/2010/main" val="3163743527"/>
      </p:ext>
    </p:extLst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iprofloxac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2714620"/>
            <a:ext cx="3048000" cy="15430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232" y="500042"/>
            <a:ext cx="4984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Нормализующие кишечную флору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000108"/>
            <a:ext cx="8143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Пребиотики:</a:t>
            </a:r>
            <a:r>
              <a:rPr lang="ru-RU" dirty="0" smtClean="0"/>
              <a:t> хилак, хилак форте, лактулоза (дуфалак, нормазен)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Пробиотики:</a:t>
            </a:r>
            <a:r>
              <a:rPr lang="ru-RU" dirty="0" smtClean="0"/>
              <a:t> линекс, бифиформ, йогурт (капс. и табл.), энтерол, биоспорин и др.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Кишечные антисептики </a:t>
            </a:r>
            <a:r>
              <a:rPr lang="ru-RU" dirty="0" smtClean="0"/>
              <a:t>(интетрикс, нифуроксазид) и другие антибактериальные средства (ципрофлоксацин, цедекс и др.) – при инвазивной диарее.</a:t>
            </a:r>
            <a:endParaRPr lang="ru-RU" dirty="0"/>
          </a:p>
        </p:txBody>
      </p:sp>
      <p:pic>
        <p:nvPicPr>
          <p:cNvPr id="8" name="Рисунок 7" descr="8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214818"/>
            <a:ext cx="2079636" cy="2079636"/>
          </a:xfrm>
          <a:prstGeom prst="rect">
            <a:avLst/>
          </a:prstGeom>
        </p:spPr>
      </p:pic>
      <p:pic>
        <p:nvPicPr>
          <p:cNvPr id="9" name="Рисунок 8" descr="10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4500570"/>
            <a:ext cx="1928816" cy="1903098"/>
          </a:xfrm>
          <a:prstGeom prst="rect">
            <a:avLst/>
          </a:prstGeom>
        </p:spPr>
      </p:pic>
      <p:pic>
        <p:nvPicPr>
          <p:cNvPr id="10" name="Рисунок 9" descr="img003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2643182"/>
            <a:ext cx="2000254" cy="2000254"/>
          </a:xfrm>
          <a:prstGeom prst="rect">
            <a:avLst/>
          </a:prstGeom>
        </p:spPr>
      </p:pic>
      <p:pic>
        <p:nvPicPr>
          <p:cNvPr id="7" name="Рисунок 6" descr="1471_larg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3500438"/>
            <a:ext cx="1981200" cy="3038475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xl14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786190"/>
            <a:ext cx="2882900" cy="2527300"/>
          </a:xfrm>
          <a:prstGeom prst="rect">
            <a:avLst/>
          </a:prstGeom>
        </p:spPr>
      </p:pic>
      <p:pic>
        <p:nvPicPr>
          <p:cNvPr id="6" name="Рисунок 5" descr="kaopectate_t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1571612"/>
            <a:ext cx="3500462" cy="35004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14612" y="428604"/>
            <a:ext cx="2797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Сорбенты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1142984"/>
            <a:ext cx="401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Энтеросгель, смекта, каопектат</a:t>
            </a:r>
            <a:endParaRPr lang="ru-RU" dirty="0"/>
          </a:p>
        </p:txBody>
      </p:sp>
      <p:pic>
        <p:nvPicPr>
          <p:cNvPr id="8" name="Рисунок 7" descr="semekt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071942"/>
            <a:ext cx="3175000" cy="23876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428604"/>
            <a:ext cx="30011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Вяжущие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071546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Алмагель, маалокс и др. Аl-содержащие; плоды черники</a:t>
            </a:r>
            <a:endParaRPr lang="ru-RU" dirty="0"/>
          </a:p>
        </p:txBody>
      </p:sp>
      <p:pic>
        <p:nvPicPr>
          <p:cNvPr id="4" name="Рисунок 3" descr="CHERNI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804050"/>
            <a:ext cx="3429004" cy="2571753"/>
          </a:xfrm>
          <a:prstGeom prst="rect">
            <a:avLst/>
          </a:prstGeom>
        </p:spPr>
      </p:pic>
      <p:pic>
        <p:nvPicPr>
          <p:cNvPr id="5" name="Рисунок 4" descr="almag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1571612"/>
            <a:ext cx="2000264" cy="2146680"/>
          </a:xfrm>
          <a:prstGeom prst="rect">
            <a:avLst/>
          </a:prstGeom>
        </p:spPr>
      </p:pic>
      <p:pic>
        <p:nvPicPr>
          <p:cNvPr id="6" name="Рисунок 5" descr="130110_09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771902"/>
            <a:ext cx="3286148" cy="2628919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500042"/>
            <a:ext cx="29530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Ферменты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142984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Предпочтительны ферменты без желчи: мезим-форте 3500 и 10 000, панкреатин</a:t>
            </a:r>
            <a:endParaRPr lang="ru-RU" dirty="0"/>
          </a:p>
        </p:txBody>
      </p:sp>
      <p:pic>
        <p:nvPicPr>
          <p:cNvPr id="4" name="Рисунок 3" descr="10000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928802"/>
            <a:ext cx="2653469" cy="4052901"/>
          </a:xfrm>
          <a:prstGeom prst="rect">
            <a:avLst/>
          </a:prstGeom>
        </p:spPr>
      </p:pic>
      <p:pic>
        <p:nvPicPr>
          <p:cNvPr id="5" name="Рисунок 4" descr="bd-3910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429000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500042"/>
            <a:ext cx="521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Спазмолитики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071546"/>
            <a:ext cx="857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Спазмомен, спазмобрю, но-шпа, метеоспазмил, дуспаталин, дицетел и др.</a:t>
            </a:r>
            <a:endParaRPr lang="ru-RU" dirty="0"/>
          </a:p>
        </p:txBody>
      </p:sp>
      <p:pic>
        <p:nvPicPr>
          <p:cNvPr id="4" name="Рисунок 3" descr="berlin_chemie_spazmo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857364"/>
            <a:ext cx="1835342" cy="1338270"/>
          </a:xfrm>
          <a:prstGeom prst="rect">
            <a:avLst/>
          </a:prstGeom>
        </p:spPr>
      </p:pic>
      <p:pic>
        <p:nvPicPr>
          <p:cNvPr id="5" name="Рисунок 4" descr="g04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857496"/>
            <a:ext cx="2350008" cy="1810512"/>
          </a:xfrm>
          <a:prstGeom prst="rect">
            <a:avLst/>
          </a:prstGeom>
        </p:spPr>
      </p:pic>
      <p:pic>
        <p:nvPicPr>
          <p:cNvPr id="6" name="Рисунок 5" descr="op-44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071942"/>
            <a:ext cx="2476500" cy="1781175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109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Ослабляющие перистальтику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1214422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Лоперамид (имодиум, лопедиум)</a:t>
            </a:r>
            <a:endParaRPr lang="ru-RU" dirty="0"/>
          </a:p>
        </p:txBody>
      </p:sp>
      <p:pic>
        <p:nvPicPr>
          <p:cNvPr id="4" name="Рисунок 3" descr="Loperamid_tablW3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714620"/>
            <a:ext cx="5422286" cy="3157684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320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Средства, повышающие аппетит</a:t>
            </a:r>
          </a:p>
          <a:p>
            <a:r>
              <a:rPr lang="ru-RU" sz="1600" dirty="0"/>
              <a:t>Из лекарственных средств, повышающих аппетит, используют горечи - препараты лекарственных</a:t>
            </a:r>
          </a:p>
          <a:p>
            <a:r>
              <a:rPr lang="ru-RU" sz="1600" dirty="0"/>
              <a:t>растений, имеющие горький вкус. В качестве горечей применяют </a:t>
            </a:r>
            <a:r>
              <a:rPr lang="ru-RU" sz="1600" b="1" dirty="0"/>
              <a:t>настойку полыни, настои травы</a:t>
            </a:r>
          </a:p>
          <a:p>
            <a:r>
              <a:rPr lang="ru-RU" sz="1600" b="1" dirty="0"/>
              <a:t>золототысячника, корня одуванчика, корневища аира, листьев трилистника.</a:t>
            </a:r>
          </a:p>
          <a:p>
            <a:r>
              <a:rPr lang="ru-RU" sz="1600" dirty="0"/>
              <a:t>Горечи назначают больным с пониженным аппетитом за 15—20 мин до еды. Раздражая вкусовые ре-</a:t>
            </a:r>
          </a:p>
          <a:p>
            <a:r>
              <a:rPr lang="ru-RU" sz="1600" dirty="0"/>
              <a:t>цепторы, горечи рефлекторно возбуждают центр голода. Кроме того, горечи увеличивают секрецию</a:t>
            </a:r>
          </a:p>
          <a:p>
            <a:r>
              <a:rPr lang="ru-RU" sz="1600" dirty="0"/>
              <a:t>желудочного сока в ответ на действие пищевых веществ.</a:t>
            </a:r>
          </a:p>
          <a:p>
            <a:r>
              <a:rPr lang="ru-RU" sz="1600" dirty="0"/>
              <a:t>Выраженное возбуждение центра голода развивается в ответ на гипогликемию, которая может быть</a:t>
            </a:r>
          </a:p>
          <a:p>
            <a:r>
              <a:rPr lang="ru-RU" sz="1600" dirty="0"/>
              <a:t>при введении </a:t>
            </a:r>
            <a:r>
              <a:rPr lang="ru-RU" sz="1600" b="1" dirty="0"/>
              <a:t>инсулина</a:t>
            </a:r>
            <a:r>
              <a:rPr lang="ru-RU" sz="1600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78" y="407066"/>
            <a:ext cx="1484490" cy="148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6672"/>
            <a:ext cx="1296144" cy="165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1880754"/>
            <a:ext cx="1304900" cy="144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23" y="2420888"/>
            <a:ext cx="15144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400" y="3645024"/>
            <a:ext cx="1532700" cy="194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4974404"/>
      </p:ext>
    </p:extLst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28092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</a:rPr>
              <a:t>Средства, снижающие аппетит (анорексигенные средства</a:t>
            </a:r>
            <a:r>
              <a:rPr lang="ru-RU" sz="1600" b="1" dirty="0" smtClean="0">
                <a:solidFill>
                  <a:srgbClr val="7030A0"/>
                </a:solidFill>
              </a:rPr>
              <a:t>)</a:t>
            </a:r>
          </a:p>
          <a:p>
            <a:r>
              <a:rPr lang="ru-RU" sz="1400" dirty="0" smtClean="0"/>
              <a:t>Применяются для борьбы с ожирением, связанные с перееданием (алиментарное ожирение).</a:t>
            </a:r>
          </a:p>
          <a:p>
            <a:r>
              <a:rPr lang="ru-RU" sz="1400" dirty="0" smtClean="0"/>
              <a:t>Фенамин стимулирует центр насыщения, обладает психостимулирующим свойством, усиливает и учащает сокращение сердца, суживает артериальные сосуды и повышает а\д.</a:t>
            </a:r>
          </a:p>
          <a:p>
            <a:r>
              <a:rPr lang="ru-RU" sz="1400" dirty="0" smtClean="0"/>
              <a:t>Дезопимон снижает аппетит, так как стимулирует центр насыщения.</a:t>
            </a:r>
          </a:p>
          <a:p>
            <a:r>
              <a:rPr lang="ru-RU" sz="1400" dirty="0" smtClean="0"/>
              <a:t>Возможно привыкание.</a:t>
            </a:r>
          </a:p>
          <a:p>
            <a:r>
              <a:rPr lang="ru-RU" sz="1400" dirty="0" smtClean="0"/>
              <a:t>Противопоказаны: при гипертонической болезни, стенокардии, гипертиреозе.</a:t>
            </a:r>
          </a:p>
          <a:p>
            <a:r>
              <a:rPr lang="ru-RU" sz="1400" dirty="0" smtClean="0"/>
              <a:t>Мазиндол (теронак) препарат, нарушающий обратный нейрональный захват медиатора в адренергических синапсах и таким образом  облегчающий адренегическую передачу возбуждения.</a:t>
            </a:r>
          </a:p>
          <a:p>
            <a:r>
              <a:rPr lang="ru-RU" sz="1400" dirty="0" smtClean="0"/>
              <a:t>Мазиндол практические не вызывает лекарственной зависимости.</a:t>
            </a: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</p:txBody>
      </p:sp>
      <p:pic>
        <p:nvPicPr>
          <p:cNvPr id="3" name="Рисунок 2" descr="снижение-аппетита-при-рак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357562"/>
            <a:ext cx="3524250" cy="2590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6716436"/>
      </p:ext>
    </p:extLst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357166"/>
            <a:ext cx="8358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СРЕДСТВА, ВЛИЯЮЩИЕ НА СЕКРЕЦИЮ ЖЕЛУДКА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714356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Применяются при гиперацидном гастрите, язвенной болезни желудка и двенадцатиперстной кишки, рефлюкс-эзофагите, кровотечениях из верхних отделов желудочно-кишечного тракта.</a:t>
            </a:r>
            <a:endParaRPr lang="ru-RU" dirty="0"/>
          </a:p>
        </p:txBody>
      </p:sp>
      <p:pic>
        <p:nvPicPr>
          <p:cNvPr id="4" name="Рисунок 3" descr="15_jeludok_e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785926"/>
            <a:ext cx="4714908" cy="4219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7805272"/>
      </p:ext>
    </p:ext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hosphalugel_astellas_2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2714620"/>
            <a:ext cx="2841681" cy="2192858"/>
          </a:xfrm>
          <a:prstGeom prst="rect">
            <a:avLst/>
          </a:prstGeom>
        </p:spPr>
      </p:pic>
      <p:pic>
        <p:nvPicPr>
          <p:cNvPr id="14" name="Рисунок 13" descr="3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3071810"/>
            <a:ext cx="1785950" cy="17859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70086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Снижающие секрецию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142984"/>
            <a:ext cx="4572000" cy="923330"/>
          </a:xfrm>
          <a:prstGeom prst="rect">
            <a:avLst/>
          </a:prstGeom>
        </p:spPr>
        <p:txBody>
          <a:bodyPr>
            <a:prstTxWarp prst="textChevron">
              <a:avLst/>
            </a:prstTxWarp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непосредственно уменьшающие секрецию желудочного сока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8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М-холиноблокаторы</a:t>
            </a:r>
            <a:r>
              <a:rPr lang="ru-RU" sz="1400" dirty="0" smtClean="0"/>
              <a:t> (Гастроцетин)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Блокаторы гистаминовых рецепторов</a:t>
            </a:r>
            <a:r>
              <a:rPr lang="ru-RU" sz="1400" dirty="0" smtClean="0"/>
              <a:t>(Цимитидин, Рамитидин)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Блокаторы протонной помпы</a:t>
            </a:r>
            <a:r>
              <a:rPr lang="ru-RU" sz="1400" dirty="0" smtClean="0"/>
              <a:t>(</a:t>
            </a:r>
            <a:r>
              <a:rPr lang="ru-RU" sz="1400" dirty="0" err="1" smtClean="0"/>
              <a:t>Омепразол</a:t>
            </a:r>
            <a:r>
              <a:rPr lang="ru-RU" sz="1400" dirty="0" smtClean="0"/>
              <a:t>, Пантопразол)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1428736"/>
            <a:ext cx="1904689" cy="369332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Антацидные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1928802"/>
            <a:ext cx="400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Соединения аммония</a:t>
            </a:r>
            <a:r>
              <a:rPr lang="ru-RU" sz="1400" dirty="0" smtClean="0"/>
              <a:t>(</a:t>
            </a:r>
            <a:r>
              <a:rPr lang="ru-RU" sz="1400" dirty="0" err="1" smtClean="0"/>
              <a:t>альгедрат</a:t>
            </a:r>
            <a:r>
              <a:rPr lang="ru-RU" sz="1400" dirty="0" smtClean="0"/>
              <a:t>, алюминия фосфат, фосфалюгель)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Соединения Магния</a:t>
            </a:r>
            <a:r>
              <a:rPr lang="ru-RU" sz="1400" dirty="0" smtClean="0"/>
              <a:t>(Магния оксид,Альмагель)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4857760"/>
            <a:ext cx="4572000" cy="923330"/>
          </a:xfrm>
          <a:prstGeom prst="rect">
            <a:avLst/>
          </a:prstGeom>
        </p:spPr>
        <p:txBody>
          <a:bodyPr>
            <a:prstTxWarp prst="textChevron">
              <a:avLst/>
            </a:prstTxWarp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защищающие слизистую оболочку от раздражений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5786454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Денол;</a:t>
            </a:r>
          </a:p>
          <a:p>
            <a:r>
              <a:rPr lang="ru-RU" dirty="0" smtClean="0"/>
              <a:t>Смекта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5643578"/>
            <a:ext cx="1571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Викалин;</a:t>
            </a:r>
          </a:p>
          <a:p>
            <a:r>
              <a:rPr lang="ru-RU" dirty="0" smtClean="0"/>
              <a:t>Викаир;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5929330"/>
            <a:ext cx="1737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Мизопростол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937595"/>
      </p:ext>
    </p:extLst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ac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071942"/>
            <a:ext cx="1319887" cy="2128850"/>
          </a:xfrm>
          <a:prstGeom prst="rect">
            <a:avLst/>
          </a:prstGeom>
        </p:spPr>
      </p:pic>
      <p:pic>
        <p:nvPicPr>
          <p:cNvPr id="8" name="Рисунок 7" descr="vzvar-gore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1428736"/>
            <a:ext cx="2500310" cy="25003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50004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Повышающие секрецию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214422"/>
            <a:ext cx="5000659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для лечения легкой степени заболевания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928802"/>
            <a:ext cx="5786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</a:rPr>
              <a:t>-Горечи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-Углекислые минеральные воды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-Лекарственные растительные средства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3857628"/>
            <a:ext cx="5214974" cy="6759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для лечения </a:t>
            </a:r>
            <a:r>
              <a:rPr lang="ru-RU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тежелой</a:t>
            </a: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степени заболевания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4857760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</a:rPr>
              <a:t>-Сок желудочный натуральный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-</a:t>
            </a:r>
            <a:r>
              <a:rPr lang="ru-RU" u="sng" dirty="0" smtClean="0">
                <a:solidFill>
                  <a:srgbClr val="C00000"/>
                </a:solidFill>
              </a:rPr>
              <a:t>Пепсин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-</a:t>
            </a:r>
            <a:r>
              <a:rPr lang="ru-RU" u="sng" dirty="0" smtClean="0">
                <a:solidFill>
                  <a:srgbClr val="C00000"/>
                </a:solidFill>
              </a:rPr>
              <a:t>Соляная кислота разбавленная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3500438"/>
            <a:ext cx="4167207" cy="27877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8596" y="428604"/>
            <a:ext cx="4000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для лечения легкой степени заболевания</a:t>
            </a:r>
            <a:endParaRPr lang="ru-RU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428604"/>
            <a:ext cx="38576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для лечения тяжелой степени заболевания</a:t>
            </a:r>
            <a:endParaRPr lang="ru-RU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428736"/>
            <a:ext cx="27146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Используют при незначительном снижении секреции желудочного сока, на начальных стадиях гипоацидного гастрита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428736"/>
            <a:ext cx="26432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Используют в качестве заместительной терапии, при полном отсутствии выработки желудочного сока</a:t>
            </a:r>
            <a:endParaRPr lang="ru-RU" dirty="0"/>
          </a:p>
        </p:txBody>
      </p:sp>
    </p:spTree>
  </p:cSld>
  <p:clrMapOvr>
    <a:masterClrMapping/>
  </p:clrMapOvr>
  <p:transition spd="med" advClick="0" advTm="5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4357694"/>
            <a:ext cx="3797371" cy="210121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8276" y="407984"/>
            <a:ext cx="769010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Рвотные средства</a:t>
            </a:r>
            <a:r>
              <a:rPr lang="ru-RU" sz="1600" dirty="0"/>
              <a:t> — лекарственные средства, вызывающие рвоту.</a:t>
            </a:r>
          </a:p>
          <a:p>
            <a:r>
              <a:rPr lang="ru-RU" sz="1600" dirty="0"/>
              <a:t>По механизму действия </a:t>
            </a:r>
            <a:r>
              <a:rPr lang="ru-RU" sz="1600" dirty="0" smtClean="0"/>
              <a:t>различают: </a:t>
            </a:r>
            <a:r>
              <a:rPr lang="ru-RU" sz="1600" dirty="0"/>
              <a:t>центрального и рефлекторного </a:t>
            </a:r>
            <a:r>
              <a:rPr lang="ru-RU" sz="1600" dirty="0" smtClean="0"/>
              <a:t>действия.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Центрального действия:</a:t>
            </a:r>
          </a:p>
          <a:p>
            <a:r>
              <a:rPr lang="ru-RU" sz="1600" dirty="0" smtClean="0"/>
              <a:t>-Апоморфин (за </a:t>
            </a:r>
            <a:r>
              <a:rPr lang="ru-RU" sz="1600" dirty="0"/>
              <a:t>счет возбуждения дофаминовых рецепторов пусковой (триггерной) зоны рвотного </a:t>
            </a:r>
            <a:r>
              <a:rPr lang="ru-RU" sz="1600" dirty="0" smtClean="0"/>
              <a:t>центра в </a:t>
            </a:r>
            <a:r>
              <a:rPr lang="ru-RU" sz="1600" dirty="0"/>
              <a:t>продолговатом </a:t>
            </a:r>
            <a:r>
              <a:rPr lang="ru-RU" sz="1600" dirty="0" smtClean="0"/>
              <a:t>мозге) 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К </a:t>
            </a:r>
            <a:r>
              <a:rPr lang="ru-RU" sz="1600" dirty="0">
                <a:solidFill>
                  <a:srgbClr val="00B050"/>
                </a:solidFill>
              </a:rPr>
              <a:t>рвотным средствам рефлекторного действия относятся препараты </a:t>
            </a:r>
            <a:r>
              <a:rPr lang="ru-RU" sz="1600" dirty="0"/>
              <a:t>аммиака, меди сульфат, цинка сульфат и препараты ряда </a:t>
            </a:r>
            <a:r>
              <a:rPr lang="ru-RU" sz="1600" i="1" dirty="0"/>
              <a:t>лекарственных растений</a:t>
            </a:r>
            <a:r>
              <a:rPr lang="ru-RU" sz="1600" dirty="0"/>
              <a:t> (баранца, ипекакуаны, сапеги, истода и др</a:t>
            </a:r>
            <a:r>
              <a:rPr lang="ru-RU" sz="1600" dirty="0" smtClean="0"/>
              <a:t>.),</a:t>
            </a:r>
            <a:endParaRPr lang="ru-RU" sz="1600" dirty="0"/>
          </a:p>
          <a:p>
            <a:r>
              <a:rPr lang="ru-RU" sz="1600" dirty="0"/>
              <a:t>Применяют Р. с. при необходимости быстрого удаления из желудка ядовитых веществ и недоброкачественных продуктов питания, если невозможно провести промывание желудка. Апоморфин и отвар баранца используют главным образом для выработки отрицательной условно-рефлекторной реакции (отвращения) на алкоголь при лечении больных хроническим </a:t>
            </a:r>
            <a:r>
              <a:rPr lang="ru-RU" sz="1600" dirty="0" smtClean="0"/>
              <a:t>алкоголизмом. </a:t>
            </a:r>
            <a:r>
              <a:rPr lang="ru-RU" sz="1600" dirty="0"/>
              <a:t>При использовании апоморфина возможно развитие коллапса, а также возникновение зрительных галлюцинаций. Препараты лекарственных растений (ипекакуаны, истода, сапеги и др.) и апоморфин в дозах, не вызывающих рвоту, применяются также в Качестве </a:t>
            </a:r>
            <a:r>
              <a:rPr lang="ru-RU" sz="1600" i="1" dirty="0"/>
              <a:t>отхаркивающих средств</a:t>
            </a:r>
            <a:r>
              <a:rPr lang="ru-RU" sz="1600" dirty="0"/>
              <a:t>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990680601"/>
      </p:ext>
    </p:ext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483</TotalTime>
  <Words>750</Words>
  <Application>Microsoft Office PowerPoint</Application>
  <PresentationFormat>Экран (4:3)</PresentationFormat>
  <Paragraphs>119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Средства, влияющие на функции  органов пищеварения.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Средства, влияющие на функции  органов пищеварения.</dc:title>
  <dc:creator>1</dc:creator>
  <cp:lastModifiedBy>UserXP</cp:lastModifiedBy>
  <cp:revision>53</cp:revision>
  <dcterms:created xsi:type="dcterms:W3CDTF">2011-04-20T14:42:16Z</dcterms:created>
  <dcterms:modified xsi:type="dcterms:W3CDTF">2012-12-04T12:40:02Z</dcterms:modified>
</cp:coreProperties>
</file>