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5" r:id="rId19"/>
    <p:sldId id="276" r:id="rId20"/>
    <p:sldId id="271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84902" autoAdjust="0"/>
  </p:normalViewPr>
  <p:slideViewPr>
    <p:cSldViewPr>
      <p:cViewPr varScale="1">
        <p:scale>
          <a:sx n="62" d="100"/>
          <a:sy n="62" d="100"/>
        </p:scale>
        <p:origin x="-16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825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103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51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612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33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84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135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7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48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77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0D31-EAE9-4D73-B04A-A98604D9214A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F56DE-52A5-4C27-9AF6-AB21CB99F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8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build-shop.com/uploads/kind/thumb/178_168_95/City.jpg" TargetMode="External"/><Relationship Id="rId3" Type="http://schemas.openxmlformats.org/officeDocument/2006/relationships/hyperlink" Target="http://spbhram.ru/wpcontent/uploads/2013/02/%D0%A1%D0%BB%D0%B0%D0%B9%D0%B441.jpg" TargetMode="External"/><Relationship Id="rId7" Type="http://schemas.openxmlformats.org/officeDocument/2006/relationships/hyperlink" Target="http://demoscope.ru/weekly/2010/0407/img/b_graf01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iles.kob.su/kpe.ru/img/~world-demography&amp;1163017162.jpg" TargetMode="External"/><Relationship Id="rId11" Type="http://schemas.openxmlformats.org/officeDocument/2006/relationships/hyperlink" Target="http://virmain.ru/i/new/ecology.jpg" TargetMode="External"/><Relationship Id="rId5" Type="http://schemas.openxmlformats.org/officeDocument/2006/relationships/hyperlink" Target="http://scinature.ru/wpcontent/uploads/2014/02/4chan13150368657961.jpg" TargetMode="External"/><Relationship Id="rId10" Type="http://schemas.openxmlformats.org/officeDocument/2006/relationships/hyperlink" Target="http://www.bstu.by/uploads/images/%D0%A4%D0%B8%D0%BB%D1%8C%D1%82%D1%80.jpg" TargetMode="External"/><Relationship Id="rId4" Type="http://schemas.openxmlformats.org/officeDocument/2006/relationships/hyperlink" Target="http://pedsovet.su/_ld/351/94240888.jpg" TargetMode="External"/><Relationship Id="rId9" Type="http://schemas.openxmlformats.org/officeDocument/2006/relationships/hyperlink" Target="http://sovet-directorovvolgograda.ru/upload/iblock/5ed/5ed5670e85912adc248664be8a92250c.jpg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" r="8117"/>
          <a:stretch/>
        </p:blipFill>
        <p:spPr bwMode="auto">
          <a:xfrm>
            <a:off x="0" y="687258"/>
            <a:ext cx="6048000" cy="43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48000" y="1484784"/>
            <a:ext cx="2988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МОБУ СОШ ЛГО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Пантелеймоновка</a:t>
            </a:r>
            <a:endParaRPr lang="ru-RU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Г.П. Яценко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013176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экология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6028839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(Экологическое образование и воспитание)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35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836712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основных атмосферных загрязнителей на организм человека.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556151"/>
              </p:ext>
            </p:extLst>
          </p:nvPr>
        </p:nvGraphicFramePr>
        <p:xfrm>
          <a:off x="17463" y="2191731"/>
          <a:ext cx="9058279" cy="43744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88080"/>
                <a:gridCol w="6470199"/>
              </a:tblGrid>
              <a:tr h="5468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Загрязнители 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Воздействие 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Раздражает бронхи, аллергии.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Поражение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нервной, кровеносной систем.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Углеводороды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Способствуют развитию раковых заболеваний.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Оксиды азота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Раздражают слизистые оболочки.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Фтор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Поражает костную ткань.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Свинец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Поражает костную и нервную систему.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68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радиоактивные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Врожденные уродства,  раковые заболевания.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0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268760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загрязняющих веществ, приходящееся на человека в течении жизни (= 70 лет).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651616"/>
              </p:ext>
            </p:extLst>
          </p:nvPr>
        </p:nvGraphicFramePr>
        <p:xfrm>
          <a:off x="309856" y="2348880"/>
          <a:ext cx="8438608" cy="44053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19304"/>
                <a:gridCol w="4219304"/>
              </a:tblGrid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 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Масса, кг.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774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4 200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Углеводороды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Фториды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Фенол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Тяжелые металлы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Свинец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Ртуть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5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(а)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пирен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0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26876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табачного дыма.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060848"/>
            <a:ext cx="2592288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398854"/>
            <a:ext cx="2448272" cy="9662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15916" y="2053074"/>
            <a:ext cx="216024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3363248"/>
            <a:ext cx="2376264" cy="100185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2060847"/>
            <a:ext cx="2088232" cy="9361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907240"/>
            <a:ext cx="3528392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72100" y="4869160"/>
            <a:ext cx="3348372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27884" y="3398855"/>
            <a:ext cx="2448272" cy="96624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9512" y="2060848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Нервно-сердечные яды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5916" y="206084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Мышьяк 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2240" y="206084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 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3428206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Синильная кислота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7884" y="342820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Угарный газ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339885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Стирол 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490724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Радиоактивный полоний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72100" y="4907240"/>
            <a:ext cx="3348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Канцерогенные смолы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1475656" y="1700808"/>
            <a:ext cx="3240360" cy="35226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16016" y="1700808"/>
            <a:ext cx="0" cy="3600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16016" y="1700808"/>
            <a:ext cx="3240360" cy="26109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771800" y="1922527"/>
            <a:ext cx="504056" cy="1440721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275856" y="1922527"/>
            <a:ext cx="540060" cy="147632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64" name="Прямая со стрелкой 11263"/>
          <p:cNvCxnSpPr/>
          <p:nvPr/>
        </p:nvCxnSpPr>
        <p:spPr>
          <a:xfrm>
            <a:off x="3275856" y="1876941"/>
            <a:ext cx="0" cy="303029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69" name="Прямая со стрелкой 11268"/>
          <p:cNvCxnSpPr/>
          <p:nvPr/>
        </p:nvCxnSpPr>
        <p:spPr>
          <a:xfrm flipH="1">
            <a:off x="5976156" y="1876941"/>
            <a:ext cx="360040" cy="148630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71" name="Прямая со стрелкой 11270"/>
          <p:cNvCxnSpPr/>
          <p:nvPr/>
        </p:nvCxnSpPr>
        <p:spPr>
          <a:xfrm>
            <a:off x="6336196" y="1961902"/>
            <a:ext cx="396044" cy="140134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73" name="Прямая со стрелкой 11272"/>
          <p:cNvCxnSpPr/>
          <p:nvPr/>
        </p:nvCxnSpPr>
        <p:spPr>
          <a:xfrm flipH="1">
            <a:off x="6156176" y="1922527"/>
            <a:ext cx="180020" cy="2946633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65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26876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Воздействие компонентов табачного дыма на человека.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2222868"/>
            <a:ext cx="3168352" cy="6300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03848" y="22228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56992"/>
            <a:ext cx="3096344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725144"/>
            <a:ext cx="3024336" cy="6480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3325718"/>
            <a:ext cx="2856656" cy="75135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4437112"/>
            <a:ext cx="3528392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45686" y="5733255"/>
            <a:ext cx="2916324" cy="8309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5717976"/>
            <a:ext cx="331236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871700" y="5733256"/>
            <a:ext cx="2412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Кровеносной системы.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573325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пищеварения.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335699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Нервной системы.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6136" y="3325718"/>
            <a:ext cx="2856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чувств.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584" y="472514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дыхания.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4437112"/>
            <a:ext cx="3432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Провоцирует раковые опухоли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1745686" y="2852936"/>
            <a:ext cx="3042338" cy="47278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3" idx="2"/>
          </p:cNvCxnSpPr>
          <p:nvPr/>
        </p:nvCxnSpPr>
        <p:spPr>
          <a:xfrm>
            <a:off x="4788024" y="2852936"/>
            <a:ext cx="2664296" cy="47278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</p:cNvCxnSpPr>
          <p:nvPr/>
        </p:nvCxnSpPr>
        <p:spPr>
          <a:xfrm flipH="1">
            <a:off x="3077834" y="2852936"/>
            <a:ext cx="1710190" cy="18002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2"/>
          </p:cNvCxnSpPr>
          <p:nvPr/>
        </p:nvCxnSpPr>
        <p:spPr>
          <a:xfrm flipH="1">
            <a:off x="3932929" y="2852936"/>
            <a:ext cx="855095" cy="288032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2"/>
          </p:cNvCxnSpPr>
          <p:nvPr/>
        </p:nvCxnSpPr>
        <p:spPr>
          <a:xfrm>
            <a:off x="4788024" y="2852936"/>
            <a:ext cx="1152128" cy="158417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3" idx="2"/>
          </p:cNvCxnSpPr>
          <p:nvPr/>
        </p:nvCxnSpPr>
        <p:spPr>
          <a:xfrm>
            <a:off x="4788024" y="2852936"/>
            <a:ext cx="432048" cy="286504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35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26876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Воздействие городской экосистемы на атмосферу.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386" y="1826800"/>
            <a:ext cx="1908000" cy="140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988840"/>
            <a:ext cx="2448272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1988840"/>
            <a:ext cx="2880319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428206"/>
            <a:ext cx="3168352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3428206"/>
            <a:ext cx="3384376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5013176"/>
            <a:ext cx="3024336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5013176"/>
            <a:ext cx="3240360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1520" y="198884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воздуха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1988840"/>
            <a:ext cx="288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влажности воздуха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428206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температуры воздуха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3428206"/>
            <a:ext cx="3384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солнечной радиации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5013176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туманов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5013176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атмосферных осадков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2699792" y="2404338"/>
            <a:ext cx="864096" cy="102386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9" idx="3"/>
          </p:cNvCxnSpPr>
          <p:nvPr/>
        </p:nvCxnSpPr>
        <p:spPr>
          <a:xfrm flipH="1">
            <a:off x="2699792" y="2404337"/>
            <a:ext cx="864096" cy="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0" idx="1"/>
          </p:cNvCxnSpPr>
          <p:nvPr/>
        </p:nvCxnSpPr>
        <p:spPr>
          <a:xfrm>
            <a:off x="5259338" y="2404337"/>
            <a:ext cx="680814" cy="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259338" y="2404337"/>
            <a:ext cx="680814" cy="102386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3315" idx="2"/>
          </p:cNvCxnSpPr>
          <p:nvPr/>
        </p:nvCxnSpPr>
        <p:spPr>
          <a:xfrm flipH="1">
            <a:off x="3290372" y="3231000"/>
            <a:ext cx="1098014" cy="182852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3315" idx="2"/>
          </p:cNvCxnSpPr>
          <p:nvPr/>
        </p:nvCxnSpPr>
        <p:spPr>
          <a:xfrm>
            <a:off x="4388386" y="3231000"/>
            <a:ext cx="918208" cy="182852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02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04664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Обмен веществ и энергии промышленного предприятия с окружающей средой.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256" y="1873645"/>
            <a:ext cx="2484000" cy="142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073" y="1769146"/>
            <a:ext cx="2520280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9081" y="2852142"/>
            <a:ext cx="2376264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3733" y="3609020"/>
            <a:ext cx="2122003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732" y="4365104"/>
            <a:ext cx="3058107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073" y="5517232"/>
            <a:ext cx="3240360" cy="134076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1789659"/>
            <a:ext cx="3059832" cy="8472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3634029"/>
            <a:ext cx="237626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4581128"/>
            <a:ext cx="237626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5929645"/>
            <a:ext cx="244827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60232" y="2909342"/>
            <a:ext cx="2160240" cy="621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4185084"/>
            <a:ext cx="2483768" cy="900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5492909"/>
            <a:ext cx="2699792" cy="99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54205" y="1643793"/>
            <a:ext cx="2416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 радиация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28" y="2909341"/>
            <a:ext cx="2367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896" y="3609020"/>
            <a:ext cx="208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897" y="4365104"/>
            <a:ext cx="3023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Сырье, материалы,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13" y="5517232"/>
            <a:ext cx="323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Топливо , электроэнергия, полезные ископаемые.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547353" y="2078851"/>
            <a:ext cx="800903" cy="55806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205767" y="3371006"/>
            <a:ext cx="432049" cy="214622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443377" y="3332617"/>
            <a:ext cx="1264527" cy="103248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2202984" y="3267602"/>
            <a:ext cx="1512168" cy="77241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4339" idx="1"/>
          </p:cNvCxnSpPr>
          <p:nvPr/>
        </p:nvCxnSpPr>
        <p:spPr>
          <a:xfrm flipV="1">
            <a:off x="2475345" y="2587131"/>
            <a:ext cx="872911" cy="55304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4341"/>
          <p:cNvSpPr txBox="1"/>
          <p:nvPr/>
        </p:nvSpPr>
        <p:spPr>
          <a:xfrm>
            <a:off x="6084168" y="1789659"/>
            <a:ext cx="305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Выброс в атмосферу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TextBox 14342"/>
          <p:cNvSpPr txBox="1"/>
          <p:nvPr/>
        </p:nvSpPr>
        <p:spPr>
          <a:xfrm>
            <a:off x="6804248" y="30689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Пары, газы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4" name="TextBox 14343"/>
          <p:cNvSpPr txBox="1"/>
          <p:nvPr/>
        </p:nvSpPr>
        <p:spPr>
          <a:xfrm>
            <a:off x="3707904" y="363402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Аэрозоли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5" name="TextBox 14344"/>
          <p:cNvSpPr txBox="1"/>
          <p:nvPr/>
        </p:nvSpPr>
        <p:spPr>
          <a:xfrm>
            <a:off x="3715152" y="465245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Сточные воды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6" name="TextBox 14345"/>
          <p:cNvSpPr txBox="1"/>
          <p:nvPr/>
        </p:nvSpPr>
        <p:spPr>
          <a:xfrm>
            <a:off x="3851920" y="601444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 отходы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7" name="TextBox 14346"/>
          <p:cNvSpPr txBox="1"/>
          <p:nvPr/>
        </p:nvSpPr>
        <p:spPr>
          <a:xfrm>
            <a:off x="6552220" y="4185084"/>
            <a:ext cx="2591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 выбросы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8" name="TextBox 14347"/>
          <p:cNvSpPr txBox="1"/>
          <p:nvPr/>
        </p:nvSpPr>
        <p:spPr>
          <a:xfrm>
            <a:off x="6444208" y="5492909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Электромагнит</a:t>
            </a: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ные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350" name="Прямая со стрелкой 14349"/>
          <p:cNvCxnSpPr>
            <a:stCxn id="14339" idx="2"/>
          </p:cNvCxnSpPr>
          <p:nvPr/>
        </p:nvCxnSpPr>
        <p:spPr>
          <a:xfrm>
            <a:off x="4590256" y="3300616"/>
            <a:ext cx="277024" cy="30840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2" name="Прямая со стрелкой 14351"/>
          <p:cNvCxnSpPr/>
          <p:nvPr/>
        </p:nvCxnSpPr>
        <p:spPr>
          <a:xfrm flipV="1">
            <a:off x="5832256" y="2474790"/>
            <a:ext cx="251912" cy="11234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5" name="Прямая со стрелкой 14354"/>
          <p:cNvCxnSpPr/>
          <p:nvPr/>
        </p:nvCxnSpPr>
        <p:spPr>
          <a:xfrm>
            <a:off x="5832256" y="2587132"/>
            <a:ext cx="719964" cy="290577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7" name="Прямая со стрелкой 14356"/>
          <p:cNvCxnSpPr>
            <a:stCxn id="14339" idx="3"/>
          </p:cNvCxnSpPr>
          <p:nvPr/>
        </p:nvCxnSpPr>
        <p:spPr>
          <a:xfrm>
            <a:off x="5832256" y="2587131"/>
            <a:ext cx="827976" cy="86768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9" name="Прямая со стрелкой 14358"/>
          <p:cNvCxnSpPr/>
          <p:nvPr/>
        </p:nvCxnSpPr>
        <p:spPr>
          <a:xfrm>
            <a:off x="5832256" y="2587130"/>
            <a:ext cx="827976" cy="206532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61" name="Прямая со стрелкой 14360"/>
          <p:cNvCxnSpPr/>
          <p:nvPr/>
        </p:nvCxnSpPr>
        <p:spPr>
          <a:xfrm flipH="1">
            <a:off x="5247162" y="4095694"/>
            <a:ext cx="1197046" cy="47932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65" name="Прямая со стрелкой 14364"/>
          <p:cNvCxnSpPr/>
          <p:nvPr/>
        </p:nvCxnSpPr>
        <p:spPr>
          <a:xfrm flipH="1">
            <a:off x="5580112" y="4883282"/>
            <a:ext cx="864096" cy="1025125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37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052736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нерациональной хозяйственной деятельности.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63888" y="2924943"/>
            <a:ext cx="2376264" cy="15121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3121271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Загрязнение     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окружающей    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среды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62" y="1966849"/>
            <a:ext cx="3546426" cy="34243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2006843"/>
            <a:ext cx="3166854" cy="3384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59632" y="5589240"/>
            <a:ext cx="6624736" cy="1256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463" y="2006843"/>
            <a:ext cx="33304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Истощение и утрата природных ресурсов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азрушение озонового слоя;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зменение климата;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ибель флоры и фауны.</a:t>
            </a:r>
          </a:p>
          <a:p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2006049"/>
            <a:ext cx="31668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Разрушение и видоизменение ландшафтов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скоренное разрушение объектов;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нижение урожайности;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худшение качества продукции.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5589240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Ухудшение здоровья и социально-экономического благополучия человека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endCxn id="8" idx="1"/>
          </p:cNvCxnSpPr>
          <p:nvPr/>
        </p:nvCxnSpPr>
        <p:spPr>
          <a:xfrm>
            <a:off x="395536" y="5422369"/>
            <a:ext cx="864096" cy="794901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7884368" y="5422369"/>
            <a:ext cx="936104" cy="794901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14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124744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Основные аспекты </a:t>
            </a:r>
          </a:p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рационального природопользования.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34888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ресурсов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(качество, необходимое количество, экономические аспекты).</a:t>
            </a:r>
          </a:p>
          <a:p>
            <a:pPr marL="457200" indent="-457200">
              <a:buAutoNum type="arabicPeriod" startAt="2"/>
            </a:pP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ресурсов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обеспечение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качественных и количественных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показателей).</a:t>
            </a:r>
          </a:p>
          <a:p>
            <a:pPr marL="457200" indent="-457200">
              <a:buAutoNum type="arabicPeriod" startAt="3"/>
            </a:pP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ресурсов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внедрение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современных технологий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обогащения и переработки).</a:t>
            </a:r>
          </a:p>
          <a:p>
            <a:pPr marL="457200" indent="-457200">
              <a:buAutoNum type="arabicPeriod" startAt="4"/>
            </a:pP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ресурсов</a:t>
            </a:r>
          </a:p>
          <a:p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(обогащение 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392" y="3068960"/>
            <a:ext cx="3960000" cy="357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1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126876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Пути создания </a:t>
            </a:r>
            <a:r>
              <a:rPr lang="ru-RU" sz="28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экобезопасности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8884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(мониторинг, исследования, просвещение, образование и т.д.).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Принудительные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( запреты на работы, ограничения, отстранение, изъятие и т.д.).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Предупредительные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 правовые и контрольные).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Финансово-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ческие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стимулы и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взыскания).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30" y="3573016"/>
            <a:ext cx="4536000" cy="288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550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196752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в международном масштабе.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987824" y="2492896"/>
            <a:ext cx="3168352" cy="259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5062" y="2852936"/>
            <a:ext cx="2592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Международно-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равовые принципы охраны окружающей среды.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174" y="1954654"/>
            <a:ext cx="2592288" cy="14735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80162" y="1954654"/>
            <a:ext cx="2752750" cy="18542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463" y="3897052"/>
            <a:ext cx="2808312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247234" y="4077072"/>
            <a:ext cx="2896766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463" y="5301208"/>
            <a:ext cx="3114377" cy="12560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288508"/>
            <a:ext cx="2952328" cy="1268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00368" y="5288508"/>
            <a:ext cx="2555776" cy="15694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80162" y="1954654"/>
            <a:ext cx="27638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Недопустимость экологического благополучия одного государства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счет другого.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63" y="1954654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Суверенитет государства на свои природные ресурсы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63" y="3897052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Приоритетность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экоправ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7234" y="4077072"/>
            <a:ext cx="2877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Экоконтроль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всех уровней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63" y="5301208"/>
            <a:ext cx="3114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Свободный обмен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экоинформацией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5301208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Взаимопомощь в чрезвычайных обстоятельствах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00368" y="5301208"/>
            <a:ext cx="2555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экоправовых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споров мирными средствами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613462" y="1954654"/>
            <a:ext cx="806410" cy="104229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5724128" y="1954654"/>
            <a:ext cx="656034" cy="92710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825775" y="4293096"/>
            <a:ext cx="306065" cy="39604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574651" y="4689140"/>
            <a:ext cx="1845221" cy="59936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6028849" y="4302823"/>
            <a:ext cx="195092" cy="37659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4" name="Прямая соединительная линия 21503"/>
          <p:cNvCxnSpPr>
            <a:stCxn id="3" idx="4"/>
          </p:cNvCxnSpPr>
          <p:nvPr/>
        </p:nvCxnSpPr>
        <p:spPr>
          <a:xfrm>
            <a:off x="4572000" y="5085184"/>
            <a:ext cx="0" cy="216024"/>
          </a:xfrm>
          <a:prstGeom prst="line">
            <a:avLst/>
          </a:prstGeom>
          <a:ln w="381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8" name="Прямая соединительная линия 21507"/>
          <p:cNvCxnSpPr/>
          <p:nvPr/>
        </p:nvCxnSpPr>
        <p:spPr>
          <a:xfrm>
            <a:off x="5724128" y="4689140"/>
            <a:ext cx="1368152" cy="59936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70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196752"/>
            <a:ext cx="76328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по-новому  поставила вопрос о взаимоотношениях человека и природы, превратившись из естественной науки в общественную…Она стремится подчеркнуть зависимость жизненно важных возможностей человека от естественных условий и условий, создаваемых им самим».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Данило Ж. Маркович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556792"/>
            <a:ext cx="871296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http://spbhram.ru/wpcontent/uploads/2013/02/%D0%A1%D0%BB%D0%B0%D0%B9%D0%B441.jpg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http://pedsovet.su/_ld/351/94240888.jpg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scinature.ru/wpcontent/uploads/2014/02/4chan13150368657961.jpg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http://files.kob.su/kpe.ru/img/~world-demography&amp;1163017162.jpg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http://demoscope.ru/weekly/2010/0407/img/b_graf01.jpg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http://build-shop.com/uploads/kind/thumb/178_168_95/City.jpg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sovetdirectorovvolgograda.ru/upload/iblock/5ed/5ed5670e85912adc248664be8a92250c.jpg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http://www.bstu.by/uploads/images/%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D0%A4%D0%B8%D0%BB%D1%8C%D1%82%D1%80.jpg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virmain.ru/i/new/ecology.jpg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оформления.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19675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педагога.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ЦОР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серию пособий «Экологическое воспитание и образование» старшеклассников.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Образовательный ресурс адресован для учащихся старшей общеобразовательной школы и педагогов. Может быть использован: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и проведении уроков;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организации самостоятельной работы на уроке и дома;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углубленной подготовке учащихся;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организации внеклассных мероприятий.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 подходит для использования при любом УМК.</a:t>
            </a:r>
          </a:p>
        </p:txBody>
      </p:sp>
    </p:spTree>
    <p:extLst>
      <p:ext uri="{BB962C8B-B14F-4D97-AF65-F5344CB8AC3E}">
        <p14:creationId xmlns:p14="http://schemas.microsoft.com/office/powerpoint/2010/main" val="3718158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" y="0"/>
            <a:ext cx="9108000" cy="683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4" t="24892" r="39245" b="30138"/>
          <a:stretch/>
        </p:blipFill>
        <p:spPr bwMode="auto">
          <a:xfrm>
            <a:off x="1914880" y="1268755"/>
            <a:ext cx="3744000" cy="422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2040" y="1556793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Биоэкология</a:t>
            </a: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2550095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Геоэкология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3415500"/>
            <a:ext cx="37444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Прикладная экология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169041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человека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122792" y="2733280"/>
            <a:ext cx="792088" cy="6480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667560" y="2472518"/>
            <a:ext cx="757168" cy="61894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658880" y="1959121"/>
            <a:ext cx="729552" cy="474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667560" y="3493912"/>
            <a:ext cx="1809672" cy="46166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259632" y="530120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общей экологии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63120" y="3877165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Общая экология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8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268760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экология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научная и учебная дисциплина, изучающая связи между обществом и природой в контексте экологической деятельности общества, с целью сохранения, восстановления и совершенствования среды обитания человека, как природного и общественного существа.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95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38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 человека как биосоциального вида.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042084" y="2040055"/>
            <a:ext cx="3096344" cy="12241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42084" y="2204864"/>
            <a:ext cx="2898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Биологическая природа человека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860" y="2040055"/>
            <a:ext cx="2145900" cy="133962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2101285"/>
            <a:ext cx="2304256" cy="13800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0100" y="3933056"/>
            <a:ext cx="4090352" cy="83099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88456" y="5345556"/>
            <a:ext cx="3704024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3929608"/>
            <a:ext cx="3456384" cy="83444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5860" y="5345556"/>
            <a:ext cx="4608512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37868" y="3933056"/>
            <a:ext cx="388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 физиологические функции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7868" y="5345556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Работа, осуществляемая только мускульной силы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7868" y="2101285"/>
            <a:ext cx="2073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за продолжение рода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4208" y="2204864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максимальной безопасности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3933056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Конкуренция за жизненные ресурсы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8456" y="5345556"/>
            <a:ext cx="35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связи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>
            <a:stCxn id="4" idx="2"/>
            <a:endCxn id="14" idx="3"/>
          </p:cNvCxnSpPr>
          <p:nvPr/>
        </p:nvCxnSpPr>
        <p:spPr>
          <a:xfrm flipH="1">
            <a:off x="2411760" y="2652123"/>
            <a:ext cx="630324" cy="49327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1979712" y="3264191"/>
            <a:ext cx="2610544" cy="627994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4"/>
          </p:cNvCxnSpPr>
          <p:nvPr/>
        </p:nvCxnSpPr>
        <p:spPr>
          <a:xfrm>
            <a:off x="4590256" y="3264191"/>
            <a:ext cx="2862064" cy="627994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138428" y="2676786"/>
            <a:ext cx="449796" cy="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" idx="4"/>
          </p:cNvCxnSpPr>
          <p:nvPr/>
        </p:nvCxnSpPr>
        <p:spPr>
          <a:xfrm flipH="1">
            <a:off x="4350452" y="3264191"/>
            <a:ext cx="239804" cy="2081365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4" idx="4"/>
          </p:cNvCxnSpPr>
          <p:nvPr/>
        </p:nvCxnSpPr>
        <p:spPr>
          <a:xfrm>
            <a:off x="4590256" y="3264191"/>
            <a:ext cx="989856" cy="2081365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08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19675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 человека как биосоциального вида.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771800" y="1802597"/>
            <a:ext cx="3312368" cy="148703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59832" y="1988840"/>
            <a:ext cx="284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социального поведения человека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02597"/>
            <a:ext cx="2376264" cy="162560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802597"/>
            <a:ext cx="2448272" cy="156965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7280" y="3717032"/>
            <a:ext cx="2952328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3717032"/>
            <a:ext cx="2448272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35328" y="3717032"/>
            <a:ext cx="2376264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157192"/>
            <a:ext cx="4320480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96036" y="5157192"/>
            <a:ext cx="3924436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23460" y="5157192"/>
            <a:ext cx="3897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окружающей среды с целью повышения комфортности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7280" y="5157192"/>
            <a:ext cx="4234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Социально-экологические связи с окружающим миром и их варьирование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802597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пищевых и энергетических связей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1719972"/>
            <a:ext cx="22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поведения в человеческом обществе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280" y="37170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уровень информационных связей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5328" y="3717032"/>
            <a:ext cx="2348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использование орудий труда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2200" y="371703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 flipV="1">
            <a:off x="2555776" y="2132856"/>
            <a:ext cx="216024" cy="41325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3" idx="3"/>
          </p:cNvCxnSpPr>
          <p:nvPr/>
        </p:nvCxnSpPr>
        <p:spPr>
          <a:xfrm flipH="1">
            <a:off x="2663788" y="3071861"/>
            <a:ext cx="593097" cy="645171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491880" y="3289632"/>
            <a:ext cx="243448" cy="186756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644008" y="3289632"/>
            <a:ext cx="0" cy="4274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6"/>
          </p:cNvCxnSpPr>
          <p:nvPr/>
        </p:nvCxnSpPr>
        <p:spPr>
          <a:xfrm flipV="1">
            <a:off x="6084168" y="1988840"/>
            <a:ext cx="288032" cy="557275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3" idx="5"/>
          </p:cNvCxnSpPr>
          <p:nvPr/>
        </p:nvCxnSpPr>
        <p:spPr>
          <a:xfrm>
            <a:off x="5599083" y="3071861"/>
            <a:ext cx="1259171" cy="645171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 стрелкой 5119"/>
          <p:cNvCxnSpPr/>
          <p:nvPr/>
        </p:nvCxnSpPr>
        <p:spPr>
          <a:xfrm>
            <a:off x="6241896" y="3372257"/>
            <a:ext cx="0" cy="1784935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6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" t="20243" r="12514" b="7626"/>
          <a:stretch/>
        </p:blipFill>
        <p:spPr bwMode="auto">
          <a:xfrm>
            <a:off x="0" y="2070072"/>
            <a:ext cx="7360920" cy="441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124744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общей численности населения Земли до 2100 года.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2708920"/>
            <a:ext cx="2968774" cy="193899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Демографический взрыв – гиперболический рост и режим обострения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05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7" r="3823" b="4615"/>
          <a:stretch/>
        </p:blipFill>
        <p:spPr bwMode="auto">
          <a:xfrm>
            <a:off x="992372" y="1705815"/>
            <a:ext cx="7128000" cy="51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463" y="764704"/>
            <a:ext cx="91074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сельского и городского населения России.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24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113"/>
            <a:ext cx="91074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1196752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Черты современной урбанизация. 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63" y="1916832"/>
            <a:ext cx="88750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Урбанизация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процесс роста городов и городского населения, распространения городского образа жизни, повышение экономической роли города.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Черты современной урбанизации: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Быстрые темпы роста городского населения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1700    1800   1900    1950    1980   1990     2007    2015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%городское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аселения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10       12       13         30       39       43         50        58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54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773</Words>
  <Application>Microsoft Office PowerPoint</Application>
  <PresentationFormat>Экран (4:3)</PresentationFormat>
  <Paragraphs>189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</dc:creator>
  <cp:lastModifiedBy>Q</cp:lastModifiedBy>
  <cp:revision>37</cp:revision>
  <dcterms:created xsi:type="dcterms:W3CDTF">2015-03-05T03:58:59Z</dcterms:created>
  <dcterms:modified xsi:type="dcterms:W3CDTF">2015-03-09T02:41:55Z</dcterms:modified>
</cp:coreProperties>
</file>