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57" r:id="rId4"/>
    <p:sldId id="260" r:id="rId5"/>
    <p:sldId id="258" r:id="rId6"/>
    <p:sldId id="263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A401F-DFA2-413C-A96A-31DA99076886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9F16E-7079-4FF1-93E3-6B697DAF3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B1EBA-E08C-426A-BC8C-7F0DFC2C5B8C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DA014-6E08-4028-8E0B-7FDB96610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67FE7-95D6-43B6-89FD-EAA84B4FF724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9B9E-50CC-478E-88D9-859CBCBB3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DF401-CECE-411B-8BA4-46CDB1147089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EC339-F282-4FA9-AEF7-14C243E06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298E7-E783-4965-8F71-BF475FDFFF7E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ABC0B-9D1C-443A-9361-3A34E71EB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762ED-8CE7-4CEF-A89B-355CD355DDD4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D36DE-D486-4AD9-850E-123C3E26B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11A13-7F96-4E2F-A84B-05031A03E889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F9C-D15F-4924-8500-DDE484D58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BCF38-AD4D-470D-880F-1B3E6B5158DE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2BC99-E86A-4C29-8429-1905FD6D5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00357-9CDC-4209-B2A2-E84D4796BB3F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A58C5-CDF2-4D8A-A262-279E1F2C7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3275F-206E-4434-B1C3-9718E74587B8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9847F-73D9-4C4A-8EAB-93B006DDE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63F1F-A271-4738-BC69-EFD8E196BD3D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E8D3D-8FDA-43F2-9B69-A071A2917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8B1CDCE-D3E6-47F7-9ED3-CA31C667CFAD}" type="datetimeFigureOut">
              <a:rPr lang="ru-RU"/>
              <a:pPr>
                <a:defRPr/>
              </a:pPr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8A1FB33-ED59-4B3A-ACD2-7989563CD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4" r:id="rId1"/>
    <p:sldLayoutId id="2147483789" r:id="rId2"/>
    <p:sldLayoutId id="2147483795" r:id="rId3"/>
    <p:sldLayoutId id="2147483790" r:id="rId4"/>
    <p:sldLayoutId id="2147483791" r:id="rId5"/>
    <p:sldLayoutId id="2147483792" r:id="rId6"/>
    <p:sldLayoutId id="2147483796" r:id="rId7"/>
    <p:sldLayoutId id="2147483797" r:id="rId8"/>
    <p:sldLayoutId id="2147483798" r:id="rId9"/>
    <p:sldLayoutId id="2147483793" r:id="rId10"/>
    <p:sldLayoutId id="2147483799" r:id="rId11"/>
  </p:sldLayoutIdLst>
  <p:transition spd="slow">
    <p:randomBar dir="vert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5EA8C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9E9273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636"/>
            <a:ext cx="8077200" cy="167335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600" i="1" dirty="0" smtClean="0">
                <a:solidFill>
                  <a:schemeClr val="accent1">
                    <a:satMod val="150000"/>
                  </a:schemeClr>
                </a:solidFill>
                <a:latin typeface="Constantia" pitchFamily="18" charset="0"/>
              </a:rPr>
              <a:t>Черты сходства и различий человека и человекоподобных обезьян</a:t>
            </a:r>
            <a:r>
              <a:rPr lang="ru-RU" i="1" dirty="0" smtClean="0">
                <a:solidFill>
                  <a:schemeClr val="accent1">
                    <a:satMod val="150000"/>
                  </a:schemeClr>
                </a:solidFill>
                <a:latin typeface="Constantia" pitchFamily="18" charset="0"/>
              </a:rPr>
              <a:t>.</a:t>
            </a:r>
            <a:endParaRPr lang="ru-RU" i="1" dirty="0">
              <a:solidFill>
                <a:schemeClr val="accent1">
                  <a:satMod val="150000"/>
                </a:schemeClr>
              </a:solidFill>
              <a:latin typeface="Constantia" pitchFamily="18" charset="0"/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Рисунок 3" descr="Viyavleni_geni_otlichayushie_cheloveka_ot_drugix_primatov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0"/>
            <a:ext cx="6429375" cy="5132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4" name="Содержимое 3" descr="15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5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61784"/>
            <a:ext cx="9144000" cy="6919784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4" name="Содержимое 3" descr="0014-014-Skhodstvo-cheloveka-i-chelovekoobraznykh-obezjan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5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1"/>
            <a:ext cx="9144000" cy="6858001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5000625" cy="6643688"/>
          </a:xfrm>
        </p:spPr>
        <p:txBody>
          <a:bodyPr rtlCol="0">
            <a:normAutofit fontScale="5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Человекообразные обезьяны — это гиббоны, орангутанги, гориллы, шимпанзе.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Одинаковое выражение чувств радости, гнева, печали.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Обезьяны нежно ласкают детенышей.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Обезьяны заботятся о детях, но и наказывают их за непослушание.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обезьян хорошо развита память.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Обезьяны способны использовать предметы природы как простейшие орудия.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Обезьяны имеют конкретное мышление.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пальцах у обезьян, как у человека, ногти, а не когти.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обезьян 4 резца — как у человека.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Обезьяны, как и люди, имеют 5—6 крестцовых позвонков.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 клыка, как у человека.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 коренных зубов, как у человека.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человека и человекообразных обезьян сходное строение всех систем органов.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Сходное строение органов чувств.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и обезьяны имеют общих паразитов (головная вошь).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человека и обезьян общие болезни (грипп, СПИД, оспа, холера, брюшной тиф). </a:t>
            </a:r>
          </a:p>
        </p:txBody>
      </p:sp>
      <p:pic>
        <p:nvPicPr>
          <p:cNvPr id="4" name="Picture 7" descr="image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3505" y="-30320"/>
            <a:ext cx="4000496" cy="6888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4" name="Содержимое 3" descr="0015-015-Razlichie-cheloveka-i-chelovekoobraznykh-obezjan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5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0" y="142853"/>
            <a:ext cx="8229600" cy="6215106"/>
          </a:xfrm>
        </p:spPr>
        <p:txBody>
          <a:bodyPr numCol="2" rtlCol="0">
            <a:no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Позвоночник человека с прогибами вперед (лордозы) и выгибами назад (кифозы).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Мозговая часть черепа больше лицевой.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Площадь коры мозга у человека в 3,5 раза больше, чем у обезьян.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человека сильнее развиты мозговые борозды.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имеет вывернутые губы, так что видна слизистая оболочка.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имеет подбородок.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Клыки у человека не выступают из ряда остальных зубов.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 середине верхней губы у человека есть ямка.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Грудная клетка у человека плоская, а не </a:t>
            </a:r>
            <a:r>
              <a:rPr lang="ru-RU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бочко-видная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как у обезьян.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Ноги у человека более мощные, выпрямленные в коленном суставе.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Большой палец ноги не противопоставлен остальным, а параллелен им.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имеет помимо первой сигнальной системы вторую.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имеет языковую форму общения.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обладает не только конкретным, но и отвлеченным мышлением.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способен обобщать.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обладает сознанием.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Основу жизни человека составляет труд в коллективе.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подчиняется общественным законам.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Человек развивает науку и искусство</a:t>
            </a:r>
            <a:r>
              <a:rPr lang="ru-RU" sz="12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1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Рисунок 7" descr="ris6.gif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lumMod val="50000"/>
                <a:tint val="45000"/>
                <a:satMod val="400000"/>
              </a:schemeClr>
            </a:duotone>
            <a:lum bright="-20000"/>
          </a:blip>
          <a:stretch>
            <a:fillRect/>
          </a:stretch>
        </p:blipFill>
        <p:spPr>
          <a:xfrm>
            <a:off x="3708641" y="4000504"/>
            <a:ext cx="5435359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Прямая соединительная линия 9"/>
          <p:cNvCxnSpPr/>
          <p:nvPr/>
        </p:nvCxnSpPr>
        <p:spPr>
          <a:xfrm rot="5400000">
            <a:off x="4321979" y="3760788"/>
            <a:ext cx="192880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4730750"/>
            <a:ext cx="37147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is6.gif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lumMod val="50000"/>
                <a:tint val="45000"/>
                <a:satMod val="400000"/>
              </a:schemeClr>
            </a:duotone>
            <a:lum bright="-20000"/>
          </a:blip>
          <a:srcRect l="23808" t="36232"/>
          <a:stretch>
            <a:fillRect/>
          </a:stretch>
        </p:blipFill>
        <p:spPr>
          <a:xfrm>
            <a:off x="64910" y="1285860"/>
            <a:ext cx="892977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453790">
            <a:off x="-39669" y="2788162"/>
            <a:ext cx="9183529" cy="1200329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>
                <a:gd name="adj" fmla="val 21185923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50" endPos="85000" dist="60007" dir="5400000" sy="-100000" algn="bl" rotWithShape="0"/>
                </a:effectLst>
                <a:latin typeface="Constantia" pitchFamily="18" charset="0"/>
              </a:rPr>
              <a:t>Спасибо за внимание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928813" y="5429250"/>
            <a:ext cx="6215062" cy="1071563"/>
          </a:xfrm>
          <a:prstGeom prst="horizontalScroll">
            <a:avLst>
              <a:gd name="adj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71820" y="5715016"/>
            <a:ext cx="580158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Презентацию подготовила Мишель 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2857500" y="142875"/>
            <a:ext cx="3357563" cy="3071813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2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103</TotalTime>
  <Words>330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Черты сходства и различий человека и человекоподобных обезьян.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2012-07-03T08:41:09Z</dcterms:created>
  <dcterms:modified xsi:type="dcterms:W3CDTF">2013-04-27T21:15:23Z</dcterms:modified>
</cp:coreProperties>
</file>