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97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67" r:id="rId18"/>
    <p:sldId id="277" r:id="rId19"/>
    <p:sldId id="278" r:id="rId20"/>
    <p:sldId id="273" r:id="rId21"/>
    <p:sldId id="274" r:id="rId22"/>
    <p:sldId id="276" r:id="rId23"/>
    <p:sldId id="287" r:id="rId24"/>
    <p:sldId id="275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8" r:id="rId43"/>
    <p:sldId id="299" r:id="rId44"/>
    <p:sldId id="300" r:id="rId45"/>
    <p:sldId id="301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6600FF"/>
    <a:srgbClr val="990033"/>
    <a:srgbClr val="CC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9223-DA6C-4CA4-BF6F-53F7F129AD73}" type="datetimeFigureOut">
              <a:rPr lang="ru-RU" smtClean="0"/>
              <a:pPr/>
              <a:t>01.02.2010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46EE6-CB6A-44AC-8AED-09036EFE42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9223-DA6C-4CA4-BF6F-53F7F129AD73}" type="datetimeFigureOut">
              <a:rPr lang="ru-RU" smtClean="0"/>
              <a:pPr/>
              <a:t>01.02.2010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46EE6-CB6A-44AC-8AED-09036EFE42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9223-DA6C-4CA4-BF6F-53F7F129AD73}" type="datetimeFigureOut">
              <a:rPr lang="ru-RU" smtClean="0"/>
              <a:pPr/>
              <a:t>01.02.2010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46EE6-CB6A-44AC-8AED-09036EFE42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9223-DA6C-4CA4-BF6F-53F7F129AD73}" type="datetimeFigureOut">
              <a:rPr lang="ru-RU" smtClean="0"/>
              <a:pPr/>
              <a:t>01.02.2010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46EE6-CB6A-44AC-8AED-09036EFE42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9223-DA6C-4CA4-BF6F-53F7F129AD73}" type="datetimeFigureOut">
              <a:rPr lang="ru-RU" smtClean="0"/>
              <a:pPr/>
              <a:t>01.02.2010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46EE6-CB6A-44AC-8AED-09036EFE42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9223-DA6C-4CA4-BF6F-53F7F129AD73}" type="datetimeFigureOut">
              <a:rPr lang="ru-RU" smtClean="0"/>
              <a:pPr/>
              <a:t>01.02.2010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46EE6-CB6A-44AC-8AED-09036EFE42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9223-DA6C-4CA4-BF6F-53F7F129AD73}" type="datetimeFigureOut">
              <a:rPr lang="ru-RU" smtClean="0"/>
              <a:pPr/>
              <a:t>01.02.2010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46EE6-CB6A-44AC-8AED-09036EFE42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9223-DA6C-4CA4-BF6F-53F7F129AD73}" type="datetimeFigureOut">
              <a:rPr lang="ru-RU" smtClean="0"/>
              <a:pPr/>
              <a:t>01.02.2010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46EE6-CB6A-44AC-8AED-09036EFE42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9223-DA6C-4CA4-BF6F-53F7F129AD73}" type="datetimeFigureOut">
              <a:rPr lang="ru-RU" smtClean="0"/>
              <a:pPr/>
              <a:t>01.02.2010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46EE6-CB6A-44AC-8AED-09036EFE42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9223-DA6C-4CA4-BF6F-53F7F129AD73}" type="datetimeFigureOut">
              <a:rPr lang="ru-RU" smtClean="0"/>
              <a:pPr/>
              <a:t>01.02.2010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46EE6-CB6A-44AC-8AED-09036EFE42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9223-DA6C-4CA4-BF6F-53F7F129AD73}" type="datetimeFigureOut">
              <a:rPr lang="ru-RU" smtClean="0"/>
              <a:pPr/>
              <a:t>01.02.2010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46EE6-CB6A-44AC-8AED-09036EFE42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19223-DA6C-4CA4-BF6F-53F7F129AD73}" type="datetimeFigureOut">
              <a:rPr lang="ru-RU" smtClean="0"/>
              <a:pPr/>
              <a:t>01.02.2010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46EE6-CB6A-44AC-8AED-09036EFE42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285860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РАЗВЕДЕНИЕ КОСТРА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286116" y="4143380"/>
            <a:ext cx="5614982" cy="1752600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 ОБЖ, 6 КЛАСС.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УЧИТЕЛЬ: БЕЛЯНСКАЯ С.И.</a:t>
            </a:r>
          </a:p>
        </p:txBody>
      </p:sp>
      <p:pic>
        <p:nvPicPr>
          <p:cNvPr id="15362" name="Picture 2" descr="C:\Documents and Settings\Михаэль-вурдалак\Мои документы\мамина\про картинки\огонь\8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571744"/>
            <a:ext cx="1552582" cy="385468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1643050"/>
            <a:ext cx="7772400" cy="1798641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ВИДЫ КОСТРОВ</a:t>
            </a:r>
            <a:endParaRPr lang="ru-RU" sz="5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219" name="Picture 3" descr="C:\Documents and Settings\Михаэль-вурдалак\Мои документы\мамина\про картинки\огонь\6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3857628"/>
            <a:ext cx="2428892" cy="24288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3357586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Пламенные - для приготовления пищи и освещения.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Жаровые - для приготовления пищи, обогрева, сушки вещей.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Дымовые - для отпугивания комаров, мошкары и подачи сигналов.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35842" name="Picture 2" descr="http://demonstrator.narod.ru/experiments/pics/fire00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71876"/>
            <a:ext cx="3346519" cy="29984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1928802"/>
            <a:ext cx="7772400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ЗАГОТОВКА ТОПЛИВА</a:t>
            </a:r>
            <a:endParaRPr lang="ru-RU" sz="4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410" name="Picture 2" descr="C:\Documents and Settings\Михаэль-вурдалак\Мои документы\мамина\про картинки\огонь\14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286124"/>
            <a:ext cx="2714644" cy="27146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7"/>
            <a:ext cx="8229600" cy="35004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0000FF"/>
                </a:solidFill>
              </a:rPr>
              <a:t>Мелкие сухие еловые веточки, береста, смола хвойных деревьев, сухой мох, трава, лишайник, стружки, лучины, из срединной части расколотого топором сухостоя (преимущественно хвойных пород), нижние сухие ветви. </a:t>
            </a:r>
          </a:p>
          <a:p>
            <a:endParaRPr lang="ru-RU" dirty="0"/>
          </a:p>
        </p:txBody>
      </p:sp>
      <p:pic>
        <p:nvPicPr>
          <p:cNvPr id="33794" name="Picture 2" descr="http://www.renema.ru/Info/img/koster_toplivo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643314"/>
            <a:ext cx="4387369" cy="30003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0000FF"/>
                </a:solidFill>
              </a:rPr>
              <a:t>Для приготовления пищи подходит валежник березы и ольхи, который горит ровно и почти без дыма. 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0000FF"/>
                </a:solidFill>
              </a:rPr>
              <a:t>Если надо разнести большой костер, то наилучшими будут дрова из соснового, кедрового и елового сухостоя.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0000FF"/>
                </a:solidFill>
              </a:rPr>
              <a:t>Расколотые поленья быстрее разгораются.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0000FF"/>
                </a:solidFill>
              </a:rPr>
              <a:t>Мелкий хворост прогорает в первые две-три минуты. 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0000FF"/>
                </a:solidFill>
              </a:rPr>
              <a:t>Осиновые и пихтовые дрова плохи тем, что слишком сильно стреляют искрами. </a:t>
            </a:r>
          </a:p>
          <a:p>
            <a:endParaRPr lang="ru-RU" dirty="0"/>
          </a:p>
        </p:txBody>
      </p:sp>
      <p:pic>
        <p:nvPicPr>
          <p:cNvPr id="32770" name="Picture 2" descr="http://zapovedniykamensk.ru/wp-content/uploads/2009/10/d0bad0bed181d182d0b5d1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4429132"/>
            <a:ext cx="3000396" cy="225029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1357298"/>
            <a:ext cx="7772400" cy="1470025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ПОЛЕЗНЫЕ СОВЕТЫ</a:t>
            </a:r>
            <a:endParaRPr lang="ru-RU" sz="54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42" name="Picture 2" descr="C:\Documents and Settings\Михаэль-вурдалак\Мои документы\мамина\про картинки\огонь\2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4286256"/>
            <a:ext cx="2702070" cy="18954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00FF"/>
                </a:solidFill>
              </a:rPr>
              <a:t>Используй для костра преимущественно сухостой хвойных пород. 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00FF"/>
                </a:solidFill>
              </a:rPr>
              <a:t>Если в лесу дождь, то сухими остаются небольшие нижние ветки хвойных деревьев, засохшие на стволе.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00FF"/>
                </a:solidFill>
              </a:rPr>
              <a:t>Сырые и гнилые дрова дают много дыма, но мало тепла. </a:t>
            </a:r>
            <a:endParaRPr lang="ru-RU" sz="2800" dirty="0" smtClean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00FF"/>
                </a:solidFill>
              </a:rPr>
              <a:t>Дрова запаси заранее и побольше, чтобы не бегать ночью в поисках топлива.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00FF"/>
                </a:solidFill>
              </a:rPr>
              <a:t>Топливом в безлесных районах тебе могут послужить сухие кусты, трава , камыш, кизяк.</a:t>
            </a:r>
          </a:p>
          <a:p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slow"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72400" cy="14700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СПОСОБЫ ДОБЫВАНИЯ ОГНЯ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266" name="Picture 2" descr="C:\Documents and Settings\Михаэль-вурдалак\Мои документы\мамина\про картинки\огонь\5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857628"/>
            <a:ext cx="1643074" cy="2389926"/>
          </a:xfrm>
          <a:prstGeom prst="rect">
            <a:avLst/>
          </a:prstGeom>
          <a:noFill/>
        </p:spPr>
      </p:pic>
      <p:pic>
        <p:nvPicPr>
          <p:cNvPr id="11267" name="Picture 3" descr="C:\Documents and Settings\Михаэль-вурдалак\Мои документы\мамина\про картинки\огонь\12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3571876"/>
            <a:ext cx="976318" cy="2476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928670"/>
            <a:ext cx="3857652" cy="2214578"/>
          </a:xfrm>
        </p:spPr>
        <p:txBody>
          <a:bodyPr/>
          <a:lstStyle/>
          <a:p>
            <a:r>
              <a:rPr kumimoji="0" lang="ru-RU" dirty="0" smtClean="0">
                <a:solidFill>
                  <a:srgbClr val="0000FF"/>
                </a:solidFill>
                <a:latin typeface="Tahoma" pitchFamily="34" charset="0"/>
              </a:rPr>
              <a:t>Спичка;   </a:t>
            </a:r>
          </a:p>
          <a:p>
            <a:r>
              <a:rPr kumimoji="0" lang="ru-RU" dirty="0" smtClean="0">
                <a:solidFill>
                  <a:srgbClr val="0000FF"/>
                </a:solidFill>
                <a:latin typeface="Tahoma" pitchFamily="34" charset="0"/>
              </a:rPr>
              <a:t>огарок свечи;</a:t>
            </a:r>
          </a:p>
          <a:p>
            <a:r>
              <a:rPr kumimoji="0" lang="ru-RU" dirty="0" smtClean="0">
                <a:solidFill>
                  <a:srgbClr val="0000FF"/>
                </a:solidFill>
                <a:latin typeface="Tahoma" pitchFamily="34" charset="0"/>
              </a:rPr>
              <a:t>зажигалка. </a:t>
            </a:r>
          </a:p>
          <a:p>
            <a:endParaRPr lang="ru-RU" dirty="0"/>
          </a:p>
        </p:txBody>
      </p:sp>
      <p:pic>
        <p:nvPicPr>
          <p:cNvPr id="4098" name="Picture 2" descr="C:\Documents and Settings\Михаэль-вурдалак\Мои документы\мамина\про картинки\огонь\118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429000"/>
            <a:ext cx="2214578" cy="2869912"/>
          </a:xfrm>
          <a:prstGeom prst="rect">
            <a:avLst/>
          </a:prstGeom>
          <a:noFill/>
        </p:spPr>
      </p:pic>
      <p:pic>
        <p:nvPicPr>
          <p:cNvPr id="4099" name="Picture 3" descr="C:\Documents and Settings\Михаэль-вурдалак\Мои документы\мамина\про картинки\огонь\fier3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2285992"/>
            <a:ext cx="1500198" cy="3851255"/>
          </a:xfrm>
          <a:prstGeom prst="rect">
            <a:avLst/>
          </a:prstGeom>
          <a:noFill/>
        </p:spPr>
      </p:pic>
      <p:pic>
        <p:nvPicPr>
          <p:cNvPr id="4100" name="Picture 4" descr="C:\Documents and Settings\Михаэль-вурдалак\Мои документы\мамина\про картинки\огонь\8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857232"/>
            <a:ext cx="1228729" cy="24574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4786346" cy="6072230"/>
          </a:xfrm>
        </p:spPr>
        <p:txBody>
          <a:bodyPr>
            <a:normAutofit fontScale="85000" lnSpcReduction="20000"/>
          </a:bodyPr>
          <a:lstStyle/>
          <a:p>
            <a:pPr>
              <a:buFontTx/>
              <a:buNone/>
            </a:pPr>
            <a:r>
              <a:rPr lang="ru-RU" dirty="0" smtClean="0">
                <a:solidFill>
                  <a:srgbClr val="0000FF"/>
                </a:solidFill>
              </a:rPr>
              <a:t>Перед походом каждый коробок спичек нужно упаковать: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 в полиэтиленовую пленку;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также поместить спичечный коробок в пузырек с герметично притертой пробкой (или резиновый мешочек,  металлический футляр для спичечных коробков, которые защищают их от намокания и механических повреждений). 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0000FF"/>
                </a:solidFill>
              </a:rPr>
              <a:t>   Намокшие спички можно высушить в волосах под шапкой.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8FC"/>
              </a:clrFrom>
              <a:clrTo>
                <a:srgbClr val="FBF8FC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054332" y="1643050"/>
            <a:ext cx="4089668" cy="3643338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НАЗНАЧЕНИЕ КОСТРА</a:t>
            </a:r>
            <a:endParaRPr lang="ru-RU" sz="5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Михаэль-вурдалак\Мои документы\мамина\про картинки\огонь\3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071810"/>
            <a:ext cx="3071834" cy="30718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ОСНОВНЫЕ СПОСОБЫ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972056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Кремень- твёрдый камень.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Огниво(кресало)-топор, нож.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Трут- любой сухой легковоспламеняющийся материал(мох, вата, гнилушки, древесная пыль).</a:t>
            </a:r>
          </a:p>
          <a:p>
            <a:endParaRPr lang="ru-RU" dirty="0"/>
          </a:p>
        </p:txBody>
      </p:sp>
      <p:pic>
        <p:nvPicPr>
          <p:cNvPr id="5" name="Picture 2" descr="C:\Users\User\Documents\Мои результаты сканирования\сканирование0059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511800" y="2000240"/>
            <a:ext cx="3632200" cy="3632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ПРИ ПОМОЩИ ЛУКА И ПАЛОЧКИ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amond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4186238" cy="534036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0000FF"/>
                </a:solidFill>
              </a:rPr>
              <a:t>Заострённую палочку вставьте в углубление куска древесины или коры и терпеливо вращайте до появления дымка. Затем раздуйте тлеющий трут, который предварительно надо уложить  в углубление и возле него.</a:t>
            </a:r>
          </a:p>
          <a:p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4" name="Picture 2" descr="C:\Users\User\Documents\Мои результаты сканирования\сканирование006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857752" y="1785926"/>
            <a:ext cx="4079875" cy="34559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642918"/>
            <a:ext cx="7772400" cy="1470025"/>
          </a:xfrm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 помощью увеличительного стекла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6" descr="{66BEF89C-BFFB-4665-AE68-12709E2AA2BC}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285852" y="2285992"/>
            <a:ext cx="6480175" cy="4240220"/>
          </a:xfrm>
          <a:prstGeom prst="rect">
            <a:avLst/>
          </a:prstGeom>
        </p:spPr>
      </p:pic>
    </p:spTree>
  </p:cSld>
  <p:clrMapOvr>
    <a:masterClrMapping/>
  </p:clrMapOvr>
  <p:transition spd="slow">
    <p:plus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772400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РАЗЖЕЧЬ КОСТЕР</a:t>
            </a:r>
            <a:endParaRPr lang="ru-RU" sz="4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 descr="http://gazeta.aif.ru/data/mags/kids/119/pics/16_01_03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2857496"/>
            <a:ext cx="464347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5"/>
            <a:ext cx="8229600" cy="400052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</a:rPr>
              <a:t>  Перед тем как разжечь костер, надо: 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заготовить растопку;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уложить  растопку под сложенный шалашиком или колодцем мелкий сухой хворост;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поджечь;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сверху по мере разгорания аккуратно кладут более толстые дрова.</a:t>
            </a:r>
          </a:p>
          <a:p>
            <a:endParaRPr lang="ru-RU" dirty="0"/>
          </a:p>
        </p:txBody>
      </p:sp>
      <p:pic>
        <p:nvPicPr>
          <p:cNvPr id="6146" name="Picture 2" descr="C:\Documents and Settings\Михаэль-вурдалак\Мои документы\мамина\про картинки\огонь\5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001995"/>
            <a:ext cx="2928958" cy="245786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ПОЛЕЗНЫЕ СОВЕТЫ</a:t>
            </a:r>
            <a:endParaRPr lang="ru-RU" sz="4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CFE"/>
              </a:clrFrom>
              <a:clrTo>
                <a:srgbClr val="FEFC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214546" y="2232514"/>
            <a:ext cx="4481718" cy="4200033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plus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229600" cy="275749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800" dirty="0">
                <a:solidFill>
                  <a:srgbClr val="0000FF"/>
                </a:solidFill>
              </a:rPr>
              <a:t>Б</a:t>
            </a:r>
            <a:r>
              <a:rPr lang="ru-RU" sz="2800" dirty="0" smtClean="0">
                <a:solidFill>
                  <a:srgbClr val="0000FF"/>
                </a:solidFill>
              </a:rPr>
              <a:t>олее толстые дрова кладут сверху не очень плотно, чтобы обеспечить доступ воздуха.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solidFill>
                  <a:srgbClr val="0000FF"/>
                </a:solidFill>
              </a:rPr>
              <a:t>Е</a:t>
            </a:r>
            <a:r>
              <a:rPr lang="ru-RU" sz="2800" dirty="0" smtClean="0">
                <a:solidFill>
                  <a:srgbClr val="0000FF"/>
                </a:solidFill>
              </a:rPr>
              <a:t>сли костер долго не разгорается, надо его раздуть (увеличить доступ воздуха). Для этого подойдет шапка, миска, штормовка, веник из веток.</a:t>
            </a:r>
          </a:p>
          <a:p>
            <a:endParaRPr lang="ru-RU" dirty="0"/>
          </a:p>
        </p:txBody>
      </p:sp>
      <p:pic>
        <p:nvPicPr>
          <p:cNvPr id="5122" name="Picture 2" descr="C:\Documents and Settings\Михаэль-вурдалак\Мои документы\мамина\про картинки\огонь\8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876389"/>
            <a:ext cx="2857520" cy="36840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229600" cy="290037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rgbClr val="0000FF"/>
                </a:solidFill>
              </a:rPr>
              <a:t>В</a:t>
            </a:r>
            <a:r>
              <a:rPr lang="ru-RU" dirty="0" smtClean="0">
                <a:solidFill>
                  <a:srgbClr val="0000FF"/>
                </a:solidFill>
              </a:rPr>
              <a:t> дождливую погоду костер разводят под прикрытием накидки или плаща, который держат двое туристов. </a:t>
            </a:r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rgbClr val="0000FF"/>
                </a:solidFill>
              </a:rPr>
              <a:t>Ч</a:t>
            </a:r>
            <a:r>
              <a:rPr lang="ru-RU" dirty="0" smtClean="0">
                <a:solidFill>
                  <a:srgbClr val="0000FF"/>
                </a:solidFill>
              </a:rPr>
              <a:t>ем сильнее ветер или дождь, тем плотнее укладывают растопку и дрова на костре. </a:t>
            </a:r>
          </a:p>
          <a:p>
            <a:endParaRPr lang="ru-RU" dirty="0"/>
          </a:p>
        </p:txBody>
      </p:sp>
      <p:pic>
        <p:nvPicPr>
          <p:cNvPr id="18434" name="Picture 2" descr="http://chupikin.narod.ru/P2000/Ch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928934"/>
            <a:ext cx="5648325" cy="36671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9"/>
            <a:ext cx="8229600" cy="35719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00FF"/>
                </a:solidFill>
              </a:rPr>
              <a:t>В сырую холодную погоду можно (если позволяет запас дров) разложить два костра. Первый — для приготовления пищи, второй — для просушивания одежды и снаряжения. 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00FF"/>
                </a:solidFill>
              </a:rPr>
              <a:t>Около него обязательно нужно иметь дежурного, который будет поддерживать огонь и следить за тем, чтобы вещи не сгорели.</a:t>
            </a:r>
          </a:p>
          <a:p>
            <a:endParaRPr lang="ru-RU" dirty="0"/>
          </a:p>
        </p:txBody>
      </p:sp>
      <p:pic>
        <p:nvPicPr>
          <p:cNvPr id="17410" name="Picture 2" descr="http://foto.rambler.ru/public/sem.helper/3/IMGP2821/IMGP2821-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429000"/>
            <a:ext cx="4214842" cy="31611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7166"/>
            <a:ext cx="8229600" cy="407196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00FF"/>
                </a:solidFill>
              </a:rPr>
              <a:t>тепло, возможность обогреться, просушить одежду и обувь;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00FF"/>
                </a:solidFill>
              </a:rPr>
              <a:t>необходим для приготовления пищи;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00FF"/>
                </a:solidFill>
              </a:rPr>
              <a:t>это один из вариантов подачи сигнала спасателям;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00FF"/>
                </a:solidFill>
              </a:rPr>
              <a:t>костер отпугивает хищников;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00FF"/>
                </a:solidFill>
              </a:rPr>
              <a:t>помогает успокоиться, почувствовать себя более защищенным. 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7170" name="Picture 2" descr="C:\Documents and Settings\Михаэль-вурдалак\Мои документы\мамина\про картинки\огонь\3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071942"/>
            <a:ext cx="1857388" cy="2505999"/>
          </a:xfrm>
          <a:prstGeom prst="rect">
            <a:avLst/>
          </a:prstGeom>
          <a:noFill/>
        </p:spPr>
      </p:pic>
      <p:pic>
        <p:nvPicPr>
          <p:cNvPr id="44034" name="Picture 2" descr="Очаг в горной местност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572008"/>
            <a:ext cx="1714512" cy="2009194"/>
          </a:xfrm>
          <a:prstGeom prst="rect">
            <a:avLst/>
          </a:prstGeom>
          <a:noFill/>
        </p:spPr>
      </p:pic>
      <p:pic>
        <p:nvPicPr>
          <p:cNvPr id="44036" name="Picture 4" descr="http://tourlib.net/books_tourism/images/risunok36_06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4643446"/>
            <a:ext cx="3609975" cy="1905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ТИПЫ КОСТРОВ</a:t>
            </a:r>
            <a:endParaRPr lang="ru-RU" sz="4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291" name="Picture 3" descr="C:\Documents and Settings\Михаэль-вурдалак\Мои документы\мамина\про картинки\огонь\11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3643314"/>
            <a:ext cx="3333772" cy="25003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596" y="571480"/>
            <a:ext cx="77724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ШАЛАШ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http://gazeta.aif.ru/data/mags/kids/119/pics/16_01_08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2500306"/>
            <a:ext cx="357190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2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4972056" cy="526893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Годятся любые дрова. Поленья ставят наклонно; они частично опираются друг на друга.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Пламя яркое, высокое, жаркое, с ограниченной полосой нагрева.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Костёр требует постоянного подкладывания дров.</a:t>
            </a:r>
          </a:p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BFE"/>
              </a:clrFrom>
              <a:clrTo>
                <a:srgbClr val="FDFB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108575" y="1357298"/>
            <a:ext cx="4035425" cy="4416425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pull dir="l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7724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ЗВЕЗДНЫЙ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http://gazeta.aif.ru/data/mags/kids/119/pics/16_01_07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2500306"/>
            <a:ext cx="4357718" cy="3895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4686304" cy="5054617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Поленья укладывают на угли по радиусам от одной точки.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Горение происходит преимущественно в центре, дрова по мере сгорания продвигают ближе к середине.</a:t>
            </a:r>
          </a:p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87900" y="1844675"/>
            <a:ext cx="3851275" cy="4135438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pull dir="rd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77724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КОЛОДЕЦ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http://gazeta.aif.ru/data/mags/kids/119/pics/16_01_06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2500306"/>
            <a:ext cx="450059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4471990" cy="555468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00FF"/>
                </a:solidFill>
              </a:rPr>
              <a:t>Два полена кладут параллельно друг на друга, на некотором расстоянии; поперек них — еще два.</a:t>
            </a:r>
          </a:p>
          <a:p>
            <a:r>
              <a:rPr lang="ru-RU" sz="2800" dirty="0" smtClean="0">
                <a:solidFill>
                  <a:srgbClr val="0000FF"/>
                </a:solidFill>
              </a:rPr>
              <a:t> Такая конструкция обеспечивает хороший доступ воздуха к огню, и поленья равно­мерно будут гореть по всей длине. Этот костер хорош и в сырую погоду.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214942" y="1285860"/>
            <a:ext cx="3589338" cy="4530725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pull dir="rd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ТАЕЖНЫЙ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http://gazeta.aif.ru/data/mags/kids/119/pics/16_01_04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2357430"/>
            <a:ext cx="442915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4400552" cy="45259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00FF"/>
                </a:solidFill>
              </a:rPr>
              <a:t>Складывается из нескольких бревен, уложенных вдоль или под острым углом друг к другу. </a:t>
            </a:r>
          </a:p>
          <a:p>
            <a:endParaRPr lang="ru-RU" sz="2800" dirty="0" smtClean="0">
              <a:solidFill>
                <a:srgbClr val="0000FF"/>
              </a:solidFill>
            </a:endParaRPr>
          </a:p>
          <a:p>
            <a:r>
              <a:rPr lang="ru-RU" sz="2800" dirty="0" smtClean="0">
                <a:solidFill>
                  <a:srgbClr val="0000FF"/>
                </a:solidFill>
              </a:rPr>
              <a:t>Он не требует частой подкладки дров.</a:t>
            </a:r>
          </a:p>
          <a:p>
            <a:endParaRPr lang="ru-RU" sz="2800" dirty="0">
              <a:solidFill>
                <a:srgbClr val="0000FF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857752" y="1071546"/>
            <a:ext cx="4035425" cy="4421188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pull dir="r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1071546"/>
            <a:ext cx="77724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НОДЬЯ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http://gazeta.aif.ru/data/mags/kids/119/pics/16_01_05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2643182"/>
            <a:ext cx="492922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1571612"/>
            <a:ext cx="7772400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ПЛОЩАДКА ДЛЯ КОСТРА</a:t>
            </a:r>
            <a:endParaRPr lang="ru-RU" sz="4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194" name="Picture 2" descr="C:\Documents and Settings\Михаэль-вурдалак\Мои документы\мамина\про картинки\огонь\5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57416" y="3352787"/>
            <a:ext cx="4186286" cy="279085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428628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Этот костер складывается из трех больших бревен, длиной 2-2,5 м. </a:t>
            </a:r>
          </a:p>
          <a:p>
            <a:r>
              <a:rPr lang="ru-RU" sz="2400" dirty="0" smtClean="0">
                <a:solidFill>
                  <a:srgbClr val="0000FF"/>
                </a:solidFill>
              </a:rPr>
              <a:t>Два бревна (чем толще, тем лучше) укладывают вплотную, добиваясь минимального зазора между ними. На эту щель кладут растопку. </a:t>
            </a:r>
          </a:p>
          <a:p>
            <a:r>
              <a:rPr lang="ru-RU" sz="2400" dirty="0" smtClean="0">
                <a:solidFill>
                  <a:srgbClr val="0000FF"/>
                </a:solidFill>
              </a:rPr>
              <a:t>После того, как растопка хорошо разгорится, сверху положи третье бревно. Желательно, чтобы это бревно было толще нижних, так как оно прогорит быстрее. </a:t>
            </a:r>
          </a:p>
          <a:p>
            <a:r>
              <a:rPr lang="ru-RU" sz="2400" dirty="0" err="1" smtClean="0">
                <a:solidFill>
                  <a:srgbClr val="0000FF"/>
                </a:solidFill>
              </a:rPr>
              <a:t>Нодья</a:t>
            </a:r>
            <a:r>
              <a:rPr lang="ru-RU" sz="2400" dirty="0" smtClean="0">
                <a:solidFill>
                  <a:srgbClr val="0000FF"/>
                </a:solidFill>
              </a:rPr>
              <a:t> из толстых бревен может гореть несколько часов. </a:t>
            </a:r>
          </a:p>
          <a:p>
            <a:endParaRPr lang="ru-RU" sz="28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928794" y="4143380"/>
            <a:ext cx="6049962" cy="2100262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strips dir="r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1285860"/>
            <a:ext cx="7772400" cy="1470025"/>
          </a:xfrm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СОХРАНЕНИЕ ОГНЯ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3314" name="Picture 2" descr="C:\Documents and Settings\Михаэль-вурдалак\Мои документы\мамина\про картинки\огонь\11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643314"/>
            <a:ext cx="2643206" cy="26432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4757742" cy="5411807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Угли от прогоревшего костра засыпать слоем золы, утром их раздуть.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Переносное хранилище- факел. </a:t>
            </a:r>
            <a:endParaRPr lang="ru-RU" dirty="0">
              <a:solidFill>
                <a:srgbClr val="0000FF"/>
              </a:solidFill>
            </a:endParaRPr>
          </a:p>
          <a:p>
            <a:pPr marL="514350" indent="-514350">
              <a:buFont typeface="Calibri" pitchFamily="34" charset="0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Прокладывая мох между лучинами, плотно оберните полученную конструкцию корой. Факел толщиной до 15 см и длиной 70 см будет хранить огонь около 6 часов.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4" name="Picture 2" descr="C:\Users\User\Documents\Мои результаты сканирования\сканирование005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643570" y="357166"/>
            <a:ext cx="3000396" cy="621601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1285860"/>
            <a:ext cx="7772400" cy="1470025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ПОЛЕЗНЫЕ СОВЕТЫ</a:t>
            </a:r>
            <a:endParaRPr lang="ru-RU" sz="54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4338" name="Picture 2" descr="C:\Documents and Settings\Михаэль-вурдалак\Мои документы\мамина\про картинки\огонь\3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4000504"/>
            <a:ext cx="2357454" cy="2357454"/>
          </a:xfrm>
          <a:prstGeom prst="rect">
            <a:avLst/>
          </a:prstGeom>
          <a:noFill/>
        </p:spPr>
      </p:pic>
      <p:pic>
        <p:nvPicPr>
          <p:cNvPr id="14339" name="Picture 3" descr="C:\Documents and Settings\Михаэль-вурдалак\Мои документы\мамина\про картинки\огонь\7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3000372"/>
            <a:ext cx="1543057" cy="28695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5500726" cy="5715040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ru-RU" dirty="0">
                <a:solidFill>
                  <a:srgbClr val="0000FF"/>
                </a:solidFill>
              </a:rPr>
              <a:t>Чтобы дольше удержать тепло, угли прогоревшего костра надо засыпать золой и немного землёй. Жар в таком случае сохраняется до 10 часов</a:t>
            </a:r>
            <a:r>
              <a:rPr lang="ru-RU" dirty="0" smtClean="0">
                <a:solidFill>
                  <a:srgbClr val="0000FF"/>
                </a:solidFill>
              </a:rPr>
              <a:t>.</a:t>
            </a:r>
          </a:p>
          <a:p>
            <a:pPr>
              <a:buNone/>
              <a:defRPr/>
            </a:pPr>
            <a:endParaRPr lang="ru-RU" dirty="0">
              <a:solidFill>
                <a:srgbClr val="0000FF"/>
              </a:solidFill>
            </a:endParaRPr>
          </a:p>
          <a:p>
            <a:pPr>
              <a:defRPr/>
            </a:pPr>
            <a:r>
              <a:rPr lang="ru-RU" dirty="0">
                <a:solidFill>
                  <a:srgbClr val="0000FF"/>
                </a:solidFill>
              </a:rPr>
              <a:t>Обязательно наблюдайте за горящим костром</a:t>
            </a:r>
          </a:p>
          <a:p>
            <a:pPr>
              <a:defRPr/>
            </a:pPr>
            <a:endParaRPr lang="ru-RU" dirty="0" smtClean="0">
              <a:solidFill>
                <a:srgbClr val="0000FF"/>
              </a:solidFill>
            </a:endParaRPr>
          </a:p>
          <a:p>
            <a:pPr>
              <a:defRPr/>
            </a:pPr>
            <a:r>
              <a:rPr lang="ru-RU" dirty="0" smtClean="0">
                <a:solidFill>
                  <a:srgbClr val="0000FF"/>
                </a:solidFill>
              </a:rPr>
              <a:t>Покидая </a:t>
            </a:r>
            <a:r>
              <a:rPr lang="ru-RU" dirty="0">
                <a:solidFill>
                  <a:srgbClr val="0000FF"/>
                </a:solidFill>
              </a:rPr>
              <a:t>место стоянки, непременно затушите костёр, даже если от него остались лишь едва тлеющие головешки и угли. Если есть возможность залей его!</a:t>
            </a:r>
          </a:p>
          <a:p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3074" name="Picture 2" descr="C:\Documents and Settings\Михаэль-вурдалак\Мои документы\мамина\про картинки\огонь\13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857232"/>
            <a:ext cx="1447800" cy="876300"/>
          </a:xfrm>
          <a:prstGeom prst="rect">
            <a:avLst/>
          </a:prstGeom>
          <a:noFill/>
        </p:spPr>
      </p:pic>
      <p:pic>
        <p:nvPicPr>
          <p:cNvPr id="3075" name="Picture 3" descr="C:\Documents and Settings\Михаэль-вурдалак\Мои документы\мамина\про картинки\огонь\7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3" y="4000504"/>
            <a:ext cx="2385509" cy="17811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 dir="in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solidFill>
                  <a:srgbClr val="0099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УРОК!</a:t>
            </a:r>
            <a:endParaRPr lang="ru-RU" sz="5400" b="1" dirty="0">
              <a:ln w="11430"/>
              <a:solidFill>
                <a:srgbClr val="0099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85984" y="3857628"/>
            <a:ext cx="6400800" cy="1752600"/>
          </a:xfrm>
        </p:spPr>
        <p:txBody>
          <a:bodyPr>
            <a:normAutofit/>
          </a:bodyPr>
          <a:lstStyle/>
          <a:p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УРОК!</a:t>
            </a:r>
            <a:endParaRPr lang="ru-RU" sz="9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5" name="Picture 1" descr="C:\Documents and Settings\Михаэль-вурдалак\Мои документы\мамина\про картинки\со словами\пл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DDCED0"/>
              </a:clrFrom>
              <a:clrTo>
                <a:srgbClr val="DDCED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857364"/>
            <a:ext cx="8286808" cy="16573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4686304" cy="5483245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Выберите полянку, защищённую от сильного ветра.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Очистите предполагаемое место для костра от сухой травы, листвы.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Можно обложить костёр камнями.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Не разводите костер возле сухих деревьев.</a:t>
            </a:r>
          </a:p>
          <a:p>
            <a:pPr>
              <a:lnSpc>
                <a:spcPct val="80000"/>
              </a:lnSpc>
            </a:pP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214942" y="1643050"/>
            <a:ext cx="3749671" cy="3922712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599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0000FF"/>
                </a:solidFill>
              </a:rPr>
              <a:t>Если снег неглубокий, разгребите его и разжигайте костёр на земле. При глубоком снеге можно сделать настил.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62" name="Picture 2" descr="http://adventure-miles.ru/wp-content/uploads/2009/05/image009_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500438"/>
            <a:ext cx="3019425" cy="29622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772400" cy="14700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ПОДГОТОВКА ПЛОЩАДКИ ДЛЯ КОСТРА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6386" name="Picture 2" descr="C:\Documents and Settings\Михаэль-вурдалак\Мои документы\мамина\про картинки\огонь\9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643314"/>
            <a:ext cx="2040034" cy="282690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229600" cy="290037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00FF"/>
                </a:solidFill>
              </a:rPr>
              <a:t>Если есть дерн, сними его, переверни травой вниз и уложи вокруг костра. 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00FF"/>
                </a:solidFill>
              </a:rPr>
              <a:t>Убери листву, хвою, траву  вокруг костра на 1 — 1,5 м.</a:t>
            </a:r>
            <a:endParaRPr lang="ru-RU" sz="1800" dirty="0" smtClean="0">
              <a:solidFill>
                <a:srgbClr val="0000FF"/>
              </a:solidFill>
            </a:endParaRPr>
          </a:p>
          <a:p>
            <a:endParaRPr lang="ru-RU" dirty="0"/>
          </a:p>
        </p:txBody>
      </p:sp>
      <p:pic>
        <p:nvPicPr>
          <p:cNvPr id="38914" name="Picture 2" descr="http://velo-extreme.at.ua/Otchet/KamHotBak_2008/IMG_99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3286124"/>
            <a:ext cx="4407655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3900486" cy="541180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00FF"/>
                </a:solidFill>
              </a:rPr>
              <a:t>Если есть возможность, обложи его камнями. 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00FF"/>
                </a:solidFill>
              </a:rPr>
              <a:t>Сделай под костер подстилку из сырых бревен, песка, глины.</a:t>
            </a:r>
            <a:r>
              <a:rPr lang="ru-RU" sz="3600" dirty="0" smtClean="0">
                <a:solidFill>
                  <a:srgbClr val="0000FF"/>
                </a:solidFill>
              </a:rPr>
              <a:t> (</a:t>
            </a:r>
            <a:r>
              <a:rPr lang="ru-RU" sz="2800" dirty="0" smtClean="0">
                <a:solidFill>
                  <a:srgbClr val="0000FF"/>
                </a:solidFill>
              </a:rPr>
              <a:t>Иначе огонь проникнет в торфяник и начнется подземный пожар). </a:t>
            </a:r>
          </a:p>
          <a:p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4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500694" y="3500438"/>
            <a:ext cx="3000396" cy="3000396"/>
          </a:xfrm>
          <a:prstGeom prst="rect">
            <a:avLst/>
          </a:prstGeom>
          <a:noFill/>
          <a:ln/>
        </p:spPr>
      </p:pic>
      <p:pic>
        <p:nvPicPr>
          <p:cNvPr id="2050" name="Picture 2" descr="C:\Documents and Settings\Михаэль-вурдалак\Мои документы\мамина\про картинки\огонь\12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714356"/>
            <a:ext cx="2071702" cy="20717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977</Words>
  <Application>Microsoft Office PowerPoint</Application>
  <PresentationFormat>Экран (4:3)</PresentationFormat>
  <Paragraphs>97</Paragraphs>
  <Slides>45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Тема Office</vt:lpstr>
      <vt:lpstr> РАЗВЕДЕНИЕ КОСТРА</vt:lpstr>
      <vt:lpstr>НАЗНАЧЕНИЕ КОСТРА</vt:lpstr>
      <vt:lpstr>Слайд 3</vt:lpstr>
      <vt:lpstr>ПЛОЩАДКА ДЛЯ КОСТРА</vt:lpstr>
      <vt:lpstr>Слайд 5</vt:lpstr>
      <vt:lpstr>Слайд 6</vt:lpstr>
      <vt:lpstr>ПОДГОТОВКА ПЛОЩАДКИ ДЛЯ КОСТРА</vt:lpstr>
      <vt:lpstr>Слайд 8</vt:lpstr>
      <vt:lpstr>Слайд 9</vt:lpstr>
      <vt:lpstr>ВИДЫ КОСТРОВ</vt:lpstr>
      <vt:lpstr>Слайд 11</vt:lpstr>
      <vt:lpstr>ЗАГОТОВКА ТОПЛИВА</vt:lpstr>
      <vt:lpstr>Слайд 13</vt:lpstr>
      <vt:lpstr>Слайд 14</vt:lpstr>
      <vt:lpstr>ПОЛЕЗНЫЕ СОВЕТЫ</vt:lpstr>
      <vt:lpstr>Слайд 16</vt:lpstr>
      <vt:lpstr>СПОСОБЫ ДОБЫВАНИЯ ОГНЯ</vt:lpstr>
      <vt:lpstr>Слайд 18</vt:lpstr>
      <vt:lpstr>Слайд 19</vt:lpstr>
      <vt:lpstr>ОСНОВНЫЕ СПОСОБЫ</vt:lpstr>
      <vt:lpstr>ПРИ ПОМОЩИ ЛУКА И ПАЛОЧКИ</vt:lpstr>
      <vt:lpstr>Слайд 22</vt:lpstr>
      <vt:lpstr>С помощью увеличительного стекла</vt:lpstr>
      <vt:lpstr>КАК РАЗЖЕЧЬ КОСТЕР</vt:lpstr>
      <vt:lpstr>Слайд 25</vt:lpstr>
      <vt:lpstr>ПОЛЕЗНЫЕ СОВЕТЫ</vt:lpstr>
      <vt:lpstr>Слайд 27</vt:lpstr>
      <vt:lpstr>Слайд 28</vt:lpstr>
      <vt:lpstr>Слайд 29</vt:lpstr>
      <vt:lpstr>ТИПЫ КОСТРОВ</vt:lpstr>
      <vt:lpstr>ШАЛАШ</vt:lpstr>
      <vt:lpstr>Слайд 32</vt:lpstr>
      <vt:lpstr>ЗВЕЗДНЫЙ</vt:lpstr>
      <vt:lpstr>Слайд 34</vt:lpstr>
      <vt:lpstr>КОЛОДЕЦ</vt:lpstr>
      <vt:lpstr>Слайд 36</vt:lpstr>
      <vt:lpstr>ТАЕЖНЫЙ</vt:lpstr>
      <vt:lpstr>Слайд 38</vt:lpstr>
      <vt:lpstr>НОДЬЯ</vt:lpstr>
      <vt:lpstr>Слайд 40</vt:lpstr>
      <vt:lpstr>СОХРАНЕНИЕ ОГНЯ</vt:lpstr>
      <vt:lpstr>Слайд 42</vt:lpstr>
      <vt:lpstr>ПОЛЕЗНЫЕ СОВЕТЫ</vt:lpstr>
      <vt:lpstr>Слайд 44</vt:lpstr>
      <vt:lpstr>СПАСИБО ЗА УРОК!</vt:lpstr>
    </vt:vector>
  </TitlesOfParts>
  <Company>кладбИще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РАЗВЕДЕНИЕ КОСТРА</dc:title>
  <dc:creator>Вурдалак</dc:creator>
  <cp:lastModifiedBy>сош3</cp:lastModifiedBy>
  <cp:revision>18</cp:revision>
  <dcterms:created xsi:type="dcterms:W3CDTF">2010-01-21T15:13:13Z</dcterms:created>
  <dcterms:modified xsi:type="dcterms:W3CDTF">2010-02-01T08:44:18Z</dcterms:modified>
</cp:coreProperties>
</file>