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C4B2BAD-F29C-4267-8490-250DFC70C868}" type="datetimeFigureOut">
              <a:rPr lang="ru-RU" smtClean="0"/>
              <a:pPr/>
              <a:t>27.11.2009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B9D42A4-1EA7-4130-B91E-DDFDD1CAB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642918"/>
            <a:ext cx="7406640" cy="157163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Простые вещества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071810"/>
            <a:ext cx="8143900" cy="157163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Металлы</a:t>
            </a:r>
            <a:endParaRPr lang="ru-RU" sz="6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5715016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Работу выполнила </a:t>
            </a:r>
            <a:r>
              <a:rPr lang="ru-RU" dirty="0" smtClean="0"/>
              <a:t>Круглова И.А. учитель </a:t>
            </a:r>
            <a:r>
              <a:rPr lang="ru-RU" dirty="0" smtClean="0"/>
              <a:t>химии МОУ «</a:t>
            </a:r>
            <a:r>
              <a:rPr lang="ru-RU" dirty="0" err="1" smtClean="0"/>
              <a:t>Глажевская</a:t>
            </a:r>
            <a:r>
              <a:rPr lang="ru-RU" dirty="0" smtClean="0"/>
              <a:t> СОШ</a:t>
            </a:r>
            <a:r>
              <a:rPr lang="ru-RU" dirty="0" smtClean="0"/>
              <a:t>» </a:t>
            </a:r>
            <a:r>
              <a:rPr lang="ru-RU" dirty="0" err="1" smtClean="0"/>
              <a:t>Киришского</a:t>
            </a:r>
            <a:r>
              <a:rPr lang="ru-RU" dirty="0" smtClean="0"/>
              <a:t> р-на Ленинградской обл.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1143008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3.Металлический блеск</a:t>
            </a:r>
            <a:br>
              <a:rPr lang="ru-RU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1524000"/>
            <a:ext cx="4000528" cy="5119710"/>
          </a:xfrm>
        </p:spPr>
        <p:txBody>
          <a:bodyPr>
            <a:normAutofit/>
          </a:bodyPr>
          <a:lstStyle/>
          <a:p>
            <a:r>
              <a:rPr lang="ru-RU" dirty="0" smtClean="0"/>
              <a:t>Самый блестящий-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Hg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Венецианские зеркала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4" y="1524000"/>
            <a:ext cx="4000496" cy="4663440"/>
          </a:xfrm>
        </p:spPr>
        <p:txBody>
          <a:bodyPr>
            <a:normAutofit/>
          </a:bodyPr>
          <a:lstStyle/>
          <a:p>
            <a:r>
              <a:rPr lang="ru-RU" dirty="0" smtClean="0"/>
              <a:t>Менее </a:t>
            </a:r>
            <a:r>
              <a:rPr lang="ru-RU" dirty="0" err="1" smtClean="0"/>
              <a:t>блестящий-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Современные зеркала </a:t>
            </a:r>
            <a:endParaRPr lang="ru-RU" sz="1800" b="1" dirty="0"/>
          </a:p>
        </p:txBody>
      </p:sp>
      <p:pic>
        <p:nvPicPr>
          <p:cNvPr id="1027" name="Picture 3" descr="C:\Documents and Settings\Администратор\Рабочий стол\ира\венецианское зеркал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6000"/>
            <a:ext cx="3571900" cy="32861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388" y="314324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9" name="Picture 5" descr="C:\Documents and Settings\Администратор\Рабочий стол\ира\зеркало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285992"/>
            <a:ext cx="3786214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4.Ковкость и пластичность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2976" y="1524000"/>
            <a:ext cx="3950232" cy="5119710"/>
          </a:xfrm>
        </p:spPr>
        <p:txBody>
          <a:bodyPr/>
          <a:lstStyle/>
          <a:p>
            <a:r>
              <a:rPr lang="ru-RU" dirty="0" smtClean="0"/>
              <a:t>Наиболее пластичные металлы-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Au Ag Cu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Sn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Pb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Zn</a:t>
            </a:r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Подсвечники из золота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5119710"/>
          </a:xfrm>
        </p:spPr>
        <p:txBody>
          <a:bodyPr/>
          <a:lstStyle/>
          <a:p>
            <a:r>
              <a:rPr lang="ru-RU" dirty="0" smtClean="0"/>
              <a:t>Очень хрупкие-</a:t>
            </a:r>
          </a:p>
          <a:p>
            <a:pPr>
              <a:buNone/>
            </a:pPr>
            <a:r>
              <a:rPr lang="ru-RU" b="1" dirty="0" smtClean="0"/>
              <a:t>                         </a:t>
            </a:r>
            <a:r>
              <a:rPr lang="en-US" b="1" dirty="0" smtClean="0"/>
              <a:t>Cr </a:t>
            </a:r>
            <a:r>
              <a:rPr lang="en-US" b="1" dirty="0" err="1" smtClean="0"/>
              <a:t>Mn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1800" b="1" dirty="0" smtClean="0"/>
              <a:t>                      Хром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  <p:pic>
        <p:nvPicPr>
          <p:cNvPr id="3074" name="Picture 2" descr="C:\Documents and Settings\Администратор\Рабочий стол\ира\золото-пластичный метал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214686"/>
            <a:ext cx="3857651" cy="2928958"/>
          </a:xfrm>
          <a:prstGeom prst="rect">
            <a:avLst/>
          </a:prstGeom>
          <a:noFill/>
        </p:spPr>
      </p:pic>
      <p:pic>
        <p:nvPicPr>
          <p:cNvPr id="3076" name="Picture 4" descr="C:\Documents and Settings\Администратор\Рабочий стол\ира\хро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214686"/>
            <a:ext cx="300039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5.Звон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85852" y="1524000"/>
            <a:ext cx="3286148" cy="4663440"/>
          </a:xfrm>
        </p:spPr>
        <p:txBody>
          <a:bodyPr/>
          <a:lstStyle/>
          <a:p>
            <a:r>
              <a:rPr lang="ru-RU" dirty="0" smtClean="0"/>
              <a:t>Самые звонкие-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Ag Cu Au</a:t>
            </a:r>
            <a:endParaRPr lang="ru-RU" dirty="0"/>
          </a:p>
        </p:txBody>
      </p:sp>
      <p:pic>
        <p:nvPicPr>
          <p:cNvPr id="5122" name="Picture 2" descr="C:\Documents and Settings\Администратор\Рабочий стол\ира\царь-колокол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643050"/>
            <a:ext cx="4648202" cy="40005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57818" y="585789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Царь-колокол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6.Цвет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Черные –</a:t>
            </a:r>
          </a:p>
          <a:p>
            <a:pPr>
              <a:buNone/>
            </a:pPr>
            <a:r>
              <a:rPr lang="ru-RU" dirty="0" smtClean="0"/>
              <a:t>                </a:t>
            </a:r>
            <a:r>
              <a:rPr lang="en-US" b="1" dirty="0" smtClean="0"/>
              <a:t>Fe </a:t>
            </a:r>
            <a:r>
              <a:rPr lang="ru-RU" dirty="0" smtClean="0"/>
              <a:t>и сплавы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800" b="1" dirty="0" smtClean="0"/>
              <a:t>Чугунная решетка</a:t>
            </a:r>
            <a:endParaRPr lang="ru-RU" sz="18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140493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Цветные</a:t>
            </a:r>
            <a:r>
              <a:rPr lang="ru-RU" dirty="0" smtClean="0"/>
              <a:t> среди них </a:t>
            </a:r>
            <a:r>
              <a:rPr lang="ru-RU" b="1" dirty="0" smtClean="0"/>
              <a:t>драгоценные 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Au Ag Pt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dirty="0"/>
          </a:p>
        </p:txBody>
      </p:sp>
      <p:pic>
        <p:nvPicPr>
          <p:cNvPr id="6146" name="Picture 2" descr="C:\Documents and Settings\Администратор\Рабочий стол\ира\чугунная решет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495"/>
            <a:ext cx="3643338" cy="2714645"/>
          </a:xfrm>
          <a:prstGeom prst="rect">
            <a:avLst/>
          </a:prstGeom>
          <a:noFill/>
        </p:spPr>
      </p:pic>
      <p:pic>
        <p:nvPicPr>
          <p:cNvPr id="6147" name="Picture 3" descr="C:\Documents and Settings\Администратор\Рабочий стол\ира\яйца Фаберж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857495"/>
            <a:ext cx="3929090" cy="278608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572132" y="5715016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Золотые яйца работы К.Фаберже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500042"/>
            <a:ext cx="7498080" cy="84584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Аллотропия олова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/>
              <a:t>Белое олово </a:t>
            </a:r>
            <a:r>
              <a:rPr lang="en-US" b="1" dirty="0" smtClean="0"/>
              <a:t> b-</a:t>
            </a:r>
            <a:r>
              <a:rPr lang="en-US" b="1" dirty="0" err="1" smtClean="0"/>
              <a:t>Sn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                    (металл)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00174"/>
            <a:ext cx="3657600" cy="4687266"/>
          </a:xfrm>
        </p:spPr>
        <p:txBody>
          <a:bodyPr/>
          <a:lstStyle/>
          <a:p>
            <a:r>
              <a:rPr lang="ru-RU" b="1" dirty="0" smtClean="0"/>
              <a:t>Серое олово</a:t>
            </a:r>
            <a:r>
              <a:rPr lang="en-US" b="1" dirty="0" smtClean="0"/>
              <a:t>   a-</a:t>
            </a:r>
            <a:r>
              <a:rPr lang="en-US" b="1" dirty="0" err="1" smtClean="0"/>
              <a:t>Sn</a:t>
            </a:r>
            <a:r>
              <a:rPr lang="ru-RU" b="1" dirty="0" smtClean="0"/>
              <a:t>               </a:t>
            </a:r>
            <a:r>
              <a:rPr lang="ru-RU" dirty="0" smtClean="0"/>
              <a:t>(неметалл)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 descr="C:\Documents and Settings\Администратор\Рабочий стол\ира\бета-олов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14620"/>
            <a:ext cx="3571900" cy="3286148"/>
          </a:xfrm>
          <a:prstGeom prst="rect">
            <a:avLst/>
          </a:prstGeom>
          <a:noFill/>
        </p:spPr>
      </p:pic>
      <p:pic>
        <p:nvPicPr>
          <p:cNvPr id="8195" name="Picture 3" descr="C:\Documents and Settings\Администратор\Рабочий стол\ира\серое олов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714620"/>
            <a:ext cx="400052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857232"/>
            <a:ext cx="7498080" cy="207170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Отгадайте фамилию русского ученого, который сказал: «Металлом называется светлое тело, которое ковать можно».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3286124"/>
            <a:ext cx="6422540" cy="29013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</a:t>
            </a:r>
          </a:p>
          <a:p>
            <a:pPr>
              <a:buNone/>
            </a:pPr>
            <a:r>
              <a:rPr lang="ru-RU" sz="4400" b="1" dirty="0" smtClean="0"/>
              <a:t>             </a:t>
            </a:r>
            <a:r>
              <a:rPr lang="ru-RU" sz="4400" b="1" dirty="0" smtClean="0">
                <a:solidFill>
                  <a:srgbClr val="FF0000"/>
                </a:solidFill>
              </a:rPr>
              <a:t>Ломоносов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15338" y="1524000"/>
            <a:ext cx="718350" cy="46634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90844" cy="357166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Проверим знания: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428604"/>
            <a:ext cx="4214842" cy="664373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i="1" dirty="0" smtClean="0"/>
              <a:t>Вариант 1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1.	Какие свойства подчеркивал М. В. Ломоносов, характеризуя металлы как "светлые тела, которые ковать можно"? Выберите правильный ответ:</a:t>
            </a:r>
          </a:p>
          <a:p>
            <a:pPr>
              <a:buNone/>
            </a:pPr>
            <a:r>
              <a:rPr lang="ru-RU" sz="4000" b="1" i="1" dirty="0" smtClean="0"/>
              <a:t>а)	</a:t>
            </a:r>
            <a:r>
              <a:rPr lang="ru-RU" sz="4000" b="1" dirty="0" smtClean="0"/>
              <a:t>теплопроводность,</a:t>
            </a:r>
          </a:p>
          <a:p>
            <a:pPr>
              <a:buNone/>
            </a:pPr>
            <a:r>
              <a:rPr lang="ru-RU" sz="4000" b="1" i="1" dirty="0" smtClean="0"/>
              <a:t>б)	</a:t>
            </a:r>
            <a:r>
              <a:rPr lang="ru-RU" sz="4000" b="1" dirty="0" smtClean="0"/>
              <a:t>обычно серый цвет с металлическим блеском,</a:t>
            </a:r>
          </a:p>
          <a:p>
            <a:pPr>
              <a:buNone/>
            </a:pPr>
            <a:r>
              <a:rPr lang="ru-RU" sz="4000" b="1" i="1" dirty="0" smtClean="0"/>
              <a:t>в)	</a:t>
            </a:r>
            <a:r>
              <a:rPr lang="ru-RU" sz="4000" b="1" dirty="0" smtClean="0"/>
              <a:t>электрическую проводимость,</a:t>
            </a:r>
          </a:p>
          <a:p>
            <a:pPr>
              <a:buNone/>
            </a:pPr>
            <a:r>
              <a:rPr lang="ru-RU" sz="4000" b="1" i="1" dirty="0" smtClean="0"/>
              <a:t> г) </a:t>
            </a:r>
            <a:r>
              <a:rPr lang="ru-RU" sz="4000" b="1" dirty="0" smtClean="0"/>
              <a:t>пластичность.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2.	Выберите самый </a:t>
            </a:r>
            <a:r>
              <a:rPr lang="ru-RU" sz="4000" b="1" i="1" dirty="0" smtClean="0"/>
              <a:t>пластичный </a:t>
            </a:r>
            <a:r>
              <a:rPr lang="ru-RU" sz="4000" b="1" dirty="0" smtClean="0"/>
              <a:t>драгоценный металл:</a:t>
            </a:r>
          </a:p>
          <a:p>
            <a:pPr>
              <a:buNone/>
            </a:pPr>
            <a:r>
              <a:rPr lang="ru-RU" sz="4000" b="1" i="1" dirty="0" smtClean="0"/>
              <a:t>а) </a:t>
            </a:r>
            <a:r>
              <a:rPr lang="ru-RU" sz="4000" b="1" dirty="0" smtClean="0"/>
              <a:t>золото,  </a:t>
            </a:r>
            <a:r>
              <a:rPr lang="ru-RU" sz="4000" b="1" i="1" dirty="0" smtClean="0"/>
              <a:t>б) </a:t>
            </a:r>
            <a:r>
              <a:rPr lang="ru-RU" sz="4000" b="1" dirty="0" smtClean="0"/>
              <a:t>серебро,  </a:t>
            </a:r>
            <a:r>
              <a:rPr lang="ru-RU" sz="4000" b="1" i="1" dirty="0" smtClean="0"/>
              <a:t>в) </a:t>
            </a:r>
            <a:r>
              <a:rPr lang="ru-RU" sz="4000" b="1" dirty="0" smtClean="0"/>
              <a:t>платина.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3.	Причина </a:t>
            </a:r>
            <a:r>
              <a:rPr lang="ru-RU" sz="4000" b="1" i="1" dirty="0" smtClean="0"/>
              <a:t>электрической проводимости </a:t>
            </a:r>
            <a:r>
              <a:rPr lang="ru-RU" sz="4000" b="1" dirty="0" smtClean="0"/>
              <a:t>металлов заключается в характерном для них строении:</a:t>
            </a:r>
          </a:p>
          <a:p>
            <a:pPr>
              <a:buNone/>
            </a:pPr>
            <a:r>
              <a:rPr lang="ru-RU" sz="4000" b="1" i="1" dirty="0" smtClean="0"/>
              <a:t>а)	</a:t>
            </a:r>
            <a:r>
              <a:rPr lang="ru-RU" sz="4000" b="1" dirty="0" smtClean="0"/>
              <a:t>наличие в узлах кристаллической решетки ионов,</a:t>
            </a:r>
          </a:p>
          <a:p>
            <a:pPr>
              <a:buNone/>
            </a:pPr>
            <a:r>
              <a:rPr lang="ru-RU" sz="4000" b="1" i="1" dirty="0" smtClean="0"/>
              <a:t>б)	</a:t>
            </a:r>
            <a:r>
              <a:rPr lang="ru-RU" sz="4000" b="1" dirty="0" smtClean="0"/>
              <a:t>наличие в узлах кристаллической решетки атомов,</a:t>
            </a:r>
          </a:p>
          <a:p>
            <a:pPr>
              <a:buNone/>
            </a:pPr>
            <a:r>
              <a:rPr lang="ru-RU" sz="4000" b="1" i="1" dirty="0" smtClean="0"/>
              <a:t>в)	</a:t>
            </a:r>
            <a:r>
              <a:rPr lang="ru-RU" sz="4000" b="1" dirty="0" smtClean="0"/>
              <a:t>присутствие подвижных обобществленных электронов.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0"/>
            <a:ext cx="4500594" cy="721521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i="1" dirty="0" smtClean="0"/>
              <a:t>Вариант 2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1. Как на практике используют </a:t>
            </a:r>
            <a:r>
              <a:rPr lang="ru-RU" sz="4000" b="1" i="1" dirty="0" smtClean="0"/>
              <a:t>пластичность </a:t>
            </a:r>
            <a:r>
              <a:rPr lang="ru-RU" sz="4000" b="1" dirty="0" smtClean="0"/>
              <a:t>металлов? </a:t>
            </a:r>
          </a:p>
          <a:p>
            <a:pPr>
              <a:buNone/>
            </a:pPr>
            <a:r>
              <a:rPr lang="ru-RU" sz="4000" b="1" dirty="0" smtClean="0"/>
              <a:t>Выберите правильный ответ:</a:t>
            </a:r>
          </a:p>
          <a:p>
            <a:pPr>
              <a:buNone/>
            </a:pPr>
            <a:r>
              <a:rPr lang="ru-RU" sz="4000" b="1" i="1" dirty="0" smtClean="0"/>
              <a:t>а)	</a:t>
            </a:r>
            <a:r>
              <a:rPr lang="ru-RU" sz="4000" b="1" dirty="0" smtClean="0"/>
              <a:t>делают зеркала,</a:t>
            </a:r>
          </a:p>
          <a:p>
            <a:pPr>
              <a:buNone/>
            </a:pPr>
            <a:r>
              <a:rPr lang="ru-RU" sz="4000" b="1" i="1" dirty="0" smtClean="0"/>
              <a:t>б)	</a:t>
            </a:r>
            <a:r>
              <a:rPr lang="ru-RU" sz="4000" b="1" dirty="0" smtClean="0"/>
              <a:t>используют в качестве проводника электрического тока,</a:t>
            </a:r>
          </a:p>
          <a:p>
            <a:pPr>
              <a:buNone/>
            </a:pPr>
            <a:r>
              <a:rPr lang="ru-RU" sz="4000" b="1" dirty="0" smtClean="0"/>
              <a:t> </a:t>
            </a:r>
            <a:r>
              <a:rPr lang="ru-RU" sz="4000" b="1" i="1" dirty="0" smtClean="0"/>
              <a:t>в) </a:t>
            </a:r>
            <a:r>
              <a:rPr lang="ru-RU" sz="4000" b="1" dirty="0" smtClean="0"/>
              <a:t>выковывают изделия разной формы, . </a:t>
            </a:r>
          </a:p>
          <a:p>
            <a:pPr>
              <a:buNone/>
            </a:pPr>
            <a:r>
              <a:rPr lang="ru-RU" sz="4000" b="1" i="1" dirty="0" smtClean="0"/>
              <a:t>г) </a:t>
            </a:r>
            <a:r>
              <a:rPr lang="ru-RU" sz="4000" b="1" dirty="0" smtClean="0"/>
              <a:t>прокатывают в листы,</a:t>
            </a:r>
          </a:p>
          <a:p>
            <a:pPr>
              <a:buNone/>
            </a:pPr>
            <a:r>
              <a:rPr lang="ru-RU" sz="4000" b="1" i="1" dirty="0" err="1" smtClean="0"/>
              <a:t>д</a:t>
            </a:r>
            <a:r>
              <a:rPr lang="ru-RU" sz="4000" b="1" i="1" dirty="0" smtClean="0"/>
              <a:t>)	</a:t>
            </a:r>
            <a:r>
              <a:rPr lang="ru-RU" sz="4000" b="1" dirty="0" smtClean="0"/>
              <a:t>производят легкие сплавы для конструирования самолетов, ракет,</a:t>
            </a:r>
          </a:p>
          <a:p>
            <a:pPr>
              <a:buNone/>
            </a:pPr>
            <a:r>
              <a:rPr lang="ru-RU" sz="4000" b="1" i="1" dirty="0" smtClean="0"/>
              <a:t>е)	</a:t>
            </a:r>
            <a:r>
              <a:rPr lang="ru-RU" sz="4000" b="1" dirty="0" smtClean="0"/>
              <a:t>вытягивают в проволоку.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2.	Выберите </a:t>
            </a:r>
            <a:r>
              <a:rPr lang="ru-RU" sz="4000" b="1" i="1" dirty="0" smtClean="0"/>
              <a:t>самые электропроводные </a:t>
            </a:r>
            <a:r>
              <a:rPr lang="ru-RU" sz="4000" b="1" dirty="0" smtClean="0"/>
              <a:t>металлы:</a:t>
            </a:r>
          </a:p>
          <a:p>
            <a:pPr>
              <a:buNone/>
            </a:pPr>
            <a:r>
              <a:rPr lang="ru-RU" sz="4000" b="1" i="1" dirty="0" smtClean="0"/>
              <a:t>а)	</a:t>
            </a:r>
            <a:r>
              <a:rPr lang="ru-RU" sz="4000" b="1" dirty="0" smtClean="0"/>
              <a:t>золото,  </a:t>
            </a:r>
            <a:r>
              <a:rPr lang="ru-RU" sz="4000" b="1" i="1" dirty="0" smtClean="0"/>
              <a:t>б) </a:t>
            </a:r>
            <a:r>
              <a:rPr lang="ru-RU" sz="4000" b="1" dirty="0" smtClean="0"/>
              <a:t>серебро,  </a:t>
            </a:r>
            <a:r>
              <a:rPr lang="ru-RU" sz="4000" b="1" i="1" dirty="0" smtClean="0"/>
              <a:t>в) </a:t>
            </a:r>
            <a:r>
              <a:rPr lang="ru-RU" sz="4000" b="1" dirty="0" smtClean="0"/>
              <a:t>натрий,  г) железо,</a:t>
            </a:r>
          </a:p>
          <a:p>
            <a:pPr>
              <a:buNone/>
            </a:pPr>
            <a:r>
              <a:rPr lang="ru-RU" sz="4000" b="1" i="1" dirty="0" err="1" smtClean="0"/>
              <a:t>д</a:t>
            </a:r>
            <a:r>
              <a:rPr lang="ru-RU" sz="4000" b="1" i="1" dirty="0" smtClean="0"/>
              <a:t>)</a:t>
            </a:r>
            <a:r>
              <a:rPr lang="ru-RU" sz="4000" b="1" dirty="0" smtClean="0"/>
              <a:t>медь </a:t>
            </a:r>
            <a:r>
              <a:rPr lang="ru-RU" sz="4000" b="1" i="1" dirty="0" smtClean="0"/>
              <a:t>е) </a:t>
            </a:r>
            <a:r>
              <a:rPr lang="ru-RU" sz="4000" b="1" dirty="0" smtClean="0"/>
              <a:t>марганец  </a:t>
            </a:r>
            <a:r>
              <a:rPr lang="ru-RU" sz="4000" b="1" i="1" dirty="0" smtClean="0"/>
              <a:t>ж) </a:t>
            </a:r>
            <a:r>
              <a:rPr lang="ru-RU" sz="4000" b="1" dirty="0" smtClean="0"/>
              <a:t>алюминий </a:t>
            </a:r>
            <a:r>
              <a:rPr lang="ru-RU" sz="4000" b="1" i="1" dirty="0" err="1" smtClean="0"/>
              <a:t>з</a:t>
            </a:r>
            <a:r>
              <a:rPr lang="ru-RU" sz="4000" b="1" i="1" dirty="0" smtClean="0"/>
              <a:t>) </a:t>
            </a:r>
            <a:r>
              <a:rPr lang="ru-RU" sz="4000" b="1" dirty="0" smtClean="0"/>
              <a:t>магний</a:t>
            </a:r>
          </a:p>
          <a:p>
            <a:pPr>
              <a:buNone/>
            </a:pPr>
            <a:r>
              <a:rPr lang="ru-RU" sz="4000" b="1" dirty="0" smtClean="0"/>
              <a:t>Буквы ответа расположите в порядке убывания электропроводности металлов.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3.	Причина </a:t>
            </a:r>
            <a:r>
              <a:rPr lang="ru-RU" sz="4000" b="1" i="1" dirty="0" smtClean="0"/>
              <a:t>пластичности </a:t>
            </a:r>
            <a:r>
              <a:rPr lang="ru-RU" sz="4000" b="1" dirty="0" smtClean="0"/>
              <a:t>металлов заключается в их строении:</a:t>
            </a:r>
          </a:p>
          <a:p>
            <a:pPr>
              <a:buNone/>
            </a:pPr>
            <a:r>
              <a:rPr lang="ru-RU" sz="4000" b="1" dirty="0" smtClean="0"/>
              <a:t> </a:t>
            </a:r>
            <a:r>
              <a:rPr lang="ru-RU" sz="4000" b="1" i="1" dirty="0" smtClean="0"/>
              <a:t>а) </a:t>
            </a:r>
            <a:r>
              <a:rPr lang="ru-RU" sz="4000" b="1" dirty="0" smtClean="0"/>
              <a:t>присутствие подвижных обобществленных электронов,</a:t>
            </a:r>
          </a:p>
          <a:p>
            <a:pPr>
              <a:buNone/>
            </a:pPr>
            <a:r>
              <a:rPr lang="ru-RU" sz="4000" b="1" i="1" dirty="0" smtClean="0"/>
              <a:t>б)	</a:t>
            </a:r>
            <a:r>
              <a:rPr lang="ru-RU" sz="4000" b="1" dirty="0" smtClean="0"/>
              <a:t>наличие в узлах кристаллической решетки ионов,</a:t>
            </a:r>
          </a:p>
          <a:p>
            <a:pPr>
              <a:buNone/>
            </a:pPr>
            <a:r>
              <a:rPr lang="ru-RU" sz="4000" b="1" i="1" dirty="0" smtClean="0"/>
              <a:t>в)	</a:t>
            </a:r>
            <a:r>
              <a:rPr lang="ru-RU" sz="4000" b="1" dirty="0" smtClean="0"/>
              <a:t>наличие в узлах кристаллической решетки атомов.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600076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Picture 12" descr="копайте_шура_копайт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5572140"/>
            <a:ext cx="857224" cy="107157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Ответы: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i="1" dirty="0" smtClean="0"/>
              <a:t>Вариант 1</a:t>
            </a:r>
          </a:p>
          <a:p>
            <a:pPr>
              <a:buNone/>
            </a:pPr>
            <a:r>
              <a:rPr lang="ru-RU" b="1" i="1" dirty="0" smtClean="0"/>
              <a:t>1.б,г</a:t>
            </a:r>
          </a:p>
          <a:p>
            <a:pPr>
              <a:buNone/>
            </a:pPr>
            <a:r>
              <a:rPr lang="ru-RU" b="1" i="1" dirty="0" smtClean="0"/>
              <a:t>2.а</a:t>
            </a:r>
          </a:p>
          <a:p>
            <a:pPr>
              <a:buNone/>
            </a:pPr>
            <a:r>
              <a:rPr lang="ru-RU" b="1" i="1" dirty="0" smtClean="0"/>
              <a:t>3.в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dirty="0" smtClean="0"/>
              <a:t>Вариант 2</a:t>
            </a:r>
          </a:p>
          <a:p>
            <a:pPr>
              <a:buNone/>
            </a:pPr>
            <a:r>
              <a:rPr lang="ru-RU" b="1" i="1" dirty="0" smtClean="0"/>
              <a:t>1.в,г,е</a:t>
            </a:r>
          </a:p>
          <a:p>
            <a:pPr>
              <a:buNone/>
            </a:pPr>
            <a:r>
              <a:rPr lang="ru-RU" b="1" i="1" dirty="0" smtClean="0"/>
              <a:t>2.б,д,а,ж</a:t>
            </a:r>
          </a:p>
          <a:p>
            <a:pPr>
              <a:buNone/>
            </a:pPr>
            <a:r>
              <a:rPr lang="ru-RU" b="1" i="1" dirty="0" smtClean="0"/>
              <a:t>3.а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28992" y="4572008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643306" y="464344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Picture 12" descr="подарок таинственный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86116" y="4357694"/>
            <a:ext cx="2071702" cy="1571636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714752"/>
            <a:ext cx="7498080" cy="928694"/>
          </a:xfrm>
        </p:spPr>
        <p:txBody>
          <a:bodyPr>
            <a:normAutofit fontScale="90000"/>
          </a:bodyPr>
          <a:lstStyle/>
          <a:p>
            <a:r>
              <a:rPr lang="ru-RU" sz="4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Желаю успехов в изучении химии</a:t>
            </a:r>
            <a:br>
              <a:rPr lang="ru-RU" sz="4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pic>
        <p:nvPicPr>
          <p:cNvPr id="5" name="Picture 6" descr="AG00317_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9" y="500042"/>
            <a:ext cx="1500197" cy="17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Без-имени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357694"/>
            <a:ext cx="1524000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8 0.0037 L -0.3243 -0.3821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Цели урока: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Повторить особенности строения атомов металлов и металлическую химическую связь</a:t>
            </a:r>
          </a:p>
          <a:p>
            <a:endParaRPr lang="ru-RU" b="1" dirty="0" smtClean="0"/>
          </a:p>
          <a:p>
            <a:r>
              <a:rPr lang="ru-RU" b="1" dirty="0" smtClean="0"/>
              <a:t>Познакомить с общими физическими свойствами металлов</a:t>
            </a:r>
          </a:p>
          <a:p>
            <a:endParaRPr lang="ru-RU" b="1" dirty="0" smtClean="0"/>
          </a:p>
          <a:p>
            <a:r>
              <a:rPr lang="ru-RU" b="1" dirty="0" smtClean="0"/>
              <a:t>Дать понятие об аллотропии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785926"/>
            <a:ext cx="8072462" cy="4462474"/>
          </a:xfrm>
        </p:spPr>
        <p:txBody>
          <a:bodyPr>
            <a:normAutofit fontScale="92500"/>
          </a:bodyPr>
          <a:lstStyle/>
          <a:p>
            <a:r>
              <a:rPr lang="ru-RU" sz="3600" b="1" dirty="0" smtClean="0"/>
              <a:t>Положение металлов в Периодической системе Д.И.Менделеева</a:t>
            </a:r>
          </a:p>
          <a:p>
            <a:r>
              <a:rPr lang="ru-RU" sz="3600" b="1" dirty="0" smtClean="0"/>
              <a:t>особенности строения атомов металлов</a:t>
            </a:r>
          </a:p>
          <a:p>
            <a:r>
              <a:rPr lang="ru-RU" sz="3600" b="1" dirty="0" smtClean="0"/>
              <a:t> металлическая химическая связь</a:t>
            </a:r>
          </a:p>
          <a:p>
            <a:r>
              <a:rPr lang="ru-RU" sz="3600" b="1" dirty="0" smtClean="0"/>
              <a:t>общие физические свойства металлов</a:t>
            </a:r>
          </a:p>
          <a:p>
            <a:r>
              <a:rPr lang="ru-RU" sz="3600" b="1" dirty="0" smtClean="0"/>
              <a:t>понятие аллотропии на примере олова</a:t>
            </a:r>
          </a:p>
          <a:p>
            <a:r>
              <a:rPr lang="ru-RU" sz="3600" b="1" dirty="0" smtClean="0"/>
              <a:t>проверим знания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Положение в Периодической системе Д.И.Менделеева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643050"/>
            <a:ext cx="7422672" cy="4929222"/>
          </a:xfrm>
        </p:spPr>
        <p:txBody>
          <a:bodyPr/>
          <a:lstStyle/>
          <a:p>
            <a:r>
              <a:rPr lang="ru-RU" b="1" dirty="0" smtClean="0"/>
              <a:t>Из 110 элементов </a:t>
            </a:r>
            <a:r>
              <a:rPr lang="ru-RU" dirty="0" smtClean="0"/>
              <a:t>– </a:t>
            </a:r>
            <a:r>
              <a:rPr lang="ru-RU" sz="4000" b="1" dirty="0" smtClean="0"/>
              <a:t>88 металлы</a:t>
            </a:r>
          </a:p>
          <a:p>
            <a:pPr>
              <a:buNone/>
            </a:pPr>
            <a:r>
              <a:rPr lang="ru-RU" sz="4000" b="1" dirty="0" smtClean="0"/>
              <a:t>  </a:t>
            </a:r>
            <a:r>
              <a:rPr lang="en-US" sz="4000" b="1" dirty="0" smtClean="0"/>
              <a:t>Li     B</a:t>
            </a:r>
            <a:endParaRPr lang="ru-RU" sz="40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5072066" y="2857496"/>
            <a:ext cx="4286280" cy="33299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/>
              <a:t>Ниже диагонали</a:t>
            </a:r>
            <a:endParaRPr lang="en-US" sz="3200" b="1" i="1" dirty="0" smtClean="0"/>
          </a:p>
          <a:p>
            <a:pPr>
              <a:buNone/>
            </a:pPr>
            <a:r>
              <a:rPr lang="ru-RU" sz="3200" b="1" i="1" dirty="0" smtClean="0"/>
              <a:t> </a:t>
            </a:r>
            <a:r>
              <a:rPr lang="en-US" sz="3200" b="1" dirty="0" smtClean="0"/>
              <a:t>B –At</a:t>
            </a:r>
            <a:r>
              <a:rPr lang="ru-RU" sz="3200" b="1" dirty="0" smtClean="0"/>
              <a:t> </a:t>
            </a:r>
            <a:r>
              <a:rPr lang="ru-RU" sz="3200" b="1" i="1" dirty="0" smtClean="0"/>
              <a:t>и элементы побочных подгрупп</a:t>
            </a:r>
            <a:endParaRPr lang="ru-RU" sz="3200" b="1" i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1142976" y="3929066"/>
            <a:ext cx="1928826" cy="7143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85918" y="5000636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Fr</a:t>
            </a:r>
            <a:endParaRPr lang="ru-RU" sz="40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500298" y="5357826"/>
            <a:ext cx="2286016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00628" y="5000636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At</a:t>
            </a:r>
            <a:endParaRPr lang="ru-RU" sz="4000" b="1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428860" y="2571744"/>
            <a:ext cx="500066" cy="158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3107521" y="3178967"/>
            <a:ext cx="2214578" cy="1714512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Особенности строения</a:t>
            </a:r>
            <a:br>
              <a:rPr lang="ru-RU" sz="3600" b="1" dirty="0" smtClean="0"/>
            </a:br>
            <a:r>
              <a:rPr lang="ru-RU" sz="3600" b="1" dirty="0" smtClean="0"/>
              <a:t> атомов металлов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785926"/>
            <a:ext cx="6922606" cy="464347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1-3 е</a:t>
            </a:r>
            <a:r>
              <a:rPr lang="ru-RU" sz="4400" dirty="0" smtClean="0"/>
              <a:t> на внешнем уровне</a:t>
            </a:r>
          </a:p>
          <a:p>
            <a:pPr>
              <a:buNone/>
            </a:pPr>
            <a:endParaRPr lang="ru-RU" sz="4400" dirty="0" smtClean="0"/>
          </a:p>
          <a:p>
            <a:r>
              <a:rPr lang="ru-RU" sz="4400" dirty="0" smtClean="0"/>
              <a:t>большой     </a:t>
            </a:r>
            <a:r>
              <a:rPr lang="en-US" sz="4400" b="1" dirty="0" smtClean="0"/>
              <a:t>R</a:t>
            </a:r>
            <a:r>
              <a:rPr lang="en-US" sz="7200" b="1" baseline="-16000" dirty="0" smtClean="0"/>
              <a:t>a</a:t>
            </a:r>
            <a:endParaRPr lang="ru-RU" sz="7200" b="1" baseline="-16000" dirty="0" smtClean="0"/>
          </a:p>
          <a:p>
            <a:pPr>
              <a:buNone/>
            </a:pPr>
            <a:endParaRPr lang="ru-RU" sz="4400" b="1" dirty="0" smtClean="0"/>
          </a:p>
          <a:p>
            <a:r>
              <a:rPr lang="ru-RU" sz="6000" b="1" dirty="0" smtClean="0"/>
              <a:t>Ме</a:t>
            </a:r>
            <a:r>
              <a:rPr lang="ru-RU" sz="6000" b="1" baseline="30000" dirty="0" smtClean="0"/>
              <a:t>0</a:t>
            </a:r>
            <a:r>
              <a:rPr lang="ru-RU" sz="6000" b="1" dirty="0" smtClean="0"/>
              <a:t>  – </a:t>
            </a:r>
            <a:r>
              <a:rPr lang="en-US" sz="6000" b="1" dirty="0" smtClean="0"/>
              <a:t>n</a:t>
            </a:r>
            <a:r>
              <a:rPr lang="ru-RU" sz="6000" b="1" dirty="0" smtClean="0"/>
              <a:t>е     </a:t>
            </a:r>
            <a:r>
              <a:rPr lang="ru-RU" sz="6000" b="1" dirty="0" err="1" smtClean="0"/>
              <a:t>Ме</a:t>
            </a:r>
            <a:r>
              <a:rPr lang="ru-RU" sz="6000" b="1" baseline="30000" dirty="0" err="1" smtClean="0"/>
              <a:t>+</a:t>
            </a:r>
            <a:r>
              <a:rPr lang="en-US" sz="6000" b="1" baseline="30000" dirty="0" smtClean="0"/>
              <a:t>n</a:t>
            </a:r>
            <a:endParaRPr lang="ru-RU" sz="6000" b="1" baseline="300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143504" y="5429264"/>
            <a:ext cx="571504" cy="1588"/>
          </a:xfrm>
          <a:prstGeom prst="straightConnector1">
            <a:avLst/>
          </a:prstGeom>
          <a:ln w="635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Химическая связь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224" y="1524000"/>
            <a:ext cx="4000528" cy="4663440"/>
          </a:xfrm>
        </p:spPr>
        <p:txBody>
          <a:bodyPr>
            <a:normAutofit/>
          </a:bodyPr>
          <a:lstStyle/>
          <a:p>
            <a:r>
              <a:rPr lang="ru-RU" sz="3600" b="1" i="1" u="sng" dirty="0" smtClean="0"/>
              <a:t>Металлическая</a:t>
            </a:r>
          </a:p>
          <a:p>
            <a:pPr>
              <a:buNone/>
            </a:pPr>
            <a:r>
              <a:rPr lang="ru-RU" sz="3200" b="1" dirty="0" smtClean="0"/>
              <a:t>в металлах и</a:t>
            </a:r>
          </a:p>
          <a:p>
            <a:pPr>
              <a:buNone/>
            </a:pPr>
            <a:r>
              <a:rPr lang="ru-RU" sz="3200" b="1" dirty="0" smtClean="0"/>
              <a:t> сплавах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857784" cy="4663440"/>
          </a:xfrm>
        </p:spPr>
        <p:txBody>
          <a:bodyPr>
            <a:normAutofit/>
          </a:bodyPr>
          <a:lstStyle/>
          <a:p>
            <a:r>
              <a:rPr lang="ru-RU" sz="3600" b="1" i="1" u="sng" dirty="0" smtClean="0"/>
              <a:t>Ионная</a:t>
            </a:r>
          </a:p>
          <a:p>
            <a:pPr>
              <a:buNone/>
            </a:pPr>
            <a:r>
              <a:rPr lang="ru-RU" sz="3200" b="1" dirty="0" smtClean="0"/>
              <a:t>между ионами  </a:t>
            </a:r>
          </a:p>
          <a:p>
            <a:pPr>
              <a:buNone/>
            </a:pPr>
            <a:r>
              <a:rPr lang="ru-RU" sz="3200" b="1" dirty="0" smtClean="0"/>
              <a:t> металла и  неметалла</a:t>
            </a:r>
            <a:endParaRPr lang="ru-RU" sz="3200" b="1" dirty="0"/>
          </a:p>
        </p:txBody>
      </p:sp>
      <p:pic>
        <p:nvPicPr>
          <p:cNvPr id="4098" name="Picture 2" descr="C:\Documents and Settings\Администратор\Рабочий стол\ира\крист реш м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876"/>
            <a:ext cx="3214710" cy="2143140"/>
          </a:xfrm>
          <a:prstGeom prst="rect">
            <a:avLst/>
          </a:prstGeom>
          <a:noFill/>
        </p:spPr>
      </p:pic>
      <p:pic>
        <p:nvPicPr>
          <p:cNvPr id="4099" name="Picture 3" descr="C:\Documents and Settings\Администратор\Рабочий стол\ира\ионная кр реш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286124"/>
            <a:ext cx="3786214" cy="2854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00042"/>
            <a:ext cx="749808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Общие физические свойства металлов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2143116"/>
            <a:ext cx="5565284" cy="4500594"/>
          </a:xfrm>
        </p:spPr>
        <p:txBody>
          <a:bodyPr>
            <a:normAutofit fontScale="77500" lnSpcReduction="20000"/>
          </a:bodyPr>
          <a:lstStyle/>
          <a:p>
            <a:r>
              <a:rPr lang="ru-RU" sz="4100" b="1" dirty="0" smtClean="0"/>
              <a:t>Твердость </a:t>
            </a:r>
          </a:p>
          <a:p>
            <a:r>
              <a:rPr lang="ru-RU" sz="4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Электропроводность</a:t>
            </a:r>
          </a:p>
          <a:p>
            <a:r>
              <a:rPr lang="ru-RU" sz="4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Теплопроводность</a:t>
            </a:r>
          </a:p>
          <a:p>
            <a:r>
              <a:rPr lang="ru-RU" sz="4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Металлический блеск</a:t>
            </a:r>
          </a:p>
          <a:p>
            <a:r>
              <a:rPr lang="ru-RU" sz="4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Ковкость и пластичность</a:t>
            </a:r>
          </a:p>
          <a:p>
            <a:r>
              <a:rPr lang="ru-RU" sz="4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Звон</a:t>
            </a:r>
          </a:p>
          <a:p>
            <a:r>
              <a:rPr lang="ru-RU" sz="4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Цвет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56"/>
            <a:ext cx="8072462" cy="7029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Общие физические свойства металлов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2976" y="1524000"/>
            <a:ext cx="4929222" cy="46634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u="sng" dirty="0" smtClean="0"/>
              <a:t>1.</a:t>
            </a:r>
            <a:r>
              <a:rPr lang="ru-RU" sz="3200" b="1" u="sng" dirty="0" smtClean="0"/>
              <a:t>Твердость </a:t>
            </a:r>
            <a:r>
              <a:rPr lang="ru-RU" u="sng" dirty="0" smtClean="0"/>
              <a:t>(</a:t>
            </a:r>
            <a:r>
              <a:rPr lang="ru-RU" dirty="0" smtClean="0"/>
              <a:t>кроме </a:t>
            </a:r>
            <a:r>
              <a:rPr lang="en-US" b="1" dirty="0" smtClean="0"/>
              <a:t>Hg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sz="1800" b="1" dirty="0" smtClean="0"/>
              <a:t>                                        Ртуть- жидкий металл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Самый </a:t>
            </a:r>
            <a:r>
              <a:rPr lang="ru-RU" b="1" dirty="0" smtClean="0"/>
              <a:t>твердый</a:t>
            </a:r>
            <a:r>
              <a:rPr lang="ru-RU" dirty="0" smtClean="0"/>
              <a:t> -   </a:t>
            </a:r>
          </a:p>
          <a:p>
            <a:pPr>
              <a:buNone/>
            </a:pPr>
            <a:r>
              <a:rPr lang="ru-RU" dirty="0" smtClean="0"/>
              <a:t>       хром </a:t>
            </a:r>
            <a:r>
              <a:rPr lang="en-US" b="1" dirty="0" smtClean="0"/>
              <a:t>Cr </a:t>
            </a:r>
            <a:r>
              <a:rPr lang="en-US" dirty="0" smtClean="0"/>
              <a:t>(</a:t>
            </a:r>
            <a:r>
              <a:rPr lang="ru-RU" dirty="0" smtClean="0"/>
              <a:t>царапает стекло)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b="1" dirty="0" smtClean="0"/>
              <a:t>   Мягкие </a:t>
            </a:r>
            <a:r>
              <a:rPr lang="ru-RU" dirty="0" smtClean="0"/>
              <a:t>– </a:t>
            </a:r>
          </a:p>
          <a:p>
            <a:pPr>
              <a:buNone/>
            </a:pPr>
            <a:r>
              <a:rPr lang="ru-RU" dirty="0" smtClean="0"/>
              <a:t>щелочные металлы               </a:t>
            </a:r>
            <a:r>
              <a:rPr lang="en-US" b="1" dirty="0" smtClean="0"/>
              <a:t>Li</a:t>
            </a:r>
            <a:r>
              <a:rPr lang="ru-RU" b="1" dirty="0" smtClean="0"/>
              <a:t>, </a:t>
            </a:r>
            <a:r>
              <a:rPr lang="en-US" b="1" dirty="0" smtClean="0"/>
              <a:t>Na</a:t>
            </a:r>
            <a:r>
              <a:rPr lang="ru-RU" b="1" dirty="0" smtClean="0"/>
              <a:t>, </a:t>
            </a:r>
            <a:r>
              <a:rPr lang="en-US" b="1" dirty="0" smtClean="0"/>
              <a:t>K</a:t>
            </a:r>
            <a:r>
              <a:rPr lang="ru-RU" b="1" dirty="0" smtClean="0"/>
              <a:t>, </a:t>
            </a:r>
            <a:r>
              <a:rPr lang="en-US" b="1" dirty="0" err="1" smtClean="0"/>
              <a:t>Rb</a:t>
            </a:r>
            <a:r>
              <a:rPr lang="ru-RU" b="1" dirty="0" smtClean="0"/>
              <a:t>, </a:t>
            </a:r>
            <a:r>
              <a:rPr lang="en-US" b="1" dirty="0" smtClean="0"/>
              <a:t>Cs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 descr="C:\Documents and Settings\Администратор\Рабочий стол\ира\ртуть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6500" y="1500174"/>
            <a:ext cx="2647950" cy="1500198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ира\хр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928934"/>
            <a:ext cx="2643206" cy="1643074"/>
          </a:xfrm>
          <a:prstGeom prst="rect">
            <a:avLst/>
          </a:prstGeom>
          <a:noFill/>
        </p:spPr>
      </p:pic>
      <p:pic>
        <p:nvPicPr>
          <p:cNvPr id="7173" name="Picture 5" descr="C:\Documents and Settings\Администратор\Рабочий стол\ира\цези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500570"/>
            <a:ext cx="2643206" cy="1976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3440432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2.Электропроводность и теплопроводность</a:t>
            </a:r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Ag Cu Au Al Mg Zn Fe </a:t>
            </a:r>
            <a:r>
              <a:rPr lang="en-US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Pb</a:t>
            </a:r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Hg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7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Электропроводность  уменьшается</a:t>
            </a:r>
            <a:endParaRPr lang="ru-RU" sz="270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85852" y="3929066"/>
            <a:ext cx="3929090" cy="2643206"/>
          </a:xfrm>
        </p:spPr>
        <p:txBody>
          <a:bodyPr/>
          <a:lstStyle/>
          <a:p>
            <a:r>
              <a:rPr lang="ru-RU" dirty="0" smtClean="0"/>
              <a:t>Хорошие проводники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Ag Cu Au Al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4214818"/>
            <a:ext cx="3657600" cy="1972622"/>
          </a:xfrm>
        </p:spPr>
        <p:txBody>
          <a:bodyPr/>
          <a:lstStyle/>
          <a:p>
            <a:r>
              <a:rPr lang="ru-RU" dirty="0" smtClean="0"/>
              <a:t>Плохие -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Pb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Hg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785918" y="2928934"/>
            <a:ext cx="6572296" cy="1588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28860" y="521495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C:\Documents and Settings\Администратор\Рабочий стол\ира\прово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929198"/>
            <a:ext cx="3071834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507</TotalTime>
  <Words>332</Words>
  <Application>Microsoft Office PowerPoint</Application>
  <PresentationFormat>Экран (4:3)</PresentationFormat>
  <Paragraphs>183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Простые вещества</vt:lpstr>
      <vt:lpstr>Цели урока:</vt:lpstr>
      <vt:lpstr>содержание</vt:lpstr>
      <vt:lpstr>Положение в Периодической системе Д.И.Менделеева</vt:lpstr>
      <vt:lpstr>Особенности строения  атомов металлов</vt:lpstr>
      <vt:lpstr>Химическая связь</vt:lpstr>
      <vt:lpstr>Общие физические свойства металлов</vt:lpstr>
      <vt:lpstr>Общие физические свойства металлов </vt:lpstr>
      <vt:lpstr>2.Электропроводность и теплопроводность   Ag Cu Au Al Mg Zn Fe Pb Hg  Электропроводность  уменьшается</vt:lpstr>
      <vt:lpstr>3.Металлический блеск </vt:lpstr>
      <vt:lpstr>4.Ковкость и пластичность</vt:lpstr>
      <vt:lpstr>5.Звон</vt:lpstr>
      <vt:lpstr>6.Цвет</vt:lpstr>
      <vt:lpstr>Аллотропия олова </vt:lpstr>
      <vt:lpstr>Отгадайте фамилию русского ученого, который сказал: «Металлом называется светлое тело, которое ковать можно».</vt:lpstr>
      <vt:lpstr>Проверим знания:</vt:lpstr>
      <vt:lpstr>Ответы:</vt:lpstr>
      <vt:lpstr>Желаю успехов в изучении химии </vt:lpstr>
    </vt:vector>
  </TitlesOfParts>
  <Company>МОУ "Глажевская СОШ"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63</cp:revision>
  <dcterms:created xsi:type="dcterms:W3CDTF">2009-11-06T08:18:41Z</dcterms:created>
  <dcterms:modified xsi:type="dcterms:W3CDTF">2009-11-27T15:49:21Z</dcterms:modified>
</cp:coreProperties>
</file>