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0" r:id="rId3"/>
    <p:sldId id="263" r:id="rId4"/>
    <p:sldId id="272" r:id="rId5"/>
    <p:sldId id="273" r:id="rId6"/>
    <p:sldId id="258" r:id="rId7"/>
    <p:sldId id="271" r:id="rId8"/>
    <p:sldId id="274" r:id="rId9"/>
    <p:sldId id="275" r:id="rId10"/>
    <p:sldId id="259" r:id="rId11"/>
    <p:sldId id="261" r:id="rId12"/>
    <p:sldId id="268" r:id="rId13"/>
    <p:sldId id="264" r:id="rId14"/>
    <p:sldId id="266" r:id="rId15"/>
    <p:sldId id="269" r:id="rId16"/>
    <p:sldId id="267" r:id="rId17"/>
    <p:sldId id="276" r:id="rId1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CC"/>
    <a:srgbClr val="CC0099"/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02" autoAdjust="0"/>
    <p:restoredTop sz="94437" autoAdjust="0"/>
  </p:normalViewPr>
  <p:slideViewPr>
    <p:cSldViewPr showGuides="1">
      <p:cViewPr varScale="1">
        <p:scale>
          <a:sx n="79" d="100"/>
          <a:sy n="79" d="100"/>
        </p:scale>
        <p:origin x="-5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4081" y="1910"/>
              <a:ext cx="769" cy="576"/>
              <a:chOff x="1" y="0"/>
              <a:chExt cx="769" cy="576"/>
            </a:xfrm>
          </p:grpSpPr>
          <p:sp>
            <p:nvSpPr>
              <p:cNvPr id="137" name="Oval 4"/>
              <p:cNvSpPr>
                <a:spLocks noChangeArrowheads="1"/>
              </p:cNvSpPr>
              <p:nvPr/>
            </p:nvSpPr>
            <p:spPr bwMode="hidden">
              <a:xfrm>
                <a:off x="1" y="0"/>
                <a:ext cx="769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38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4256" y="1104"/>
              <a:ext cx="769" cy="576"/>
              <a:chOff x="-1" y="1"/>
              <a:chExt cx="769" cy="576"/>
            </a:xfrm>
          </p:grpSpPr>
          <p:sp>
            <p:nvSpPr>
              <p:cNvPr id="135" name="Oval 7"/>
              <p:cNvSpPr>
                <a:spLocks noChangeArrowheads="1"/>
              </p:cNvSpPr>
              <p:nvPr/>
            </p:nvSpPr>
            <p:spPr bwMode="hidden">
              <a:xfrm>
                <a:off x="-1" y="1"/>
                <a:ext cx="769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36" name="Oval 8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33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34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9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73" y="814"/>
                <a:chExt cx="2919" cy="2151"/>
              </a:xfrm>
            </p:grpSpPr>
            <p:sp>
              <p:nvSpPr>
                <p:cNvPr id="131" name="Oval 14"/>
                <p:cNvSpPr>
                  <a:spLocks noChangeArrowheads="1"/>
                </p:cNvSpPr>
                <p:nvPr/>
              </p:nvSpPr>
              <p:spPr bwMode="hidden">
                <a:xfrm>
                  <a:off x="1273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sp>
              <p:nvSpPr>
                <p:cNvPr id="132" name="Oval 15"/>
                <p:cNvSpPr>
                  <a:spLocks noChangeArrowheads="1"/>
                </p:cNvSpPr>
                <p:nvPr/>
              </p:nvSpPr>
              <p:spPr bwMode="hidden">
                <a:xfrm>
                  <a:off x="2389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</p:grpSp>
          <p:grpSp>
            <p:nvGrpSpPr>
              <p:cNvPr id="10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2" cy="1702"/>
                <a:chOff x="3115" y="0"/>
                <a:chExt cx="2142" cy="1702"/>
              </a:xfrm>
            </p:grpSpPr>
            <p:grpSp>
              <p:nvGrpSpPr>
                <p:cNvPr id="33" name="Group 17"/>
                <p:cNvGrpSpPr>
                  <a:grpSpLocks/>
                </p:cNvGrpSpPr>
                <p:nvPr/>
              </p:nvGrpSpPr>
              <p:grpSpPr bwMode="auto">
                <a:xfrm>
                  <a:off x="4543" y="590"/>
                  <a:ext cx="503" cy="909"/>
                  <a:chOff x="3477" y="1529"/>
                  <a:chExt cx="1251" cy="2322"/>
                </a:xfrm>
              </p:grpSpPr>
              <p:sp>
                <p:nvSpPr>
                  <p:cNvPr id="129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1" y="2235"/>
                    <a:ext cx="1717" cy="30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30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3" y="3147"/>
                    <a:ext cx="927" cy="48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20"/>
                <p:cNvGrpSpPr>
                  <a:grpSpLocks/>
                </p:cNvGrpSpPr>
                <p:nvPr/>
              </p:nvGrpSpPr>
              <p:grpSpPr bwMode="auto">
                <a:xfrm>
                  <a:off x="4268" y="788"/>
                  <a:ext cx="969" cy="525"/>
                  <a:chOff x="2864" y="2022"/>
                  <a:chExt cx="2471" cy="1333"/>
                </a:xfrm>
              </p:grpSpPr>
              <p:sp>
                <p:nvSpPr>
                  <p:cNvPr id="12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22"/>
                    <a:ext cx="1818" cy="3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2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61" y="2810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>
                  <a:off x="4279" y="716"/>
                  <a:ext cx="975" cy="424"/>
                  <a:chOff x="2897" y="1833"/>
                  <a:chExt cx="2487" cy="1069"/>
                </a:xfrm>
              </p:grpSpPr>
              <p:sp>
                <p:nvSpPr>
                  <p:cNvPr id="125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3"/>
                    <a:ext cx="1745" cy="30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26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53" y="2424"/>
                    <a:ext cx="931" cy="47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6" name="Group 26"/>
                <p:cNvGrpSpPr>
                  <a:grpSpLocks/>
                </p:cNvGrpSpPr>
                <p:nvPr/>
              </p:nvGrpSpPr>
              <p:grpSpPr bwMode="auto">
                <a:xfrm>
                  <a:off x="4289" y="631"/>
                  <a:ext cx="968" cy="363"/>
                  <a:chOff x="2922" y="1638"/>
                  <a:chExt cx="2472" cy="925"/>
                </a:xfrm>
              </p:grpSpPr>
              <p:sp>
                <p:nvSpPr>
                  <p:cNvPr id="12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2" y="1638"/>
                    <a:ext cx="1676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2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3" y="2034"/>
                    <a:ext cx="901" cy="5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7" name="Group 29"/>
                <p:cNvGrpSpPr>
                  <a:grpSpLocks/>
                </p:cNvGrpSpPr>
                <p:nvPr/>
              </p:nvGrpSpPr>
              <p:grpSpPr bwMode="auto">
                <a:xfrm>
                  <a:off x="4302" y="545"/>
                  <a:ext cx="917" cy="262"/>
                  <a:chOff x="2962" y="1410"/>
                  <a:chExt cx="2339" cy="662"/>
                </a:xfrm>
              </p:grpSpPr>
              <p:sp>
                <p:nvSpPr>
                  <p:cNvPr id="121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62" y="1410"/>
                    <a:ext cx="1541" cy="3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22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2" y="1575"/>
                    <a:ext cx="829" cy="49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8" name="Group 32"/>
                <p:cNvGrpSpPr>
                  <a:grpSpLocks/>
                </p:cNvGrpSpPr>
                <p:nvPr/>
              </p:nvGrpSpPr>
              <p:grpSpPr bwMode="auto">
                <a:xfrm>
                  <a:off x="4312" y="483"/>
                  <a:ext cx="839" cy="133"/>
                  <a:chOff x="2989" y="1271"/>
                  <a:chExt cx="2147" cy="344"/>
                </a:xfrm>
              </p:grpSpPr>
              <p:sp>
                <p:nvSpPr>
                  <p:cNvPr id="11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9" y="1289"/>
                    <a:ext cx="1400" cy="22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2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71"/>
                    <a:ext cx="757" cy="34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9" name="Group 35"/>
                <p:cNvGrpSpPr>
                  <a:grpSpLocks/>
                </p:cNvGrpSpPr>
                <p:nvPr/>
              </p:nvGrpSpPr>
              <p:grpSpPr bwMode="auto">
                <a:xfrm>
                  <a:off x="4297" y="355"/>
                  <a:ext cx="738" cy="171"/>
                  <a:chOff x="2937" y="916"/>
                  <a:chExt cx="1880" cy="429"/>
                </a:xfrm>
              </p:grpSpPr>
              <p:sp>
                <p:nvSpPr>
                  <p:cNvPr id="117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7" y="1132"/>
                    <a:ext cx="1235" cy="2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18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6" y="916"/>
                    <a:ext cx="661" cy="3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0" name="Group 38"/>
                <p:cNvGrpSpPr>
                  <a:grpSpLocks/>
                </p:cNvGrpSpPr>
                <p:nvPr/>
              </p:nvGrpSpPr>
              <p:grpSpPr bwMode="auto">
                <a:xfrm>
                  <a:off x="3388" y="635"/>
                  <a:ext cx="479" cy="915"/>
                  <a:chOff x="638" y="1646"/>
                  <a:chExt cx="1252" cy="2329"/>
                </a:xfrm>
              </p:grpSpPr>
              <p:sp>
                <p:nvSpPr>
                  <p:cNvPr id="11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7" y="2353"/>
                    <a:ext cx="1729" cy="3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1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20" y="3270"/>
                    <a:ext cx="923" cy="48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1" name="Group 41"/>
                <p:cNvGrpSpPr>
                  <a:grpSpLocks/>
                </p:cNvGrpSpPr>
                <p:nvPr/>
              </p:nvGrpSpPr>
              <p:grpSpPr bwMode="auto">
                <a:xfrm>
                  <a:off x="3140" y="859"/>
                  <a:ext cx="968" cy="525"/>
                  <a:chOff x="-3" y="2199"/>
                  <a:chExt cx="2466" cy="1329"/>
                </a:xfrm>
              </p:grpSpPr>
              <p:sp>
                <p:nvSpPr>
                  <p:cNvPr id="113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6" y="2199"/>
                    <a:ext cx="1817" cy="3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14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3" y="2985"/>
                    <a:ext cx="973" cy="5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2" name="Group 44"/>
                <p:cNvGrpSpPr>
                  <a:grpSpLocks/>
                </p:cNvGrpSpPr>
                <p:nvPr/>
              </p:nvGrpSpPr>
              <p:grpSpPr bwMode="auto">
                <a:xfrm>
                  <a:off x="3124" y="781"/>
                  <a:ext cx="974" cy="417"/>
                  <a:chOff x="-60" y="2009"/>
                  <a:chExt cx="2483" cy="1059"/>
                </a:xfrm>
              </p:grpSpPr>
              <p:sp>
                <p:nvSpPr>
                  <p:cNvPr id="11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2" y="2009"/>
                    <a:ext cx="1741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1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60" y="2597"/>
                    <a:ext cx="931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3" name="Group 47"/>
                <p:cNvGrpSpPr>
                  <a:grpSpLocks/>
                </p:cNvGrpSpPr>
                <p:nvPr/>
              </p:nvGrpSpPr>
              <p:grpSpPr bwMode="auto">
                <a:xfrm>
                  <a:off x="3115" y="701"/>
                  <a:ext cx="968" cy="364"/>
                  <a:chOff x="-74" y="1812"/>
                  <a:chExt cx="2472" cy="928"/>
                </a:xfrm>
              </p:grpSpPr>
              <p:sp>
                <p:nvSpPr>
                  <p:cNvPr id="109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2" y="1812"/>
                    <a:ext cx="1676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10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4" name="Group 50"/>
                <p:cNvGrpSpPr>
                  <a:grpSpLocks/>
                </p:cNvGrpSpPr>
                <p:nvPr/>
              </p:nvGrpSpPr>
              <p:grpSpPr bwMode="auto">
                <a:xfrm>
                  <a:off x="3153" y="603"/>
                  <a:ext cx="917" cy="252"/>
                  <a:chOff x="26" y="1586"/>
                  <a:chExt cx="2339" cy="655"/>
                </a:xfrm>
              </p:grpSpPr>
              <p:sp>
                <p:nvSpPr>
                  <p:cNvPr id="10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24" y="1586"/>
                    <a:ext cx="1541" cy="3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0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6" y="1756"/>
                    <a:ext cx="829" cy="48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5" name="Group 53"/>
                <p:cNvGrpSpPr>
                  <a:grpSpLocks/>
                </p:cNvGrpSpPr>
                <p:nvPr/>
              </p:nvGrpSpPr>
              <p:grpSpPr bwMode="auto">
                <a:xfrm>
                  <a:off x="3218" y="558"/>
                  <a:ext cx="839" cy="136"/>
                  <a:chOff x="189" y="1447"/>
                  <a:chExt cx="2154" cy="347"/>
                </a:xfrm>
              </p:grpSpPr>
              <p:sp>
                <p:nvSpPr>
                  <p:cNvPr id="105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9" y="1465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06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7"/>
                    <a:ext cx="759" cy="34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6" name="Group 56"/>
                <p:cNvGrpSpPr>
                  <a:grpSpLocks/>
                </p:cNvGrpSpPr>
                <p:nvPr/>
              </p:nvGrpSpPr>
              <p:grpSpPr bwMode="auto">
                <a:xfrm>
                  <a:off x="3345" y="431"/>
                  <a:ext cx="737" cy="171"/>
                  <a:chOff x="507" y="1095"/>
                  <a:chExt cx="1878" cy="423"/>
                </a:xfrm>
              </p:grpSpPr>
              <p:sp>
                <p:nvSpPr>
                  <p:cNvPr id="10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4" y="1308"/>
                    <a:ext cx="1231" cy="21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0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7" y="1095"/>
                    <a:ext cx="662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7" name="Group 59"/>
                <p:cNvGrpSpPr>
                  <a:grpSpLocks/>
                </p:cNvGrpSpPr>
                <p:nvPr/>
              </p:nvGrpSpPr>
              <p:grpSpPr bwMode="auto">
                <a:xfrm>
                  <a:off x="3386" y="340"/>
                  <a:ext cx="725" cy="218"/>
                  <a:chOff x="612" y="891"/>
                  <a:chExt cx="1849" cy="555"/>
                </a:xfrm>
              </p:grpSpPr>
              <p:sp>
                <p:nvSpPr>
                  <p:cNvPr id="101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27" y="1230"/>
                    <a:ext cx="1234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02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2" y="891"/>
                    <a:ext cx="662" cy="34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8" name="Group 62"/>
                <p:cNvGrpSpPr>
                  <a:grpSpLocks/>
                </p:cNvGrpSpPr>
                <p:nvPr/>
              </p:nvGrpSpPr>
              <p:grpSpPr bwMode="auto">
                <a:xfrm>
                  <a:off x="3472" y="230"/>
                  <a:ext cx="692" cy="293"/>
                  <a:chOff x="3472" y="230"/>
                  <a:chExt cx="692" cy="293"/>
                </a:xfrm>
              </p:grpSpPr>
              <p:sp>
                <p:nvSpPr>
                  <p:cNvPr id="9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0" y="439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0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0"/>
                    <a:ext cx="261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9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97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98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0" name="Group 68"/>
                <p:cNvGrpSpPr>
                  <a:grpSpLocks/>
                </p:cNvGrpSpPr>
                <p:nvPr/>
              </p:nvGrpSpPr>
              <p:grpSpPr bwMode="auto">
                <a:xfrm>
                  <a:off x="3785" y="32"/>
                  <a:ext cx="302" cy="594"/>
                  <a:chOff x="1637" y="103"/>
                  <a:chExt cx="772" cy="1514"/>
                </a:xfrm>
              </p:grpSpPr>
              <p:sp>
                <p:nvSpPr>
                  <p:cNvPr id="9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49" y="957"/>
                    <a:ext cx="1103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9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8" y="232"/>
                    <a:ext cx="590" cy="3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1" name="Group 71"/>
                <p:cNvGrpSpPr>
                  <a:grpSpLocks/>
                </p:cNvGrpSpPr>
                <p:nvPr/>
              </p:nvGrpSpPr>
              <p:grpSpPr bwMode="auto">
                <a:xfrm>
                  <a:off x="3926" y="0"/>
                  <a:ext cx="256" cy="602"/>
                  <a:chOff x="1937" y="28"/>
                  <a:chExt cx="634" cy="1538"/>
                </a:xfrm>
              </p:grpSpPr>
              <p:sp>
                <p:nvSpPr>
                  <p:cNvPr id="93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4" y="930"/>
                    <a:ext cx="1065" cy="2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94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1" y="144"/>
                    <a:ext cx="569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2" name="Group 74"/>
                <p:cNvGrpSpPr>
                  <a:grpSpLocks/>
                </p:cNvGrpSpPr>
                <p:nvPr/>
              </p:nvGrpSpPr>
              <p:grpSpPr bwMode="auto">
                <a:xfrm>
                  <a:off x="4254" y="253"/>
                  <a:ext cx="726" cy="222"/>
                  <a:chOff x="2820" y="680"/>
                  <a:chExt cx="1851" cy="565"/>
                </a:xfrm>
              </p:grpSpPr>
              <p:sp>
                <p:nvSpPr>
                  <p:cNvPr id="9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0" y="1029"/>
                    <a:ext cx="1236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9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10" y="680"/>
                    <a:ext cx="661" cy="33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3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700" cy="286"/>
                  <a:chOff x="2675" y="437"/>
                  <a:chExt cx="1783" cy="724"/>
                </a:xfrm>
              </p:grpSpPr>
              <p:sp>
                <p:nvSpPr>
                  <p:cNvPr id="89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75" y="946"/>
                    <a:ext cx="1236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90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797" y="437"/>
                    <a:ext cx="661" cy="34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54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4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sp>
              <p:nvSpPr>
                <p:cNvPr id="55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6" y="78"/>
                  <a:ext cx="217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grpSp>
              <p:nvGrpSpPr>
                <p:cNvPr id="56" name="Group 82"/>
                <p:cNvGrpSpPr>
                  <a:grpSpLocks/>
                </p:cNvGrpSpPr>
                <p:nvPr/>
              </p:nvGrpSpPr>
              <p:grpSpPr bwMode="auto">
                <a:xfrm>
                  <a:off x="4254" y="2"/>
                  <a:ext cx="255" cy="597"/>
                  <a:chOff x="2800" y="32"/>
                  <a:chExt cx="643" cy="1528"/>
                </a:xfrm>
              </p:grpSpPr>
              <p:sp>
                <p:nvSpPr>
                  <p:cNvPr id="87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58" y="934"/>
                    <a:ext cx="1068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88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74"/>
                    <a:ext cx="571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7" name="Group 85"/>
                <p:cNvGrpSpPr>
                  <a:grpSpLocks/>
                </p:cNvGrpSpPr>
                <p:nvPr/>
              </p:nvGrpSpPr>
              <p:grpSpPr bwMode="auto">
                <a:xfrm>
                  <a:off x="4323" y="54"/>
                  <a:ext cx="409" cy="572"/>
                  <a:chOff x="2933" y="163"/>
                  <a:chExt cx="1021" cy="1461"/>
                </a:xfrm>
              </p:grpSpPr>
              <p:sp>
                <p:nvSpPr>
                  <p:cNvPr id="85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2" y="915"/>
                    <a:ext cx="1150" cy="26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86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59"/>
                    <a:ext cx="620" cy="42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8" name="Group 88"/>
                <p:cNvGrpSpPr>
                  <a:grpSpLocks/>
                </p:cNvGrpSpPr>
                <p:nvPr/>
              </p:nvGrpSpPr>
              <p:grpSpPr bwMode="auto">
                <a:xfrm>
                  <a:off x="4220" y="3"/>
                  <a:ext cx="95" cy="571"/>
                  <a:chOff x="2726" y="27"/>
                  <a:chExt cx="242" cy="1458"/>
                </a:xfrm>
              </p:grpSpPr>
              <p:sp>
                <p:nvSpPr>
                  <p:cNvPr id="83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89" y="960"/>
                    <a:ext cx="962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84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46" y="216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9" name="Group 91"/>
                <p:cNvGrpSpPr>
                  <a:grpSpLocks/>
                </p:cNvGrpSpPr>
                <p:nvPr/>
              </p:nvGrpSpPr>
              <p:grpSpPr bwMode="auto">
                <a:xfrm>
                  <a:off x="3525" y="682"/>
                  <a:ext cx="435" cy="963"/>
                  <a:chOff x="943" y="1763"/>
                  <a:chExt cx="1084" cy="2454"/>
                </a:xfrm>
              </p:grpSpPr>
              <p:sp>
                <p:nvSpPr>
                  <p:cNvPr id="81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7" y="2474"/>
                    <a:ext cx="1731" cy="30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82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7" y="3506"/>
                    <a:ext cx="927" cy="4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0" name="Group 94"/>
                <p:cNvGrpSpPr>
                  <a:grpSpLocks/>
                </p:cNvGrpSpPr>
                <p:nvPr/>
              </p:nvGrpSpPr>
              <p:grpSpPr bwMode="auto">
                <a:xfrm>
                  <a:off x="3729" y="750"/>
                  <a:ext cx="306" cy="925"/>
                  <a:chOff x="1455" y="1944"/>
                  <a:chExt cx="764" cy="2368"/>
                </a:xfrm>
              </p:grpSpPr>
              <p:sp>
                <p:nvSpPr>
                  <p:cNvPr id="79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85"/>
                    <a:ext cx="1592" cy="31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80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4" y="3637"/>
                    <a:ext cx="856" cy="49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1" name="Group 97"/>
                <p:cNvGrpSpPr>
                  <a:grpSpLocks/>
                </p:cNvGrpSpPr>
                <p:nvPr/>
              </p:nvGrpSpPr>
              <p:grpSpPr bwMode="auto">
                <a:xfrm rot="88588">
                  <a:off x="3905" y="761"/>
                  <a:ext cx="181" cy="915"/>
                  <a:chOff x="1939" y="1972"/>
                  <a:chExt cx="502" cy="2604"/>
                </a:xfrm>
              </p:grpSpPr>
              <p:sp>
                <p:nvSpPr>
                  <p:cNvPr id="77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1" y="2679"/>
                    <a:ext cx="1717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78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16" y="3880"/>
                    <a:ext cx="919" cy="47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2" name="Group 100"/>
                <p:cNvGrpSpPr>
                  <a:grpSpLocks/>
                </p:cNvGrpSpPr>
                <p:nvPr/>
              </p:nvGrpSpPr>
              <p:grpSpPr bwMode="auto">
                <a:xfrm>
                  <a:off x="4473" y="662"/>
                  <a:ext cx="453" cy="951"/>
                  <a:chOff x="3330" y="1720"/>
                  <a:chExt cx="1132" cy="2435"/>
                </a:xfrm>
              </p:grpSpPr>
              <p:sp>
                <p:nvSpPr>
                  <p:cNvPr id="75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0" y="2430"/>
                    <a:ext cx="1730" cy="31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76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4" y="3446"/>
                    <a:ext cx="928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3" name="Group 103"/>
                <p:cNvGrpSpPr>
                  <a:grpSpLocks/>
                </p:cNvGrpSpPr>
                <p:nvPr/>
              </p:nvGrpSpPr>
              <p:grpSpPr bwMode="auto">
                <a:xfrm>
                  <a:off x="4410" y="720"/>
                  <a:ext cx="352" cy="949"/>
                  <a:chOff x="3179" y="1868"/>
                  <a:chExt cx="881" cy="2431"/>
                </a:xfrm>
              </p:grpSpPr>
              <p:sp>
                <p:nvSpPr>
                  <p:cNvPr id="73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2" y="2545"/>
                    <a:ext cx="1652" cy="29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74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2" y="3621"/>
                    <a:ext cx="888" cy="46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4" name="Group 106"/>
                <p:cNvGrpSpPr>
                  <a:grpSpLocks/>
                </p:cNvGrpSpPr>
                <p:nvPr/>
              </p:nvGrpSpPr>
              <p:grpSpPr bwMode="auto">
                <a:xfrm>
                  <a:off x="4339" y="767"/>
                  <a:ext cx="247" cy="935"/>
                  <a:chOff x="3002" y="1985"/>
                  <a:chExt cx="619" cy="2387"/>
                </a:xfrm>
              </p:grpSpPr>
              <p:sp>
                <p:nvSpPr>
                  <p:cNvPr id="71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2" y="2665"/>
                    <a:ext cx="1601" cy="24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72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2997" y="3748"/>
                    <a:ext cx="861" cy="38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5" name="Group 109"/>
                <p:cNvGrpSpPr>
                  <a:grpSpLocks/>
                </p:cNvGrpSpPr>
                <p:nvPr/>
              </p:nvGrpSpPr>
              <p:grpSpPr bwMode="auto">
                <a:xfrm>
                  <a:off x="4244" y="812"/>
                  <a:ext cx="160" cy="869"/>
                  <a:chOff x="2823" y="2102"/>
                  <a:chExt cx="409" cy="2217"/>
                </a:xfrm>
              </p:grpSpPr>
              <p:sp>
                <p:nvSpPr>
                  <p:cNvPr id="69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2" y="2713"/>
                    <a:ext cx="1469" cy="24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70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44" y="3731"/>
                    <a:ext cx="788" cy="3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66" name="Group 112"/>
                <p:cNvGrpSpPr>
                  <a:grpSpLocks/>
                </p:cNvGrpSpPr>
                <p:nvPr/>
              </p:nvGrpSpPr>
              <p:grpSpPr bwMode="auto">
                <a:xfrm>
                  <a:off x="4066" y="824"/>
                  <a:ext cx="170" cy="857"/>
                  <a:chOff x="2291" y="2132"/>
                  <a:chExt cx="424" cy="2189"/>
                </a:xfrm>
              </p:grpSpPr>
              <p:sp>
                <p:nvSpPr>
                  <p:cNvPr id="67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2" y="2763"/>
                    <a:ext cx="1443" cy="18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68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7"/>
                    <a:ext cx="774" cy="29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2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2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6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0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8" name="Arc 122"/>
              <p:cNvSpPr>
                <a:spLocks/>
              </p:cNvSpPr>
              <p:nvPr/>
            </p:nvSpPr>
            <p:spPr bwMode="hidden">
              <a:xfrm>
                <a:off x="4269" y="586"/>
                <a:ext cx="393" cy="936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9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4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3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1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2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5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3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3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32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</p:grpSp>
      <p:grpSp>
        <p:nvGrpSpPr>
          <p:cNvPr id="139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140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27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271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141" name="Group 6"/>
            <p:cNvGrpSpPr>
              <a:grpSpLocks/>
            </p:cNvGrpSpPr>
            <p:nvPr/>
          </p:nvGrpSpPr>
          <p:grpSpPr bwMode="auto">
            <a:xfrm>
              <a:off x="1312" y="184"/>
              <a:ext cx="4299" cy="3369"/>
              <a:chOff x="0" y="5"/>
              <a:chExt cx="5533" cy="4336"/>
            </a:xfrm>
          </p:grpSpPr>
          <p:grpSp>
            <p:nvGrpSpPr>
              <p:cNvPr id="157" name="Group 7"/>
              <p:cNvGrpSpPr>
                <a:grpSpLocks/>
              </p:cNvGrpSpPr>
              <p:nvPr/>
            </p:nvGrpSpPr>
            <p:grpSpPr bwMode="auto">
              <a:xfrm>
                <a:off x="0" y="5"/>
                <a:ext cx="5470" cy="4336"/>
                <a:chOff x="0" y="5"/>
                <a:chExt cx="5470" cy="4336"/>
              </a:xfrm>
            </p:grpSpPr>
            <p:grpSp>
              <p:nvGrpSpPr>
                <p:cNvPr id="168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9"/>
                  <a:chOff x="1265" y="816"/>
                  <a:chExt cx="2919" cy="2149"/>
                </a:xfrm>
              </p:grpSpPr>
              <p:sp>
                <p:nvSpPr>
                  <p:cNvPr id="268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269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3"/>
                    <a:ext cx="578" cy="404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9" name="Group 11"/>
                <p:cNvGrpSpPr>
                  <a:grpSpLocks/>
                </p:cNvGrpSpPr>
                <p:nvPr/>
              </p:nvGrpSpPr>
              <p:grpSpPr bwMode="auto">
                <a:xfrm>
                  <a:off x="0" y="5"/>
                  <a:ext cx="5470" cy="4336"/>
                  <a:chOff x="0" y="5"/>
                  <a:chExt cx="5470" cy="4336"/>
                </a:xfrm>
              </p:grpSpPr>
              <p:grpSp>
                <p:nvGrpSpPr>
                  <p:cNvPr id="170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4"/>
                    <a:ext cx="1258" cy="2323"/>
                    <a:chOff x="3471" y="1532"/>
                    <a:chExt cx="1258" cy="2323"/>
                  </a:xfrm>
                </p:grpSpPr>
                <p:sp>
                  <p:nvSpPr>
                    <p:cNvPr id="266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8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67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1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1"/>
                    <a:chOff x="2864" y="2018"/>
                    <a:chExt cx="2462" cy="1331"/>
                  </a:xfrm>
                </p:grpSpPr>
                <p:sp>
                  <p:nvSpPr>
                    <p:cNvPr id="264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65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5"/>
                      <a:ext cx="974" cy="5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2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2"/>
                    <a:ext cx="2478" cy="1065"/>
                    <a:chOff x="2896" y="1830"/>
                    <a:chExt cx="2478" cy="1065"/>
                  </a:xfrm>
                </p:grpSpPr>
                <p:sp>
                  <p:nvSpPr>
                    <p:cNvPr id="262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63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3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9"/>
                    <a:ext cx="2472" cy="926"/>
                    <a:chOff x="2924" y="1637"/>
                    <a:chExt cx="2472" cy="926"/>
                  </a:xfrm>
                </p:grpSpPr>
                <p:sp>
                  <p:nvSpPr>
                    <p:cNvPr id="260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7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61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4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7"/>
                    <a:chOff x="2958" y="1413"/>
                    <a:chExt cx="2341" cy="657"/>
                  </a:xfrm>
                </p:grpSpPr>
                <p:sp>
                  <p:nvSpPr>
                    <p:cNvPr id="258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59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5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2"/>
                    <a:ext cx="2150" cy="341"/>
                    <a:chOff x="2983" y="1270"/>
                    <a:chExt cx="2150" cy="341"/>
                  </a:xfrm>
                </p:grpSpPr>
                <p:sp>
                  <p:nvSpPr>
                    <p:cNvPr id="256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57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0"/>
                      <a:ext cx="754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5"/>
                    <a:chOff x="2938" y="918"/>
                    <a:chExt cx="1879" cy="425"/>
                  </a:xfrm>
                </p:grpSpPr>
                <p:sp>
                  <p:nvSpPr>
                    <p:cNvPr id="254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55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7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0" y="1627"/>
                    <a:ext cx="1256" cy="2322"/>
                    <a:chOff x="636" y="1655"/>
                    <a:chExt cx="1256" cy="2322"/>
                  </a:xfrm>
                </p:grpSpPr>
                <p:sp>
                  <p:nvSpPr>
                    <p:cNvPr id="252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5" y="2359"/>
                      <a:ext cx="1722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53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0"/>
                      <a:ext cx="924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8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250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2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51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9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79"/>
                    <a:ext cx="2477" cy="1063"/>
                    <a:chOff x="-52" y="2007"/>
                    <a:chExt cx="2477" cy="1063"/>
                  </a:xfrm>
                </p:grpSpPr>
                <p:sp>
                  <p:nvSpPr>
                    <p:cNvPr id="248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7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9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4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0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4"/>
                    <a:ext cx="2472" cy="927"/>
                    <a:chOff x="-74" y="1812"/>
                    <a:chExt cx="2472" cy="927"/>
                  </a:xfrm>
                </p:grpSpPr>
                <p:sp>
                  <p:nvSpPr>
                    <p:cNvPr id="246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2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7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1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2"/>
                    <a:ext cx="2339" cy="657"/>
                    <a:chOff x="23" y="1590"/>
                    <a:chExt cx="2339" cy="657"/>
                  </a:xfrm>
                </p:grpSpPr>
                <p:sp>
                  <p:nvSpPr>
                    <p:cNvPr id="244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0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5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2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242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4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3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240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1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4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238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9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5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1"/>
                    <a:ext cx="1767" cy="740"/>
                    <a:chOff x="911" y="591"/>
                    <a:chExt cx="1767" cy="740"/>
                  </a:xfrm>
                </p:grpSpPr>
                <p:sp>
                  <p:nvSpPr>
                    <p:cNvPr id="236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7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1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6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4"/>
                    <a:ext cx="1693" cy="888"/>
                    <a:chOff x="1120" y="304"/>
                    <a:chExt cx="1693" cy="888"/>
                  </a:xfrm>
                </p:grpSpPr>
                <p:sp>
                  <p:nvSpPr>
                    <p:cNvPr id="234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5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4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7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10" y="70"/>
                    <a:ext cx="776" cy="1521"/>
                    <a:chOff x="1636" y="98"/>
                    <a:chExt cx="776" cy="1521"/>
                  </a:xfrm>
                </p:grpSpPr>
                <p:sp>
                  <p:nvSpPr>
                    <p:cNvPr id="232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60"/>
                      <a:ext cx="1102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3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9" y="225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8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5"/>
                    <a:ext cx="635" cy="1534"/>
                    <a:chOff x="1935" y="33"/>
                    <a:chExt cx="635" cy="1534"/>
                  </a:xfrm>
                </p:grpSpPr>
                <p:sp>
                  <p:nvSpPr>
                    <p:cNvPr id="230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9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1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9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89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3"/>
                    <a:ext cx="1846" cy="567"/>
                    <a:chOff x="2822" y="671"/>
                    <a:chExt cx="1846" cy="567"/>
                  </a:xfrm>
                </p:grpSpPr>
                <p:sp>
                  <p:nvSpPr>
                    <p:cNvPr id="228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9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1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0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226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7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191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92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200" y="195"/>
                    <a:ext cx="551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grpSp>
                <p:nvGrpSpPr>
                  <p:cNvPr id="193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7" y="17"/>
                    <a:ext cx="635" cy="1512"/>
                    <a:chOff x="2803" y="45"/>
                    <a:chExt cx="635" cy="1512"/>
                  </a:xfrm>
                </p:grpSpPr>
                <p:sp>
                  <p:nvSpPr>
                    <p:cNvPr id="224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5" y="936"/>
                      <a:ext cx="1059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5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6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4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1"/>
                    <a:ext cx="1014" cy="1464"/>
                    <a:chOff x="2937" y="159"/>
                    <a:chExt cx="1014" cy="1464"/>
                  </a:xfrm>
                </p:grpSpPr>
                <p:sp>
                  <p:nvSpPr>
                    <p:cNvPr id="222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0"/>
                      <a:ext cx="1157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3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59"/>
                      <a:ext cx="622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5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7"/>
                    <a:ext cx="241" cy="1445"/>
                    <a:chOff x="2731" y="35"/>
                    <a:chExt cx="241" cy="1445"/>
                  </a:xfrm>
                </p:grpSpPr>
                <p:sp>
                  <p:nvSpPr>
                    <p:cNvPr id="220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1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3"/>
                      <a:ext cx="511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6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3" cy="2449"/>
                    <a:chOff x="943" y="1769"/>
                    <a:chExt cx="1083" cy="2449"/>
                  </a:xfrm>
                </p:grpSpPr>
                <p:sp>
                  <p:nvSpPr>
                    <p:cNvPr id="218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6"/>
                      <a:ext cx="1726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9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7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5"/>
                    <a:ext cx="765" cy="2376"/>
                    <a:chOff x="1455" y="1933"/>
                    <a:chExt cx="765" cy="2376"/>
                  </a:xfrm>
                </p:grpSpPr>
                <p:sp>
                  <p:nvSpPr>
                    <p:cNvPr id="216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6"/>
                      <a:ext cx="1595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7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8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58" y="1955"/>
                    <a:ext cx="458" cy="2334"/>
                    <a:chOff x="1947" y="1982"/>
                    <a:chExt cx="491" cy="2609"/>
                  </a:xfrm>
                </p:grpSpPr>
                <p:sp>
                  <p:nvSpPr>
                    <p:cNvPr id="214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0" y="2689"/>
                      <a:ext cx="1715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5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4" y="3896"/>
                      <a:ext cx="918" cy="47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99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10" y="1688"/>
                    <a:ext cx="1123" cy="2426"/>
                    <a:chOff x="3336" y="1716"/>
                    <a:chExt cx="1123" cy="2426"/>
                  </a:xfrm>
                </p:grpSpPr>
                <p:sp>
                  <p:nvSpPr>
                    <p:cNvPr id="212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9" y="2423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3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0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8"/>
                    <a:ext cx="883" cy="2424"/>
                    <a:chOff x="3180" y="1866"/>
                    <a:chExt cx="883" cy="2424"/>
                  </a:xfrm>
                </p:grpSpPr>
                <p:sp>
                  <p:nvSpPr>
                    <p:cNvPr id="210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1"/>
                      <a:ext cx="1650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1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8" y="3615"/>
                      <a:ext cx="883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208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9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2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206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7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3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4" y="2105"/>
                    <a:ext cx="427" cy="2185"/>
                    <a:chOff x="2289" y="2133"/>
                    <a:chExt cx="427" cy="2185"/>
                  </a:xfrm>
                </p:grpSpPr>
                <p:sp>
                  <p:nvSpPr>
                    <p:cNvPr id="204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59"/>
                      <a:ext cx="1439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5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1" y="3785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l"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158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159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161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4"/>
                    <a:ext cx="2568" cy="2049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2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8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3" name="Arc 114"/>
                  <p:cNvSpPr>
                    <a:spLocks/>
                  </p:cNvSpPr>
                  <p:nvPr/>
                </p:nvSpPr>
                <p:spPr bwMode="hidden">
                  <a:xfrm>
                    <a:off x="3028" y="1180"/>
                    <a:ext cx="1426" cy="2381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4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2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5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6" name="Arc 117"/>
                  <p:cNvSpPr>
                    <a:spLocks/>
                  </p:cNvSpPr>
                  <p:nvPr/>
                </p:nvSpPr>
                <p:spPr bwMode="hidden">
                  <a:xfrm>
                    <a:off x="2763" y="1280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67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6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60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30"/>
                  <a:ext cx="443" cy="838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42" name="Group 120"/>
            <p:cNvGrpSpPr>
              <a:grpSpLocks/>
            </p:cNvGrpSpPr>
            <p:nvPr/>
          </p:nvGrpSpPr>
          <p:grpSpPr bwMode="auto">
            <a:xfrm>
              <a:off x="1476" y="465"/>
              <a:ext cx="4040" cy="2966"/>
              <a:chOff x="210" y="337"/>
              <a:chExt cx="5198" cy="3818"/>
            </a:xfrm>
          </p:grpSpPr>
          <p:sp>
            <p:nvSpPr>
              <p:cNvPr id="143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5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6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7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8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9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0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1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2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3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4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5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56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</p:grpSp>
      <p:sp>
        <p:nvSpPr>
          <p:cNvPr id="14554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554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2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3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4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20E4B-6A81-45A5-B9AB-DB1BB1831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FAB-F5C6-4566-AF94-AA41EBD1C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223C8-DCAC-4A45-8CD0-87174466C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B4102-49D8-45C3-A819-6C55F2C91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78B90-2975-47E9-820D-FF70D0A31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2A467-3C96-4C75-8407-F9BC07F59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F6D4-2581-4E92-A705-F123C7D8F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CF75F-CA46-4B80-B6D4-81EA46447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57DDC-6DA4-43B7-B372-D23CB1176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DBE37-C464-4BDE-BBA8-D0ECA7E920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A7126-3317-4FFD-A93A-9E5640185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44388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38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44391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392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1034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4439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39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  <p:grpSp>
          <p:nvGrpSpPr>
            <p:cNvPr id="1035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44398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sp>
              <p:nvSpPr>
                <p:cNvPr id="144399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</p:grpSp>
          <p:grpSp>
            <p:nvGrpSpPr>
              <p:cNvPr id="1037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44402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03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30" y="3138"/>
                    <a:ext cx="904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1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44405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06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2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44408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09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3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44411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12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4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44414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15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6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5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44417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18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6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44420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14" y="1128"/>
                    <a:ext cx="1252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21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7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44423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0" y="2346"/>
                    <a:ext cx="1726" cy="30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24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8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44426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27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9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44429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30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0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44432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33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1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44435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36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2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44438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39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3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44441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42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4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44444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45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5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44447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48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6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44450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51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7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44453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54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8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44456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57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9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44459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60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0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44462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63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44464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sp>
              <p:nvSpPr>
                <p:cNvPr id="144465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>
                    <a:defRPr/>
                  </a:pPr>
                  <a:endParaRPr lang="ru-RU"/>
                </a:p>
              </p:txBody>
            </p:sp>
            <p:grpSp>
              <p:nvGrpSpPr>
                <p:cNvPr id="1083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44467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68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4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44470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71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5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44473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74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6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44476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77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0" y="3492"/>
                    <a:ext cx="916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7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44479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80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8" y="3618"/>
                    <a:ext cx="84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8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44482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14" y="2669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83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01" y="3879"/>
                    <a:ext cx="923" cy="46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9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44485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86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0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44488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520"/>
                    <a:ext cx="1643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89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91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1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44491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92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24"/>
                    <a:ext cx="857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2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44494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8" y="2698"/>
                    <a:ext cx="1451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95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08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3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44497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  <p:sp>
                <p:nvSpPr>
                  <p:cNvPr id="144498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65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l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44499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0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1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2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3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4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5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6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7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8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09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0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1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2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3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4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5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6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7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8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19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  <p:sp>
            <p:nvSpPr>
              <p:cNvPr id="144520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>
                  <a:defRPr/>
                </a:pPr>
                <a:endParaRPr lang="ru-RU"/>
              </a:p>
            </p:txBody>
          </p:sp>
        </p:grpSp>
      </p:grpSp>
      <p:sp>
        <p:nvSpPr>
          <p:cNvPr id="14452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52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52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52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52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FC28A31-4350-4284-97B1-4BE572BF2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4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4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4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45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21" grpId="0"/>
      <p:bldP spid="144522" grpId="0" build="p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45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4452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45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4452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45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4452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45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4452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45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445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dic.academic.ru/pictures/wiki/files/65/Ammonia-2D-dimensions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www.azot.kuzbass.net/attaches/356/Ammiak%20git_b_1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sherri9.typepad.com/.a/6a01157142e48a970c01347feefd8a970c-800wi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fr.rian.ru/images/18763/86/187638678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ido.tsu.ru/schools/chem/data/res/chemprom/uchpos/text/img/g3_1_clip_image002.gi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tdvizit.ru/d/4841/d/300.jpg" TargetMode="External"/><Relationship Id="rId13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12" Type="http://schemas.openxmlformats.org/officeDocument/2006/relationships/hyperlink" Target="http://i1.focus.ua/img/a/7/7/152177.jpg?1288250590" TargetMode="External"/><Relationship Id="rId2" Type="http://schemas.openxmlformats.org/officeDocument/2006/relationships/hyperlink" Target="http://news.mail.ru/pic/61/b0/721921_397_265_sourc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ediaguibel.files.wordpress.com/2010/04/cereales.jpg" TargetMode="External"/><Relationship Id="rId11" Type="http://schemas.openxmlformats.org/officeDocument/2006/relationships/image" Target="../media/image25.jpeg"/><Relationship Id="rId5" Type="http://schemas.openxmlformats.org/officeDocument/2006/relationships/image" Target="../media/image22.jpeg"/><Relationship Id="rId15" Type="http://schemas.openxmlformats.org/officeDocument/2006/relationships/image" Target="../media/image27.jpeg"/><Relationship Id="rId10" Type="http://schemas.openxmlformats.org/officeDocument/2006/relationships/hyperlink" Target="http://s52.radikal.ru/i138/1003/bc/5090cd7b4b1d.jpg" TargetMode="External"/><Relationship Id="rId4" Type="http://schemas.openxmlformats.org/officeDocument/2006/relationships/hyperlink" Target="http://sanotint.webasyst.net/shop/products_pictures/chyorno-korichnevyj%2002_enl.jpg" TargetMode="External"/><Relationship Id="rId9" Type="http://schemas.openxmlformats.org/officeDocument/2006/relationships/image" Target="../media/image24.jpeg"/><Relationship Id="rId14" Type="http://schemas.openxmlformats.org/officeDocument/2006/relationships/hyperlink" Target="http://img.board.com.ua/a/wm/1043225774_0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newfs-sam.ucoz.ru/_fr/0/3108270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landing?q=&#1075;&#1072;&#1073;&#1077;&#1088;&amp;hl=ru&amp;newwindow=1&amp;sa=X&amp;rlz=1C1CHOL_ruRU411RU413&amp;tbs=isch:1&amp;prmd=ivns&amp;tbnid=4RiFWvWihsgWKM:&amp;imgrefurl=http://supotnitskiy.ru/book/book5_kommentarii11" TargetMode="External"/><Relationship Id="rId2" Type="http://schemas.openxmlformats.org/officeDocument/2006/relationships/hyperlink" Target="http://www.eor.edu.ru/search.p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images?hl=ru&amp;newwindow=1&amp;rlz=1C1CHOL_ruRU411RU413&amp;biw=1440&amp;bih=805&amp;tbs=isch:1&amp;sa=1&amp;q=%D0%BC%D0%B5%D0%B4%D0%B8%D0%BA%D0%B8+%D0%B8+%D0%BD%D0%B0%D1%88%D0%B0%D1%82%D1%8B%D1%80%D0%BD%D1%8B%D0%B9+%D1%81%D0%BF%D0%B8%D1%80%D1%82&amp;aq=f&amp;aqi=&amp;aql=&amp;oq=" TargetMode="External"/><Relationship Id="rId5" Type="http://schemas.openxmlformats.org/officeDocument/2006/relationships/hyperlink" Target="http://www.mir-klimata.com/archive/number51/article/15_ammiak/" TargetMode="External"/><Relationship Id="rId4" Type="http://schemas.openxmlformats.org/officeDocument/2006/relationships/hyperlink" Target="http://www.newchemistry.ru/letter.php?n_id=4156&amp;cat_id=5&amp;page_id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allery.beriki.ru/data/media/7/_0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rmokoks.com/images/lv/image003.jpg" TargetMode="External"/><Relationship Id="rId13" Type="http://schemas.openxmlformats.org/officeDocument/2006/relationships/image" Target="../media/image8.jpeg"/><Relationship Id="rId3" Type="http://schemas.openxmlformats.org/officeDocument/2006/relationships/slide" Target="slide6.xml"/><Relationship Id="rId7" Type="http://schemas.openxmlformats.org/officeDocument/2006/relationships/slide" Target="slide12.xml"/><Relationship Id="rId12" Type="http://schemas.openxmlformats.org/officeDocument/2006/relationships/hyperlink" Target="http://img.oboz.obozrevatel.com/files/NewsPhoto/2009/09/22/323036/172981_image_large.jpg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7.jpeg"/><Relationship Id="rId5" Type="http://schemas.openxmlformats.org/officeDocument/2006/relationships/slide" Target="slide8.xml"/><Relationship Id="rId10" Type="http://schemas.openxmlformats.org/officeDocument/2006/relationships/hyperlink" Target="http://www.foragro.ru/images/news_foto/2008-05-23/news_foto_2008-05-23_2-24_h_orig.jpeg" TargetMode="External"/><Relationship Id="rId4" Type="http://schemas.openxmlformats.org/officeDocument/2006/relationships/slide" Target="slide9.xm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Fritz_Haber.png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://ru.wikipedia.org/wiki/%D0%A4%D0%B0%D0%B9%D0%BB:Carl_Bosch.jpg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://www.energomash.ru/uploads/posts/2008-10/1223983236_dsc07238_resize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81000" y="1752600"/>
            <a:ext cx="4343400" cy="16764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2060"/>
                </a:solidFill>
              </a:rPr>
              <a:t>Производство аммиака.</a:t>
            </a:r>
            <a:br>
              <a:rPr lang="ru-RU" sz="4000" smtClean="0">
                <a:solidFill>
                  <a:srgbClr val="002060"/>
                </a:solidFill>
              </a:rPr>
            </a:br>
            <a:endParaRPr lang="ru-RU" sz="4000" smtClean="0">
              <a:solidFill>
                <a:srgbClr val="002060"/>
              </a:solidFill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5029200" y="4800600"/>
            <a:ext cx="4114800" cy="1477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>
              <a:defRPr/>
            </a:pPr>
            <a:r>
              <a:rPr lang="ru-RU" dirty="0">
                <a:solidFill>
                  <a:srgbClr val="002060"/>
                </a:solidFill>
              </a:rPr>
              <a:t>Автор: </a:t>
            </a:r>
            <a:r>
              <a:rPr lang="ru-RU" dirty="0" err="1">
                <a:solidFill>
                  <a:srgbClr val="002060"/>
                </a:solidFill>
              </a:rPr>
              <a:t>Черникова</a:t>
            </a:r>
            <a:r>
              <a:rPr lang="ru-RU" dirty="0">
                <a:solidFill>
                  <a:srgbClr val="002060"/>
                </a:solidFill>
              </a:rPr>
              <a:t> Ольга,</a:t>
            </a:r>
          </a:p>
          <a:p>
            <a:pPr algn="l">
              <a:defRPr/>
            </a:pPr>
            <a:r>
              <a:rPr lang="ru-RU" dirty="0">
                <a:solidFill>
                  <a:srgbClr val="002060"/>
                </a:solidFill>
              </a:rPr>
              <a:t>ученица 8Г класса</a:t>
            </a:r>
          </a:p>
          <a:p>
            <a:pPr algn="l">
              <a:defRPr/>
            </a:pPr>
            <a:r>
              <a:rPr lang="ru-RU" dirty="0">
                <a:solidFill>
                  <a:srgbClr val="002060"/>
                </a:solidFill>
              </a:rPr>
              <a:t>МОУ «СОШ №28»</a:t>
            </a:r>
          </a:p>
          <a:p>
            <a:pPr algn="l">
              <a:defRPr/>
            </a:pPr>
            <a:r>
              <a:rPr lang="ru-RU" dirty="0">
                <a:solidFill>
                  <a:srgbClr val="002060"/>
                </a:solidFill>
              </a:rPr>
              <a:t>Руководитель: Яковлева О.А., учитель химии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257300" y="0"/>
            <a:ext cx="662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Виртуальная декада химии-2011</a:t>
            </a:r>
          </a:p>
          <a:p>
            <a:r>
              <a:rPr lang="ru-RU" b="1"/>
              <a:t>Конкурс «Химическое производство»</a:t>
            </a: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3124200" y="6400800"/>
            <a:ext cx="266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г. Балаково, 2011</a:t>
            </a:r>
          </a:p>
        </p:txBody>
      </p:sp>
    </p:spTree>
  </p:cSld>
  <p:clrMapOvr>
    <a:masterClrMapping/>
  </p:clrMapOvr>
  <p:transition advClick="0" advTm="525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838200" y="2895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304800" y="1447800"/>
            <a:ext cx="4724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</a:rPr>
              <a:t>Аммиак ядовит. ПДК = 20 мг/м</a:t>
            </a:r>
            <a:r>
              <a:rPr lang="ru-RU" sz="2000" baseline="30000">
                <a:solidFill>
                  <a:srgbClr val="002060"/>
                </a:solidFill>
              </a:rPr>
              <a:t>3</a:t>
            </a:r>
            <a:r>
              <a:rPr lang="ru-RU" sz="2000">
                <a:solidFill>
                  <a:srgbClr val="002060"/>
                </a:solidFill>
              </a:rPr>
              <a:t>. Жидкий аммиак вызывает сильные ожоги. При содержании в воздухе 0,5% по объему аммиак сильно раздражает слизистые оболочки. При остром отравлении поражаются глаза и дыхательные пути. При хроническом отравлении — расстройство пищеварения, катар верхних дыхательных путей, ослабление слуха.</a:t>
            </a:r>
            <a:r>
              <a:rPr lang="ru-RU" sz="2000">
                <a:solidFill>
                  <a:srgbClr val="0033CC"/>
                </a:solidFill>
              </a:rPr>
              <a:t/>
            </a:r>
            <a:br>
              <a:rPr lang="ru-RU" sz="2000">
                <a:solidFill>
                  <a:srgbClr val="0033CC"/>
                </a:solidFill>
              </a:rPr>
            </a:br>
            <a:endParaRPr lang="ru-RU" sz="2000">
              <a:solidFill>
                <a:srgbClr val="0033CC"/>
              </a:solidFill>
            </a:endParaRPr>
          </a:p>
        </p:txBody>
      </p:sp>
      <p:pic>
        <p:nvPicPr>
          <p:cNvPr id="12292" name="Picture 2" descr="http://dic.academic.ru/pictures/wiki/files/65/Ammonia-2D-dimensions.png">
            <a:hlinkClick r:id="rId2" tooltip="Пространственное строение молекулы аммиак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52400"/>
            <a:ext cx="31242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867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Физиологическое действие аммиака на организм человека</a:t>
            </a:r>
          </a:p>
        </p:txBody>
      </p:sp>
      <p:pic>
        <p:nvPicPr>
          <p:cNvPr id="6" name="Picture 2" descr="http://www.azot.kuzbass.net/attaches/356/Ammiak%20git_b_1.jpg">
            <a:hlinkClick r:id="rId4" tooltip="аммиак жидкий технический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3429000"/>
            <a:ext cx="3633070" cy="2728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15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ChangeArrowheads="1"/>
          </p:cNvSpPr>
          <p:nvPr/>
        </p:nvSpPr>
        <p:spPr bwMode="auto">
          <a:xfrm>
            <a:off x="304800" y="1143000"/>
            <a:ext cx="5334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Аммиак является конечным продуктом азотистого обмена в организме человека и животных. Он образуется при метаболизме белков, аминокислот и других азотистых соединений. Он высоко токсичен для организма, поэтому большая часть аммиака в ходе орнитинового цикла конвертируется печенью в более безвредное и менее токсичное соединение — карбамид (мочевину). Мочевина затем выводится почками, причём часть мочевины может быть конвертирована печенью или почками обратно в аммиак. </a:t>
            </a:r>
          </a:p>
        </p:txBody>
      </p:sp>
      <p:pic>
        <p:nvPicPr>
          <p:cNvPr id="13315" name="Picture 2" descr="http://sherri9.typepad.com/.a/6a01157142e48a970c01347feefd8a970c-800wi">
            <a:hlinkClick r:id="rId2" tooltip="Строение молекулы аммиака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6463" y="2438400"/>
            <a:ext cx="31575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86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Биологическая роль аммиака</a:t>
            </a:r>
          </a:p>
        </p:txBody>
      </p:sp>
    </p:spTree>
  </p:cSld>
  <p:clrMapOvr>
    <a:masterClrMapping/>
  </p:clrMapOvr>
  <p:transition advClick="0" advTm="1995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42900" y="3962400"/>
            <a:ext cx="8458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Отравление аммиаком вызывает также сильное возбуждение, вплоть до буйного бреда, а последствия могут быть весьма тяжелыми – до снижения интеллекта и изменения личности. Очевидно, аммиак способен поражать жизненно важные центры, так что при работе с ним надо тщательно соблюдать меры предосторожности. </a:t>
            </a:r>
          </a:p>
        </p:txBody>
      </p:sp>
      <p:pic>
        <p:nvPicPr>
          <p:cNvPr id="19461" name="Picture 2" descr="http://fr.rian.ru/images/18763/86/18763867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969022"/>
            <a:ext cx="4343400" cy="2688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86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Вред производства аммиака</a:t>
            </a:r>
          </a:p>
        </p:txBody>
      </p:sp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381000" y="1066800"/>
            <a:ext cx="38862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	Внешние признаки отравления аммиаком могут быть весьма необычными. </a:t>
            </a:r>
          </a:p>
          <a:p>
            <a:pPr algn="just"/>
            <a:r>
              <a:rPr lang="ru-RU">
                <a:solidFill>
                  <a:srgbClr val="002060"/>
                </a:solidFill>
              </a:rPr>
              <a:t>У пострадавших, например, резко снижается слуховой порог: даже не слишком громкие звуки становятся невыносимы и могут вызвать судороги. </a:t>
            </a:r>
            <a:endParaRPr lang="ru-RU"/>
          </a:p>
        </p:txBody>
      </p:sp>
    </p:spTree>
  </p:cSld>
  <p:clrMapOvr>
    <a:masterClrMapping/>
  </p:clrMapOvr>
  <p:transition advClick="0" advTm="1543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381000" y="1295400"/>
            <a:ext cx="8382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      </a:t>
            </a:r>
            <a:r>
              <a:rPr lang="ru-RU" sz="1400">
                <a:solidFill>
                  <a:srgbClr val="002060"/>
                </a:solidFill>
              </a:rPr>
              <a:t>Количество аварий, связанных с утечкой аммиака, по отношению к общему количеству систем, невелико. Все происшествия такого рода, приведшие к смерти, учитываются (в США - последние 11 лет, в Великобритании - с 1986 г., в Швеции - c 1940 г.). Судя по этим данным, шанс в течение года умереть от аммиака есть лишь у двух человек из миллиарда. Для сравнения, по сведениям американских статистиков, вероятность в течение года погибнуть от удара молнии - 32 на миллиард. В результате травм на производстве в Швеции гибнет 5 человек из миллиона, из-за дорожных происшествий - 5 на 100 000. </a:t>
            </a:r>
          </a:p>
        </p:txBody>
      </p:sp>
      <p:pic>
        <p:nvPicPr>
          <p:cNvPr id="15363" name="Picture 5" descr="51_15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511550"/>
            <a:ext cx="594360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8610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Статистика аварий/несчастных случаев, связанных с использованием аммиака</a:t>
            </a:r>
          </a:p>
        </p:txBody>
      </p:sp>
    </p:spTree>
  </p:cSld>
  <p:clrMapOvr>
    <a:masterClrMapping/>
  </p:clrMapOvr>
  <p:transition advClick="0" advTm="17594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http://ido.tsu.ru/schools/chem/data/res/chemprom/uchpos/text/img/g3_1_clip_image002.gif">
            <a:hlinkClick r:id="rId2" tooltip="Использование аммиак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73152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457200" y="914400"/>
            <a:ext cx="8077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>
                <a:solidFill>
                  <a:srgbClr val="002060"/>
                </a:solidFill>
              </a:rPr>
              <a:t>Но даже несмотря на то, что производство аммиака очень вредное и токсичное для людей и животных, без него мы не можем представить свою жизнь. </a:t>
            </a: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86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Использование аммиака</a:t>
            </a: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2" descr="http://news.mail.ru/pic/61/b0/721921_397_265_source.jpg">
            <a:hlinkClick r:id="rId2" tooltip="аммиачная селитр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914400"/>
            <a:ext cx="2971800" cy="198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9" descr="Картинка 44 из 773">
            <a:hlinkClick r:id="rId4" tooltip="Аммиак входит в состав краски для волос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8325" y="838200"/>
            <a:ext cx="283527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http://pediaguibel.files.wordpress.com/2010/04/cereales.jpg">
            <a:hlinkClick r:id="rId6" tooltip="Минеральные удобрения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152400"/>
            <a:ext cx="3124200" cy="2002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86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Использование аммиака</a:t>
            </a:r>
          </a:p>
        </p:txBody>
      </p:sp>
      <p:pic>
        <p:nvPicPr>
          <p:cNvPr id="20493" name="Picture 13" descr="http://tdvizit.ru/d/4841/d/300.jpg">
            <a:hlinkClick r:id="rId8" tooltip="гербициды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427140"/>
            <a:ext cx="2209800" cy="3126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s52.radikal.ru/i138/1003/bc/5090cd7b4b1d.jpg">
            <a:hlinkClick r:id="rId10" tooltip="Производство карбамида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05200" y="3429000"/>
            <a:ext cx="2130705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5" name="Picture 15" descr="http://i1.focus.ua/img/a/7/7/152177.jpg?1288250590">
            <a:hlinkClick r:id="rId12" tooltip="аммиачная селитра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C4C3C9"/>
              </a:clrFrom>
              <a:clrTo>
                <a:srgbClr val="C4C3C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394" y="2133600"/>
            <a:ext cx="2983006" cy="1931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7" name="Picture 17" descr="http://img.board.com.ua/a/wm/1043225774_0.jpg">
            <a:hlinkClick r:id="rId14" tooltip="азотная кислота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21400" y="4248150"/>
            <a:ext cx="2870200" cy="2152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984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533400" y="1371600"/>
            <a:ext cx="4495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   Медики используют водные растворы аммиака (нашатырный спирт) в повседневной практике: ватка, смоченная в нашатырном спирте, выводит человека из обморочного состояния. Для человека аммиак в такой дозе не опасен. </a:t>
            </a:r>
          </a:p>
          <a:p>
            <a:pPr algn="just"/>
            <a:r>
              <a:rPr lang="ru-RU">
                <a:solidFill>
                  <a:srgbClr val="002060"/>
                </a:solidFill>
              </a:rPr>
              <a:t>	Тем не менее этот газ токсичен. К счастью, человек способен почувствовать запах аммиака в воздухе уже в ничтожной концентрации – 0,0005 мг/л, когда еще нет большой опасности для здоровья. </a:t>
            </a:r>
          </a:p>
        </p:txBody>
      </p:sp>
      <p:pic>
        <p:nvPicPr>
          <p:cNvPr id="18435" name="Picture 4" descr="imag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990600"/>
            <a:ext cx="17811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images (1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152400"/>
            <a:ext cx="15240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8229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Использование аммиака в медицине</a:t>
            </a:r>
          </a:p>
        </p:txBody>
      </p:sp>
      <p:pic>
        <p:nvPicPr>
          <p:cNvPr id="18438" name="Picture 7" descr="http://newfs-sam.ucoz.ru/_fr/0/3108270.jpg">
            <a:hlinkClick r:id="rId4" tooltip="аптечка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320040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672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76200" y="990600"/>
            <a:ext cx="8991600" cy="50482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buFont typeface="Arial Black" pitchFamily="34" charset="0"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Получение и применение аммиака </a:t>
            </a:r>
            <a:r>
              <a:rPr lang="en-US" sz="1400">
                <a:solidFill>
                  <a:srgbClr val="0033CC"/>
                </a:solidFill>
                <a:hlinkClick r:id="rId2"/>
              </a:rPr>
              <a:t>http://www.eor.edu.ru/search.page</a:t>
            </a:r>
            <a:endParaRPr lang="ru-RU" sz="1400">
              <a:solidFill>
                <a:srgbClr val="0033CC"/>
              </a:solidFill>
            </a:endParaRPr>
          </a:p>
          <a:p>
            <a:pPr marL="342900" indent="-342900" algn="l">
              <a:buFont typeface="Arial Black" pitchFamily="34" charset="0"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Фото Габера Ф. </a:t>
            </a:r>
            <a:r>
              <a:rPr lang="ru-RU" sz="1400">
                <a:hlinkClick r:id="rId3"/>
              </a:rPr>
              <a:t>http://www.google.ru/imglanding?q=габер&amp;hl=ru&amp;newwindow=1&amp;sa=X&amp;rlz=1C1CHOL_ruRU411RU413&amp;tbs=isch:1&amp;prmd=ivns&amp;tbnid=4RiFWvWihsgWKM:&amp;imgrefurl=http://supotnitskiy.ru/book/book5_kommentarii11</a:t>
            </a:r>
            <a:endParaRPr lang="ru-RU" sz="1400"/>
          </a:p>
          <a:p>
            <a:pPr marL="342900" indent="-342900" algn="l">
              <a:buFont typeface="Arial Black" pitchFamily="34" charset="0"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Традиционная схема получения аммиака из природного газа </a:t>
            </a:r>
            <a:r>
              <a:rPr lang="ru-RU" sz="1400">
                <a:hlinkClick r:id="rId4"/>
              </a:rPr>
              <a:t>http://www.newchemistry.ru/letter.php?n_id=4156&amp;cat_id=5&amp;page_id=1</a:t>
            </a:r>
            <a:r>
              <a:rPr lang="ru-RU" sz="1400"/>
              <a:t> </a:t>
            </a:r>
          </a:p>
          <a:p>
            <a:pPr marL="342900" indent="-342900" algn="l">
              <a:buFont typeface="Arial Black" pitchFamily="34" charset="0"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Статистика аварий/несчастных случаев,связанных с использованием аммиака. </a:t>
            </a:r>
            <a:r>
              <a:rPr lang="ru-RU" sz="1400">
                <a:hlinkClick r:id="rId5"/>
              </a:rPr>
              <a:t>http://www.mir-klimata.com/archive/number51/article/15_ammiak/</a:t>
            </a:r>
            <a:endParaRPr lang="ru-RU" sz="1400"/>
          </a:p>
          <a:p>
            <a:pPr marL="342900" indent="-342900" algn="l">
              <a:buFontTx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10%аммиак.</a:t>
            </a:r>
            <a:r>
              <a:rPr lang="ru-RU" sz="1400">
                <a:hlinkClick r:id="rId6"/>
              </a:rPr>
              <a:t>http://www.google.ru/images?hl=ru&amp;newwindow=1&amp;rlz=1C1CHOL_ruRU411RU413&amp;biw=1440&amp;bih=805&amp;tbs=isch:1&amp;sa=1&amp;q=%D0%BC%D0%B5%D0%B4%D0%B8%D0%BA%D0%B8+%D0%B8+%D0%BD%D0%B0%D1%88%D0%B0%D1%82%D1%8B%D1%80%D0%BD%D1%8B%D0%B9+%D1%81%D0%BF%D0%B8%D1%80%D1%82&amp;aq=f&amp;aqi=&amp;aql=&amp;oq=</a:t>
            </a:r>
            <a:r>
              <a:rPr lang="ru-RU" sz="1400"/>
              <a:t> </a:t>
            </a:r>
          </a:p>
          <a:p>
            <a:pPr marL="342900" indent="-342900" algn="l">
              <a:buFontTx/>
              <a:buAutoNum type="arabicPeriod"/>
            </a:pPr>
            <a:r>
              <a:rPr lang="ru-RU" sz="1400">
                <a:solidFill>
                  <a:srgbClr val="0033CC"/>
                </a:solidFill>
              </a:rPr>
              <a:t>Красный крест.</a:t>
            </a:r>
            <a:r>
              <a:rPr lang="ru-RU" sz="1400"/>
              <a:t> </a:t>
            </a:r>
            <a:r>
              <a:rPr lang="ru-RU" sz="1400">
                <a:hlinkClick r:id="rId6"/>
              </a:rPr>
              <a:t>http://www.google.ru/images?hl=ru&amp;newwindow=1&amp;rlz=1C1CHOL_ruRU411RU413&amp;biw=1440&amp;bih=805&amp;tbs=isch:1&amp;sa=1&amp;q=%D0%BC%D0%B5%D0%B4%D0%B8%D0%BA%D0%B8+%D0%B8+%D0%BD%D0%B0%D1%88%D0%B0%D1%82%D1%8B%D1%80%D0%BD%D1%8B%D0%B9+%D1%81%D0%BF%D0%B8%D1%80%D1%82&amp;aq=f&amp;aqi=&amp;aql=&amp;oq=</a:t>
            </a:r>
            <a:r>
              <a:rPr lang="ru-RU" sz="1400"/>
              <a:t> </a:t>
            </a:r>
          </a:p>
          <a:p>
            <a:pPr marL="342900" indent="-342900" algn="l">
              <a:buFont typeface="Arial Black" pitchFamily="34" charset="0"/>
              <a:buNone/>
            </a:pPr>
            <a:endParaRPr lang="ru-RU" sz="1400"/>
          </a:p>
          <a:p>
            <a:pPr marL="342900" indent="-342900" algn="l">
              <a:buFont typeface="Arial Black" pitchFamily="34" charset="0"/>
              <a:buNone/>
            </a:pPr>
            <a:endParaRPr lang="ru-RU" sz="1400"/>
          </a:p>
          <a:p>
            <a:pPr marL="342900" indent="-342900" algn="l"/>
            <a:endParaRPr lang="ru-RU" sz="1400"/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228600" y="4114800"/>
            <a:ext cx="261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/>
              <a:t> </a:t>
            </a:r>
          </a:p>
          <a:p>
            <a:pPr algn="l"/>
            <a:r>
              <a:rPr lang="ru-RU"/>
              <a:t> </a:t>
            </a:r>
            <a:endParaRPr lang="ru-RU">
              <a:solidFill>
                <a:srgbClr val="0033CC"/>
              </a:solidFill>
            </a:endParaRPr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662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>
                <a:solidFill>
                  <a:srgbClr val="0033CC"/>
                </a:solidFill>
              </a:rPr>
              <a:t>Источники информации: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772400" cy="9144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33CC"/>
                </a:solidFill>
              </a:rPr>
              <a:t>Цели работы: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1295400"/>
          </a:xfrm>
        </p:spPr>
        <p:txBody>
          <a:bodyPr/>
          <a:lstStyle/>
          <a:p>
            <a:pPr marL="514350" indent="-514350" eaLnBrk="1" hangingPunct="1">
              <a:buClrTx/>
            </a:pPr>
            <a:r>
              <a:rPr lang="ru-RU" sz="2400" smtClean="0">
                <a:solidFill>
                  <a:srgbClr val="002060"/>
                </a:solidFill>
              </a:rPr>
              <a:t>Изучить процесс производства аммиака</a:t>
            </a:r>
          </a:p>
          <a:p>
            <a:pPr marL="514350" indent="-514350" eaLnBrk="1" hangingPunct="1">
              <a:buClrTx/>
            </a:pPr>
            <a:r>
              <a:rPr lang="ru-RU" sz="2400" smtClean="0">
                <a:solidFill>
                  <a:srgbClr val="002060"/>
                </a:solidFill>
              </a:rPr>
              <a:t>Изучить условия протекания реакции</a:t>
            </a:r>
          </a:p>
          <a:p>
            <a:pPr marL="514350" indent="-514350" eaLnBrk="1" hangingPunct="1">
              <a:buClrTx/>
            </a:pPr>
            <a:r>
              <a:rPr lang="ru-RU" sz="2400" smtClean="0">
                <a:solidFill>
                  <a:srgbClr val="002060"/>
                </a:solidFill>
              </a:rPr>
              <a:t>Изучить пользу и вред производства</a:t>
            </a:r>
          </a:p>
        </p:txBody>
      </p:sp>
      <p:pic>
        <p:nvPicPr>
          <p:cNvPr id="4100" name="Picture 2" descr="http://gallery.beriki.ru/data/media/7/_0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266950"/>
            <a:ext cx="6019800" cy="451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2sany16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276600"/>
            <a:ext cx="2849563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3429000" y="1066800"/>
            <a:ext cx="5419725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Аммиак</a:t>
            </a:r>
            <a:r>
              <a:rPr lang="ru-RU" dirty="0">
                <a:solidFill>
                  <a:srgbClr val="002060"/>
                </a:solidFill>
              </a:rPr>
              <a:t> — NH</a:t>
            </a:r>
            <a:r>
              <a:rPr lang="ru-RU" baseline="-25000" dirty="0">
                <a:solidFill>
                  <a:srgbClr val="002060"/>
                </a:solidFill>
              </a:rPr>
              <a:t>3</a:t>
            </a:r>
            <a:r>
              <a:rPr lang="ru-RU" dirty="0">
                <a:solidFill>
                  <a:srgbClr val="002060"/>
                </a:solidFill>
              </a:rPr>
              <a:t>, нитрид водорода, при нормальных условиях — бесцветный газ с резким характерным запахом (запах нашатырного спирта), почти вдвое легче воздуха, очень ядовит. Растворимость NH</a:t>
            </a:r>
            <a:r>
              <a:rPr lang="ru-RU" baseline="-25000" dirty="0">
                <a:solidFill>
                  <a:srgbClr val="002060"/>
                </a:solidFill>
              </a:rPr>
              <a:t>3</a:t>
            </a:r>
            <a:r>
              <a:rPr lang="ru-RU" dirty="0">
                <a:solidFill>
                  <a:srgbClr val="002060"/>
                </a:solidFill>
              </a:rPr>
              <a:t> в воде чрезвычайно велика — около 1200 объёмов (при 0 °C) или 700 объёмов (при 20 °C) в объёме воды. </a:t>
            </a:r>
          </a:p>
          <a:p>
            <a:pPr algn="l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l">
              <a:defRPr/>
            </a:pPr>
            <a:r>
              <a:rPr lang="ru-RU" dirty="0">
                <a:solidFill>
                  <a:srgbClr val="002060"/>
                </a:solidFill>
              </a:rPr>
              <a:t>М (NH</a:t>
            </a:r>
            <a:r>
              <a:rPr lang="ru-RU" baseline="-25000" dirty="0">
                <a:solidFill>
                  <a:srgbClr val="002060"/>
                </a:solidFill>
              </a:rPr>
              <a:t>3</a:t>
            </a:r>
            <a:r>
              <a:rPr lang="ru-RU" dirty="0">
                <a:solidFill>
                  <a:srgbClr val="002060"/>
                </a:solidFill>
              </a:rPr>
              <a:t>) = 17 г/моль</a:t>
            </a:r>
          </a:p>
          <a:p>
            <a:pPr algn="l"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Нашатырный спирт </a:t>
            </a:r>
            <a:r>
              <a:rPr lang="ru-RU" dirty="0">
                <a:solidFill>
                  <a:srgbClr val="002060"/>
                </a:solidFill>
              </a:rPr>
              <a:t>– 10%-ный раствор аммиака</a:t>
            </a:r>
          </a:p>
        </p:txBody>
      </p:sp>
      <p:pic>
        <p:nvPicPr>
          <p:cNvPr id="5124" name="Рисунок 4" descr="{E3889AC8-E4BA-47D0-BE30-AE83CB1D3DED}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04800"/>
            <a:ext cx="30908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2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76600" y="2667000"/>
            <a:ext cx="25146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25000"/>
                  </a:schemeClr>
                </a:solidFill>
              </a:rPr>
              <a:t>Промышленное получение аммиака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2000" y="838200"/>
            <a:ext cx="23622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rgbClr val="0033CC"/>
                </a:solidFill>
                <a:hlinkClick r:id="rId2" action="ppaction://hlinksldjump"/>
              </a:rPr>
              <a:t>Условия протекания реакции</a:t>
            </a:r>
            <a:endParaRPr lang="ru-RU">
              <a:solidFill>
                <a:srgbClr val="0033CC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19800" y="838200"/>
            <a:ext cx="23622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25000"/>
                  </a:schemeClr>
                </a:solidFill>
                <a:hlinkClick r:id="rId3" action="ppaction://hlinksldjump"/>
              </a:rPr>
              <a:t>Современная установка синтеза аммиака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48400" y="4800600"/>
            <a:ext cx="23622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25000"/>
                  </a:schemeClr>
                </a:solidFill>
                <a:hlinkClick r:id="rId4" action="ppaction://hlinksldjump"/>
              </a:rPr>
              <a:t>Поиск катализатора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9000" y="5334000"/>
            <a:ext cx="23622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25000"/>
                  </a:schemeClr>
                </a:solidFill>
                <a:hlinkClick r:id="rId5" action="ppaction://hlinksldjump"/>
              </a:rPr>
              <a:t>Итог исследований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5800" y="4800600"/>
            <a:ext cx="2362200" cy="1143000"/>
          </a:xfrm>
          <a:prstGeom prst="round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25000"/>
                  </a:schemeClr>
                </a:solidFill>
                <a:hlinkClick r:id="rId6" action="ppaction://hlinksldjump"/>
              </a:rPr>
              <a:t>Ф. </a:t>
            </a:r>
            <a:r>
              <a:rPr lang="ru-RU" dirty="0" err="1">
                <a:solidFill>
                  <a:schemeClr val="accent1">
                    <a:lumMod val="25000"/>
                  </a:schemeClr>
                </a:solidFill>
                <a:hlinkClick r:id="rId6" action="ppaction://hlinksldjump"/>
              </a:rPr>
              <a:t>Габер</a:t>
            </a:r>
            <a:r>
              <a:rPr lang="ru-RU" dirty="0">
                <a:solidFill>
                  <a:schemeClr val="accent1">
                    <a:lumMod val="25000"/>
                  </a:schemeClr>
                </a:solidFill>
                <a:hlinkClick r:id="rId6" action="ppaction://hlinksldjump"/>
              </a:rPr>
              <a:t> и К. Бош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6152" name="Line 14"/>
          <p:cNvSpPr>
            <a:spLocks noChangeShapeType="1"/>
          </p:cNvSpPr>
          <p:nvPr/>
        </p:nvSpPr>
        <p:spPr bwMode="auto">
          <a:xfrm>
            <a:off x="5638800" y="3810000"/>
            <a:ext cx="6858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Line 15"/>
          <p:cNvSpPr>
            <a:spLocks noChangeShapeType="1"/>
          </p:cNvSpPr>
          <p:nvPr/>
        </p:nvSpPr>
        <p:spPr bwMode="auto">
          <a:xfrm>
            <a:off x="4572000" y="3810000"/>
            <a:ext cx="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4" name="Line 17"/>
          <p:cNvSpPr>
            <a:spLocks noChangeShapeType="1"/>
          </p:cNvSpPr>
          <p:nvPr/>
        </p:nvSpPr>
        <p:spPr bwMode="auto">
          <a:xfrm flipH="1" flipV="1">
            <a:off x="2971800" y="1981200"/>
            <a:ext cx="4572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5" name="Line 19"/>
          <p:cNvSpPr>
            <a:spLocks noChangeShapeType="1"/>
          </p:cNvSpPr>
          <p:nvPr/>
        </p:nvSpPr>
        <p:spPr bwMode="auto">
          <a:xfrm flipV="1">
            <a:off x="5638800" y="1981200"/>
            <a:ext cx="5334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Управляющая кнопка: далее 12">
            <a:hlinkClick r:id="rId7" action="ppaction://hlinksldjump" highlightClick="1"/>
          </p:cNvPr>
          <p:cNvSpPr/>
          <p:nvPr/>
        </p:nvSpPr>
        <p:spPr>
          <a:xfrm>
            <a:off x="8763000" y="6477000"/>
            <a:ext cx="381000" cy="381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157" name="Line 15"/>
          <p:cNvSpPr>
            <a:spLocks noChangeShapeType="1"/>
          </p:cNvSpPr>
          <p:nvPr/>
        </p:nvSpPr>
        <p:spPr bwMode="auto">
          <a:xfrm flipH="1">
            <a:off x="2895600" y="3810000"/>
            <a:ext cx="5334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2" descr="Картинка 9 из 2362">
            <a:hlinkClick r:id="rId8" tooltip="Комплекс по производству аммиака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2368700"/>
            <a:ext cx="2615819" cy="1899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ttp://www.foragro.ru/images/news_foto/2008-05-23/news_foto_2008-05-23_2-24_h_orig.jpeg">
            <a:hlinkClick r:id="rId10" tooltip="Производство карбамидно-аммиачной смеси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00800" y="2438400"/>
            <a:ext cx="2444751" cy="1833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Картинка 4 из 2362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62312" y="457200"/>
            <a:ext cx="2619375" cy="174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662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>
                <a:solidFill>
                  <a:srgbClr val="0033CC"/>
                </a:solidFill>
              </a:rPr>
              <a:t>Условия протекания реакции: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3400" y="990600"/>
          <a:ext cx="8153399" cy="22256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64183"/>
                <a:gridCol w="1166243"/>
                <a:gridCol w="1164182"/>
                <a:gridCol w="1164183"/>
                <a:gridCol w="1166243"/>
                <a:gridCol w="1164182"/>
                <a:gridCol w="1164183"/>
              </a:tblGrid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Темпе-ратура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</a:t>
                      </a:r>
                      <a:r>
                        <a:rPr kumimoji="0" lang="ru-RU" sz="14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Процент по объему  при давлении (в МПа)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 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400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 0,4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25,12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47,00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79,82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93,07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97,73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450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0,22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16,43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35,82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69,69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89,83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97,18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500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0,12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10,61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26,44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57,47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   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550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0,08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6,82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19,13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41,16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   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pSp>
        <p:nvGrpSpPr>
          <p:cNvPr id="7223" name="Группа 10"/>
          <p:cNvGrpSpPr>
            <a:grpSpLocks/>
          </p:cNvGrpSpPr>
          <p:nvPr/>
        </p:nvGrpSpPr>
        <p:grpSpPr bwMode="auto">
          <a:xfrm>
            <a:off x="2590800" y="3429000"/>
            <a:ext cx="4387850" cy="523875"/>
            <a:chOff x="2590800" y="3429000"/>
            <a:chExt cx="3704064" cy="209833"/>
          </a:xfrm>
        </p:grpSpPr>
        <p:sp>
          <p:nvSpPr>
            <p:cNvPr id="7226" name="Text Box 60"/>
            <p:cNvSpPr txBox="1">
              <a:spLocks noChangeArrowheads="1"/>
            </p:cNvSpPr>
            <p:nvPr/>
          </p:nvSpPr>
          <p:spPr bwMode="auto">
            <a:xfrm>
              <a:off x="2590800" y="3429000"/>
              <a:ext cx="1605138" cy="209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/>
                <a:t>N</a:t>
              </a:r>
              <a:r>
                <a:rPr lang="en-US" sz="2800" baseline="-25000"/>
                <a:t>2</a:t>
              </a:r>
              <a:r>
                <a:rPr lang="en-US" sz="2800"/>
                <a:t> + 3H</a:t>
              </a:r>
              <a:r>
                <a:rPr lang="en-US" sz="2800" baseline="-25000"/>
                <a:t>2 </a:t>
              </a:r>
              <a:endParaRPr lang="ru-RU" sz="2800" baseline="-25000"/>
            </a:p>
          </p:txBody>
        </p:sp>
        <p:sp>
          <p:nvSpPr>
            <p:cNvPr id="7227" name="Line 61"/>
            <p:cNvSpPr>
              <a:spLocks noChangeShapeType="1"/>
            </p:cNvSpPr>
            <p:nvPr/>
          </p:nvSpPr>
          <p:spPr bwMode="auto">
            <a:xfrm>
              <a:off x="4134583" y="3511003"/>
              <a:ext cx="381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8" name="Line 62"/>
            <p:cNvSpPr>
              <a:spLocks noChangeShapeType="1"/>
            </p:cNvSpPr>
            <p:nvPr/>
          </p:nvSpPr>
          <p:spPr bwMode="auto">
            <a:xfrm flipH="1">
              <a:off x="4110886" y="3572121"/>
              <a:ext cx="381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9" name="Text Box 64"/>
            <p:cNvSpPr txBox="1">
              <a:spLocks noChangeArrowheads="1"/>
            </p:cNvSpPr>
            <p:nvPr/>
          </p:nvSpPr>
          <p:spPr bwMode="auto">
            <a:xfrm>
              <a:off x="4572000" y="3429000"/>
              <a:ext cx="1722864" cy="209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/>
                <a:t>2NH</a:t>
              </a:r>
              <a:r>
                <a:rPr lang="en-US" sz="2800" baseline="-25000"/>
                <a:t>3 </a:t>
              </a:r>
              <a:r>
                <a:rPr lang="en-US" sz="2800"/>
                <a:t>+ Q </a:t>
              </a:r>
              <a:endParaRPr lang="ru-RU" sz="2800"/>
            </a:p>
          </p:txBody>
        </p:sp>
      </p:grpSp>
      <p:sp>
        <p:nvSpPr>
          <p:cNvPr id="7224" name="Text Box 65"/>
          <p:cNvSpPr txBox="1">
            <a:spLocks noChangeArrowheads="1"/>
          </p:cNvSpPr>
          <p:nvPr/>
        </p:nvSpPr>
        <p:spPr bwMode="auto">
          <a:xfrm>
            <a:off x="539750" y="3995738"/>
            <a:ext cx="80645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  Синтез аммиака из водорода </a:t>
            </a:r>
            <a:r>
              <a:rPr lang="en-US">
                <a:solidFill>
                  <a:srgbClr val="002060"/>
                </a:solidFill>
              </a:rPr>
              <a:t>N</a:t>
            </a:r>
            <a:r>
              <a:rPr lang="en-US" baseline="-25000">
                <a:solidFill>
                  <a:srgbClr val="002060"/>
                </a:solidFill>
              </a:rPr>
              <a:t>2</a:t>
            </a:r>
            <a:r>
              <a:rPr lang="ru-RU">
                <a:solidFill>
                  <a:srgbClr val="002060"/>
                </a:solidFill>
              </a:rPr>
              <a:t> и водорода </a:t>
            </a:r>
            <a:r>
              <a:rPr lang="en-US">
                <a:solidFill>
                  <a:srgbClr val="002060"/>
                </a:solidFill>
              </a:rPr>
              <a:t>H</a:t>
            </a:r>
            <a:r>
              <a:rPr lang="en-US" baseline="-25000">
                <a:solidFill>
                  <a:srgbClr val="002060"/>
                </a:solidFill>
              </a:rPr>
              <a:t>2</a:t>
            </a:r>
            <a:r>
              <a:rPr lang="en-US">
                <a:solidFill>
                  <a:srgbClr val="002060"/>
                </a:solidFill>
              </a:rPr>
              <a:t> – </a:t>
            </a:r>
            <a:r>
              <a:rPr lang="ru-RU">
                <a:solidFill>
                  <a:srgbClr val="002060"/>
                </a:solidFill>
              </a:rPr>
              <a:t>реакция обратимая, экзотермическая, протекает с уменьшением объёма. Поиски условий синтеза в течение почти всего </a:t>
            </a:r>
            <a:r>
              <a:rPr lang="en-US">
                <a:solidFill>
                  <a:srgbClr val="002060"/>
                </a:solidFill>
              </a:rPr>
              <a:t>XIX</a:t>
            </a:r>
            <a:r>
              <a:rPr lang="ru-RU">
                <a:solidFill>
                  <a:srgbClr val="002060"/>
                </a:solidFill>
              </a:rPr>
              <a:t> века носили только экспериментальный характер. Лишь в первом десятилетии </a:t>
            </a:r>
            <a:r>
              <a:rPr lang="en-US">
                <a:solidFill>
                  <a:srgbClr val="002060"/>
                </a:solidFill>
              </a:rPr>
              <a:t>XX</a:t>
            </a:r>
            <a:r>
              <a:rPr lang="ru-RU">
                <a:solidFill>
                  <a:srgbClr val="002060"/>
                </a:solidFill>
              </a:rPr>
              <a:t> века физико - химики Шателье, Нернст и Габер Используя учение о химическом равновесии и химической кинетике, теоретически и экспериментально исследовали равновесие аммиака с азотом и водородом в высоком и широком интервале условий. Была изучена и кинетика синтеза.</a:t>
            </a:r>
          </a:p>
        </p:txBody>
      </p:sp>
      <p:sp>
        <p:nvSpPr>
          <p:cNvPr id="722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 txBox="1">
            <a:spLocks noChangeArrowheads="1"/>
          </p:cNvSpPr>
          <p:nvPr/>
        </p:nvSpPr>
        <p:spPr bwMode="auto">
          <a:xfrm>
            <a:off x="152400" y="3565525"/>
            <a:ext cx="847883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   В настоящее время синтез аммиака в промышленности производят при наличии катализатора (порошкообразное железо с примесью оксидов калия и алюминия) в колоннах высотой 20 м. Так как синтез протекает при высокой температуре (450 – 500</a:t>
            </a:r>
            <a:r>
              <a:rPr lang="ru-RU" baseline="30000">
                <a:solidFill>
                  <a:srgbClr val="002060"/>
                </a:solidFill>
              </a:rPr>
              <a:t>0</a:t>
            </a:r>
            <a:r>
              <a:rPr lang="ru-RU">
                <a:solidFill>
                  <a:srgbClr val="002060"/>
                </a:solidFill>
              </a:rPr>
              <a:t>С) и высоком давлении (30 – 100 МПа), эти колонны сделаны из специальных сортов стали. Между коробкой с катализатором и корпусом колонны оставляют щель для поступления в колонну синтеза азотоводородной смеси и предохранения ее стенокот чрезмерного нагревания. Реагенты циркулируют в установке для повышения эффективности процесса.</a:t>
            </a:r>
          </a:p>
        </p:txBody>
      </p:sp>
      <p:pic>
        <p:nvPicPr>
          <p:cNvPr id="819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8925" y="0"/>
            <a:ext cx="60261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2003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 descr="oms-module://file:E:|Установка%20модульной%20системы|Получение%20и%20применение%20аммиака%20Соли%20аммония..oms/res02/k02_05.png"/>
          <p:cNvSpPr>
            <a:spLocks noChangeAspect="1" noChangeArrowheads="1"/>
          </p:cNvSpPr>
          <p:nvPr/>
        </p:nvSpPr>
        <p:spPr bwMode="auto">
          <a:xfrm>
            <a:off x="134938" y="-327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endParaRPr lang="ru-RU"/>
          </a:p>
        </p:txBody>
      </p:sp>
      <p:sp>
        <p:nvSpPr>
          <p:cNvPr id="9219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3886200" y="196850"/>
            <a:ext cx="50292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	Разработав технологию получения аммиака прямым синтезом из азота и водорода, немецкие химики Фриц Габер и Карл Бош оказали своему отечеству неоценимую услугу: хорошо развитая в Германии химическая промышленность далее могла из аммиака получать азотную кислоту и другие соединения азота - от лекарств до взрывчатых веществ. </a:t>
            </a:r>
          </a:p>
          <a:p>
            <a:pPr algn="just"/>
            <a:r>
              <a:rPr lang="ru-RU">
                <a:solidFill>
                  <a:srgbClr val="002060"/>
                </a:solidFill>
              </a:rPr>
              <a:t>	Для страны, не очень богатой минеральными ресурсами, получение аммиака "из воздуха" было решением многих экономических вопросов. Более того, считается, что Германия, блокированная войсками противника, без аммиачного производства Габера и Боша не смогла бы столько времени "продержаться" в первой мировой войне. </a:t>
            </a:r>
          </a:p>
        </p:txBody>
      </p:sp>
      <p:pic>
        <p:nvPicPr>
          <p:cNvPr id="9228" name="Picture 12" descr="Fritz Haber.png">
            <a:hlinkClick r:id="rId3" tooltip="Фриц Габер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52400"/>
            <a:ext cx="1905000" cy="2695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2" name="TextBox 11"/>
          <p:cNvSpPr txBox="1">
            <a:spLocks noChangeArrowheads="1"/>
          </p:cNvSpPr>
          <p:nvPr/>
        </p:nvSpPr>
        <p:spPr bwMode="auto">
          <a:xfrm>
            <a:off x="-260350" y="28321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Фриц Габер</a:t>
            </a:r>
          </a:p>
          <a:p>
            <a:r>
              <a:rPr lang="ru-RU" sz="1600"/>
              <a:t>(1868 – 1934)</a:t>
            </a:r>
          </a:p>
        </p:txBody>
      </p:sp>
      <p:sp>
        <p:nvSpPr>
          <p:cNvPr id="9223" name="TextBox 12"/>
          <p:cNvSpPr txBox="1">
            <a:spLocks noChangeArrowheads="1"/>
          </p:cNvSpPr>
          <p:nvPr/>
        </p:nvSpPr>
        <p:spPr bwMode="auto">
          <a:xfrm>
            <a:off x="990600" y="62738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Карл Бош</a:t>
            </a:r>
          </a:p>
          <a:p>
            <a:r>
              <a:rPr lang="ru-RU" sz="1600"/>
              <a:t>(1874 – 1940)</a:t>
            </a:r>
          </a:p>
        </p:txBody>
      </p:sp>
      <p:pic>
        <p:nvPicPr>
          <p:cNvPr id="9230" name="Picture 14" descr="Carl Bosch.jpg">
            <a:hlinkClick r:id="rId5" tooltip="Карл Бош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3392896"/>
            <a:ext cx="2057400" cy="288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9" y="0"/>
            <a:ext cx="4341043" cy="292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810000" y="2844800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</a:t>
            </a:r>
            <a:r>
              <a:rPr lang="ru-RU" sz="1400"/>
              <a:t>Установка для промышленного производства аммиака, разработанная Ф. Габером и К. Бошем.</a:t>
            </a:r>
            <a:endParaRPr lang="ru-RU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228600" y="3733800"/>
            <a:ext cx="8915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Массовое производство аммиака началось в канун</a:t>
            </a:r>
            <a:r>
              <a:rPr lang="en-US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первой мировой войны благодаря К. Бошу, химику – технологу</a:t>
            </a:r>
            <a:r>
              <a:rPr lang="en-US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предприятия «</a:t>
            </a:r>
            <a:r>
              <a:rPr lang="en-US">
                <a:solidFill>
                  <a:srgbClr val="002060"/>
                </a:solidFill>
              </a:rPr>
              <a:t>BASF</a:t>
            </a:r>
            <a:r>
              <a:rPr lang="ru-RU">
                <a:solidFill>
                  <a:srgbClr val="002060"/>
                </a:solidFill>
              </a:rPr>
              <a:t>». На первых установках синтез проводили</a:t>
            </a:r>
            <a:r>
              <a:rPr lang="en-US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под давлением 20 МПа, при температуре 500</a:t>
            </a:r>
            <a:r>
              <a:rPr lang="en-US" baseline="30000">
                <a:solidFill>
                  <a:srgbClr val="002060"/>
                </a:solidFill>
              </a:rPr>
              <a:t>0</a:t>
            </a:r>
            <a:r>
              <a:rPr lang="en-US">
                <a:solidFill>
                  <a:srgbClr val="002060"/>
                </a:solidFill>
              </a:rPr>
              <a:t>C </a:t>
            </a:r>
            <a:r>
              <a:rPr lang="ru-RU">
                <a:solidFill>
                  <a:srgbClr val="002060"/>
                </a:solidFill>
              </a:rPr>
              <a:t>на осмиевом (О</a:t>
            </a:r>
            <a:r>
              <a:rPr lang="en-US">
                <a:solidFill>
                  <a:srgbClr val="002060"/>
                </a:solidFill>
              </a:rPr>
              <a:t>s)</a:t>
            </a:r>
            <a:r>
              <a:rPr lang="ru-RU">
                <a:solidFill>
                  <a:srgbClr val="002060"/>
                </a:solidFill>
              </a:rPr>
              <a:t> катализаторе</a:t>
            </a:r>
            <a:r>
              <a:rPr lang="en-US">
                <a:solidFill>
                  <a:srgbClr val="002060"/>
                </a:solidFill>
              </a:rPr>
              <a:t>. </a:t>
            </a:r>
            <a:r>
              <a:rPr lang="ru-RU">
                <a:solidFill>
                  <a:srgbClr val="002060"/>
                </a:solidFill>
              </a:rPr>
              <a:t>А чтобы повысить выход аммиака,</a:t>
            </a:r>
            <a:r>
              <a:rPr lang="en-US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было предложено возвращать не прореагировавшею азотоводородную смесь обратно в реакционный аппарат. </a:t>
            </a:r>
          </a:p>
          <a:p>
            <a:pPr algn="just"/>
            <a:endParaRPr lang="ru-RU">
              <a:solidFill>
                <a:srgbClr val="002060"/>
              </a:solidFill>
            </a:endParaRPr>
          </a:p>
        </p:txBody>
      </p:sp>
      <p:sp>
        <p:nvSpPr>
          <p:cNvPr id="10245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662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Итог исследований</a:t>
            </a:r>
          </a:p>
        </p:txBody>
      </p:sp>
      <p:sp>
        <p:nvSpPr>
          <p:cNvPr id="10246" name="Прямоугольник 7"/>
          <p:cNvSpPr>
            <a:spLocks noChangeArrowheads="1"/>
          </p:cNvSpPr>
          <p:nvPr/>
        </p:nvSpPr>
        <p:spPr bwMode="auto">
          <a:xfrm>
            <a:off x="152400" y="1219200"/>
            <a:ext cx="4114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В результате исследований Ф. Габеру удалось обобщить сведения</a:t>
            </a:r>
            <a:r>
              <a:rPr lang="en-US">
                <a:solidFill>
                  <a:srgbClr val="002060"/>
                </a:solidFill>
              </a:rPr>
              <a:t> </a:t>
            </a:r>
            <a:r>
              <a:rPr lang="ru-RU">
                <a:solidFill>
                  <a:srgbClr val="002060"/>
                </a:solidFill>
              </a:rPr>
              <a:t>об этой реакции и подобрать условия для ее промышленного проведения. </a:t>
            </a:r>
            <a:endParaRPr lang="ru-RU"/>
          </a:p>
        </p:txBody>
      </p:sp>
      <p:sp>
        <p:nvSpPr>
          <p:cNvPr id="10247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517525" y="2101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pic>
        <p:nvPicPr>
          <p:cNvPr id="11268" name="Picture 4" descr="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3733800" cy="270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52400" y="3810000"/>
            <a:ext cx="89916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2060"/>
                </a:solidFill>
              </a:rPr>
              <a:t>     В период разработки промышленного способа синтеза аммиака проводились многочисленные исследования в поисках активных катализаторов. Были испытаны тысячи веществ по принципу «испробовать все вероятное, а также невероятное». Результат оказался удивительным: катализатором оказалось железо, каталитические свойства которого были известны уже сто лет до для реакции разложения аммиака. Точнее не чистое железо, а «активированное», т.е. с примесями оксидов алюминия и калия. </a:t>
            </a:r>
          </a:p>
          <a:p>
            <a:pPr algn="just"/>
            <a:endParaRPr lang="ru-RU">
              <a:solidFill>
                <a:srgbClr val="002060"/>
              </a:solidFill>
            </a:endParaRPr>
          </a:p>
        </p:txBody>
      </p:sp>
      <p:sp>
        <p:nvSpPr>
          <p:cNvPr id="11269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0033CC"/>
                </a:solidFill>
              </a:rPr>
              <a:t>Поиск катализатора</a:t>
            </a:r>
          </a:p>
        </p:txBody>
      </p:sp>
      <p:pic>
        <p:nvPicPr>
          <p:cNvPr id="10" name="Picture 4" descr="Картинка 24 из 236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1" y="990601"/>
            <a:ext cx="4038599" cy="2689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лют">
  <a:themeElements>
    <a:clrScheme name="Другая 2">
      <a:dk1>
        <a:srgbClr val="000000"/>
      </a:dk1>
      <a:lt1>
        <a:srgbClr val="FFFFFF"/>
      </a:lt1>
      <a:dk2>
        <a:srgbClr val="993366"/>
      </a:dk2>
      <a:lt2>
        <a:srgbClr val="CCFFFF"/>
      </a:lt2>
      <a:accent1>
        <a:srgbClr val="CCECFF"/>
      </a:accent1>
      <a:accent2>
        <a:srgbClr val="FFFF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8A"/>
      </a:accent6>
      <a:hlink>
        <a:srgbClr val="004A78"/>
      </a:hlink>
      <a:folHlink>
        <a:srgbClr val="0095F0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946</TotalTime>
  <Words>918</Words>
  <Application>Microsoft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 Black</vt:lpstr>
      <vt:lpstr>Arial</vt:lpstr>
      <vt:lpstr>Times New Roman</vt:lpstr>
      <vt:lpstr>Calibri</vt:lpstr>
      <vt:lpstr>Салют</vt:lpstr>
      <vt:lpstr>Производство аммиака. </vt:lpstr>
      <vt:lpstr>Цели работы: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82</cp:revision>
  <cp:lastPrinted>1601-01-01T00:00:00Z</cp:lastPrinted>
  <dcterms:created xsi:type="dcterms:W3CDTF">1601-01-01T00:00:00Z</dcterms:created>
  <dcterms:modified xsi:type="dcterms:W3CDTF">2011-03-07T09:45:25Z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