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64" r:id="rId5"/>
    <p:sldId id="259" r:id="rId6"/>
    <p:sldId id="261" r:id="rId7"/>
    <p:sldId id="269" r:id="rId8"/>
    <p:sldId id="275" r:id="rId9"/>
    <p:sldId id="276" r:id="rId10"/>
    <p:sldId id="277" r:id="rId11"/>
    <p:sldId id="266" r:id="rId12"/>
    <p:sldId id="268" r:id="rId13"/>
    <p:sldId id="271" r:id="rId14"/>
    <p:sldId id="272" r:id="rId15"/>
    <p:sldId id="273" r:id="rId16"/>
    <p:sldId id="274" r:id="rId17"/>
    <p:sldId id="278" r:id="rId18"/>
    <p:sldId id="267" r:id="rId19"/>
    <p:sldId id="270" r:id="rId20"/>
    <p:sldId id="279" r:id="rId21"/>
    <p:sldId id="280" r:id="rId22"/>
    <p:sldId id="281" r:id="rId23"/>
    <p:sldId id="282" r:id="rId24"/>
    <p:sldId id="283" r:id="rId25"/>
    <p:sldId id="260" r:id="rId26"/>
    <p:sldId id="284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D171"/>
    <a:srgbClr val="54A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797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shklovinfo.by.images.1c-bitrix-cdn.ru/upload/iblock/a37/a37dd09f8ec57b948aacce80fb9246b6.jpg?142433740712578" TargetMode="External"/><Relationship Id="rId3" Type="http://schemas.openxmlformats.org/officeDocument/2006/relationships/hyperlink" Target="http://allforchildren.ru/pictures/showimg/hygiene/hygiene19gif.htm" TargetMode="External"/><Relationship Id="rId7" Type="http://schemas.openxmlformats.org/officeDocument/2006/relationships/hyperlink" Target="http://pressa.tv/interesnoe/13743-eponimy-slova-kotorye-pervonachalno-byli-imenami-realno-suschestvovavshih-lichnostey-11-foto.html" TargetMode="External"/><Relationship Id="rId2" Type="http://schemas.openxmlformats.org/officeDocument/2006/relationships/hyperlink" Target="http://allforchildren.ru/pictures/showimg/hygiene/hygiene17gif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tnica.ru/images/catalog/item/73238.jpg" TargetMode="External"/><Relationship Id="rId11" Type="http://schemas.openxmlformats.org/officeDocument/2006/relationships/hyperlink" Target="http://rpp.nashaucheba.ru/pars_docs/refs/95/94727/img13.jpg" TargetMode="External"/><Relationship Id="rId5" Type="http://schemas.openxmlformats.org/officeDocument/2006/relationships/hyperlink" Target="https://ru.wikipedia.org/wiki/%C0%F1%EA%EB%E5%EF%E8%E9" TargetMode="External"/><Relationship Id="rId10" Type="http://schemas.openxmlformats.org/officeDocument/2006/relationships/hyperlink" Target="http://www.sch13maikop.narod.ru/zdorov2.jpg" TargetMode="External"/><Relationship Id="rId4" Type="http://schemas.openxmlformats.org/officeDocument/2006/relationships/hyperlink" Target="http://www.hohmodrom.ru/project.php?prid=51015" TargetMode="External"/><Relationship Id="rId9" Type="http://schemas.openxmlformats.org/officeDocument/2006/relationships/hyperlink" Target="http://www.medlinez.ru/sites/default/files/images/20(13).jpg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realcolonel.ru/wp-content/uploads/2014/03/%D0%A1%D0%BE%D1%85%D1%80%D0%B0%D0%BD%D0%B5%D0%BD%D0%BD%D0%BE%D0%B5-%D0%B8%D0%B7%D0%BE%D0%B1%D1%80%D0%B0%D0%B6%D0%B5%D0%BD%D0%B8%D0%B5-2014-3-9_10-23-42.967.jpg" TargetMode="External"/><Relationship Id="rId3" Type="http://schemas.openxmlformats.org/officeDocument/2006/relationships/hyperlink" Target="http://zyboff.ru/sites/default/files/u22/shutterstock_101542327.jpg" TargetMode="External"/><Relationship Id="rId7" Type="http://schemas.openxmlformats.org/officeDocument/2006/relationships/hyperlink" Target="http://www.forum.iwkind.ru/uploads/posts/2013-04/1365762060_zubi3.jpeg" TargetMode="External"/><Relationship Id="rId2" Type="http://schemas.openxmlformats.org/officeDocument/2006/relationships/hyperlink" Target="http://www.rastimrebenka.ru/wp-content/uploads/%D0%94%D0%B5%D1%82%D1%81%D0%BA%D0%B8%D0%B5_%D0%B7%D1%83%D0%B1%D0%BA%D0%B8_%D0%A1_%D1%87%D0%B5%D0%B3%D0%BE_%D0%B2%D1%81%D0%B5_%D0%BD%D0%B0%D1%87%D0%B8%D0%BD%D0%B0%D0%B5%D1%82%D1%81%D1%8F_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uzyashka.ru/wp-content/uploads/2012/03/opredelenie-zdorovya-rebyonka.jpg" TargetMode="External"/><Relationship Id="rId5" Type="http://schemas.openxmlformats.org/officeDocument/2006/relationships/hyperlink" Target="http://vitagrande.ru/stomatologiya/parodontologiya/" TargetMode="External"/><Relationship Id="rId4" Type="http://schemas.openxmlformats.org/officeDocument/2006/relationships/hyperlink" Target="http://www.pitermed.com/simptomy-bolezni/?cat=20&amp;word=28577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caringmother.ru/uploads/posts/2014-03/1394464933_skkxpl67ypk.jpg" TargetMode="External"/><Relationship Id="rId7" Type="http://schemas.openxmlformats.org/officeDocument/2006/relationships/hyperlink" Target="http://gsnrf.ru/wp-content/uploads/2012/05/65464.gif" TargetMode="External"/><Relationship Id="rId2" Type="http://schemas.openxmlformats.org/officeDocument/2006/relationships/hyperlink" Target="http://images.panjk.com/a1/images/201211/2012112909413686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urzilka.biz/aphorism/author/mechnikov_ilya_ilich" TargetMode="External"/><Relationship Id="rId5" Type="http://schemas.openxmlformats.org/officeDocument/2006/relationships/hyperlink" Target="http://static.baza.farpost.ru/v/1348386777961_bulletin" TargetMode="External"/><Relationship Id="rId4" Type="http://schemas.openxmlformats.org/officeDocument/2006/relationships/hyperlink" Target="http://drnonapnz.ru/img/cms/Beauty/12.2.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mmons.wikimedia.org/wiki/File:Asklepios.3.jpg?uselang=ru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7543" y="260648"/>
            <a:ext cx="8064897" cy="225968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60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Правила </a:t>
            </a:r>
            <a:br>
              <a:rPr lang="ru-RU" sz="60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60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личной гигиены</a:t>
            </a:r>
            <a:endParaRPr lang="ru-RU" sz="60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491880" y="4941168"/>
            <a:ext cx="5256584" cy="175260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Педагог – организатор ОБЖ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Казакова Светлана 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Александровна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МБОУ «Лицей» г. Протвино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30" name="Picture 6" descr="http://funforkids.ru/pictures/hygiene/hygiene17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92896"/>
            <a:ext cx="4896544" cy="24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unforkids.ru/pictures/hygiene/hygiene1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2766417"/>
            <a:ext cx="2754945" cy="354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54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3"/>
            <a:ext cx="8352928" cy="6120681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rastimrebenka.ru/wp-content/uploads/%D0%94%D0%B5%D1%82%D1%81%D0%BA%D0%B8%D0%B5_%D0%B7%D1%83%D0%B1%D0%BA%D0%B8_%D0%A1_%D1%87%D0%B5%D0%B3%D0%BE_%D0%B2%D1%81%D0%B5_%D0%BD%D0%B0%D1%87%D0%B8%D0%BD%D0%B0%D0%B5%D1%82%D1%81%D1%8F_3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158" l="7018" r="93860">
                        <a14:foregroundMark x1="52924" y1="6053" x2="52924" y2="60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71" r="5421" b="1799"/>
          <a:stretch/>
        </p:blipFill>
        <p:spPr bwMode="auto">
          <a:xfrm>
            <a:off x="960358" y="588977"/>
            <a:ext cx="4630993" cy="5814142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3"/>
          <p:cNvSpPr>
            <a:spLocks noGrp="1"/>
          </p:cNvSpPr>
          <p:nvPr>
            <p:ph type="title"/>
          </p:nvPr>
        </p:nvSpPr>
        <p:spPr>
          <a:xfrm>
            <a:off x="5178366" y="514341"/>
            <a:ext cx="3250704" cy="1143000"/>
          </a:xfrm>
        </p:spPr>
        <p:txBody>
          <a:bodyPr>
            <a:noAutofit/>
          </a:bodyPr>
          <a:lstStyle/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Строение   зуба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4088" y="1877156"/>
            <a:ext cx="2880320" cy="4525963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Эмаль</a:t>
            </a:r>
            <a:endParaRPr lang="en-US" sz="2700" dirty="0" smtClean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Дентин</a:t>
            </a: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Десна</a:t>
            </a: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Периодонт</a:t>
            </a: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Костная альвеола</a:t>
            </a: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Вена</a:t>
            </a: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Нерв</a:t>
            </a: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Артерия</a:t>
            </a: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Цемент</a:t>
            </a:r>
          </a:p>
          <a:p>
            <a:pPr marL="514350" indent="-514350"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Пульпа</a:t>
            </a:r>
          </a:p>
          <a:p>
            <a:pPr marL="514350" indent="-514350">
              <a:buAutoNum type="arabicPeriod"/>
            </a:pP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3491879" y="764704"/>
            <a:ext cx="504057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1.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263009" y="2756559"/>
            <a:ext cx="1774062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3.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4151980" y="3573015"/>
            <a:ext cx="2029170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4.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3995936" y="4338002"/>
            <a:ext cx="2029170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5.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1775760" y="5949281"/>
            <a:ext cx="500367" cy="6894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6.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Заголовок 3"/>
          <p:cNvSpPr txBox="1">
            <a:spLocks/>
          </p:cNvSpPr>
          <p:nvPr/>
        </p:nvSpPr>
        <p:spPr>
          <a:xfrm>
            <a:off x="3375978" y="1039435"/>
            <a:ext cx="1774062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2.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>
          <a:xfrm>
            <a:off x="381585" y="1213287"/>
            <a:ext cx="1774062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к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оронка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Заголовок 3"/>
          <p:cNvSpPr txBox="1">
            <a:spLocks/>
          </p:cNvSpPr>
          <p:nvPr/>
        </p:nvSpPr>
        <p:spPr>
          <a:xfrm>
            <a:off x="222023" y="2514744"/>
            <a:ext cx="1774062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шейка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Заголовок 3"/>
          <p:cNvSpPr txBox="1">
            <a:spLocks/>
          </p:cNvSpPr>
          <p:nvPr/>
        </p:nvSpPr>
        <p:spPr>
          <a:xfrm>
            <a:off x="251520" y="3607749"/>
            <a:ext cx="1774062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корень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H="1">
            <a:off x="1619672" y="2924944"/>
            <a:ext cx="37641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475656" y="764704"/>
            <a:ext cx="165618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1475656" y="2589618"/>
            <a:ext cx="6002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475656" y="764704"/>
            <a:ext cx="0" cy="182491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Заголовок 3"/>
          <p:cNvSpPr txBox="1">
            <a:spLocks/>
          </p:cNvSpPr>
          <p:nvPr/>
        </p:nvSpPr>
        <p:spPr>
          <a:xfrm>
            <a:off x="1268616" y="5713705"/>
            <a:ext cx="500367" cy="6894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7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" name="Заголовок 3"/>
          <p:cNvSpPr txBox="1">
            <a:spLocks/>
          </p:cNvSpPr>
          <p:nvPr/>
        </p:nvSpPr>
        <p:spPr>
          <a:xfrm>
            <a:off x="1249989" y="5368998"/>
            <a:ext cx="500367" cy="6894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8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1" name="Заголовок 3"/>
          <p:cNvSpPr txBox="1">
            <a:spLocks/>
          </p:cNvSpPr>
          <p:nvPr/>
        </p:nvSpPr>
        <p:spPr>
          <a:xfrm>
            <a:off x="1475656" y="4509120"/>
            <a:ext cx="500367" cy="6894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9.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" name="Заголовок 3"/>
          <p:cNvSpPr txBox="1">
            <a:spLocks/>
          </p:cNvSpPr>
          <p:nvPr/>
        </p:nvSpPr>
        <p:spPr>
          <a:xfrm>
            <a:off x="1138552" y="2842148"/>
            <a:ext cx="710922" cy="6894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10.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5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199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Гигиена полости рта</a:t>
            </a:r>
            <a:endParaRPr lang="ru-RU" sz="48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70384" y="1196752"/>
            <a:ext cx="8003232" cy="74868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Comic Sans MS" panose="030F0702030302020204" pitchFamily="66" charset="0"/>
                <a:hlinkClick r:id="rId2" action="ppaction://hlinksldjump"/>
              </a:rPr>
              <a:t>Вопрос 1. </a:t>
            </a:r>
            <a:r>
              <a:rPr lang="ru-RU" sz="2400" dirty="0" smtClean="0">
                <a:latin typeface="Comic Sans MS" panose="030F0702030302020204" pitchFamily="66" charset="0"/>
              </a:rPr>
              <a:t>Что </a:t>
            </a:r>
            <a:r>
              <a:rPr lang="ru-RU" sz="2400" dirty="0">
                <a:latin typeface="Comic Sans MS" panose="030F0702030302020204" pitchFamily="66" charset="0"/>
              </a:rPr>
              <a:t>такое кариес, пародонтоз?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4">
            <a:hlinkClick r:id="rId3" action="ppaction://hlinksldjump"/>
          </p:cNvPr>
          <p:cNvSpPr txBox="1">
            <a:spLocks/>
          </p:cNvSpPr>
          <p:nvPr/>
        </p:nvSpPr>
        <p:spPr>
          <a:xfrm>
            <a:off x="570384" y="2128729"/>
            <a:ext cx="8003232" cy="74868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>
                <a:latin typeface="Comic Sans MS" panose="030F0702030302020204" pitchFamily="66" charset="0"/>
                <a:hlinkClick r:id="rId3" action="ppaction://hlinksldjump"/>
              </a:rPr>
              <a:t>Вопрос 2. </a:t>
            </a:r>
            <a:r>
              <a:rPr lang="ru-RU" sz="2400" dirty="0" smtClean="0">
                <a:latin typeface="Comic Sans MS" panose="030F0702030302020204" pitchFamily="66" charset="0"/>
              </a:rPr>
              <a:t>Надо ли чистить </a:t>
            </a:r>
            <a:r>
              <a:rPr lang="ru-RU" sz="2400" dirty="0">
                <a:latin typeface="Comic Sans MS" panose="030F0702030302020204" pitchFamily="66" charset="0"/>
              </a:rPr>
              <a:t>м</a:t>
            </a:r>
            <a:r>
              <a:rPr lang="ru-RU" sz="2400" dirty="0" smtClean="0">
                <a:latin typeface="Comic Sans MS" panose="030F0702030302020204" pitchFamily="66" charset="0"/>
              </a:rPr>
              <a:t>олочные зубы?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554300" y="3014353"/>
            <a:ext cx="8035399" cy="863135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  <a:hlinkClick r:id="rId4" action="ppaction://hlinksldjump"/>
              </a:rPr>
              <a:t>Вопрос 3. </a:t>
            </a:r>
            <a:r>
              <a:rPr lang="ru-RU" sz="2400" dirty="0" smtClean="0">
                <a:latin typeface="Comic Sans MS" panose="030F0702030302020204" pitchFamily="66" charset="0"/>
              </a:rPr>
              <a:t>Как правильно чистить зубы?</a:t>
            </a:r>
          </a:p>
          <a:p>
            <a:pPr marL="0" indent="0">
              <a:buNone/>
            </a:pP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570384" y="4024596"/>
            <a:ext cx="8038069" cy="863135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>
                <a:latin typeface="Comic Sans MS" panose="030F0702030302020204" pitchFamily="66" charset="0"/>
                <a:hlinkClick r:id="rId5" action="ppaction://hlinksldjump"/>
              </a:rPr>
              <a:t>Вопрос 4. </a:t>
            </a:r>
            <a:r>
              <a:rPr lang="ru-RU" sz="2400" dirty="0">
                <a:latin typeface="Comic Sans MS" panose="030F0702030302020204" pitchFamily="66" charset="0"/>
              </a:rPr>
              <a:t>Чем больше щетка, тем лучше ей чистить </a:t>
            </a:r>
            <a:r>
              <a:rPr lang="ru-RU" sz="2400" dirty="0" smtClean="0">
                <a:latin typeface="Comic Sans MS" panose="030F0702030302020204" pitchFamily="66" charset="0"/>
              </a:rPr>
              <a:t>	       зубы</a:t>
            </a:r>
            <a:r>
              <a:rPr lang="ru-RU" sz="2400" dirty="0"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9" name="Объект 4"/>
          <p:cNvSpPr txBox="1">
            <a:spLocks/>
          </p:cNvSpPr>
          <p:nvPr/>
        </p:nvSpPr>
        <p:spPr>
          <a:xfrm>
            <a:off x="554300" y="5020599"/>
            <a:ext cx="8035399" cy="863135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>
                <a:latin typeface="Comic Sans MS" panose="030F0702030302020204" pitchFamily="66" charset="0"/>
                <a:hlinkClick r:id="rId6" action="ppaction://hlinksldjump"/>
              </a:rPr>
              <a:t>Вопрос </a:t>
            </a:r>
            <a:r>
              <a:rPr lang="ru-RU" sz="2400" dirty="0" smtClean="0">
                <a:latin typeface="Comic Sans MS" panose="030F0702030302020204" pitchFamily="66" charset="0"/>
                <a:hlinkClick r:id="rId6" action="ppaction://hlinksldjump"/>
              </a:rPr>
              <a:t>5. </a:t>
            </a:r>
            <a:r>
              <a:rPr lang="ru-RU" sz="2400" dirty="0">
                <a:latin typeface="Comic Sans MS" panose="030F0702030302020204" pitchFamily="66" charset="0"/>
              </a:rPr>
              <a:t>Жевательная резинка заменяет чистку </a:t>
            </a:r>
            <a:r>
              <a:rPr lang="ru-RU" sz="2400" dirty="0" smtClean="0">
                <a:latin typeface="Comic Sans MS" panose="030F0702030302020204" pitchFamily="66" charset="0"/>
              </a:rPr>
              <a:t>    	       зубов</a:t>
            </a:r>
            <a:r>
              <a:rPr lang="ru-RU" sz="2400" dirty="0">
                <a:latin typeface="Comic Sans MS" panose="030F0702030302020204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1325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18097" y="420688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Ответ</a:t>
            </a:r>
            <a:r>
              <a:rPr lang="en-US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1.</a:t>
            </a:r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54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1610" y="1412776"/>
            <a:ext cx="3970784" cy="254888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Comic Sans MS" panose="030F0702030302020204" pitchFamily="66" charset="0"/>
              </a:rPr>
              <a:t>Кариес — это сложный патологический процесс, который протекает в твердых тканях зуба и приводит к их разрушению.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860032" y="1412776"/>
            <a:ext cx="3668216" cy="2476871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800" b="1" dirty="0" smtClean="0"/>
          </a:p>
          <a:p>
            <a:pPr marL="0" indent="0" algn="just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Пародонтоз </a:t>
            </a:r>
            <a:r>
              <a:rPr lang="ru-RU" sz="2400" dirty="0">
                <a:latin typeface="Comic Sans MS" panose="030F0702030302020204" pitchFamily="66" charset="0"/>
              </a:rPr>
              <a:t>— значительное поражение всех тканей, окружающих зубы (пародонта). </a:t>
            </a:r>
          </a:p>
          <a:p>
            <a:pPr algn="just"/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zyboff.ru/sites/default/files/u22/shutterstock_1015423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49080"/>
            <a:ext cx="2934622" cy="2057857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Чем опасно заболевание десен - пародонтоз?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63013"/>
            <a:ext cx="2857500" cy="2085975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8518997" y="6206937"/>
            <a:ext cx="504056" cy="53443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9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18097" y="420688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Ответ</a:t>
            </a:r>
            <a:r>
              <a:rPr lang="en-US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2.</a:t>
            </a:r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54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11561" y="1556792"/>
            <a:ext cx="4608512" cy="4464496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endParaRPr lang="ru-RU" sz="800" dirty="0" smtClean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ru-RU" sz="5900" dirty="0" smtClean="0">
                <a:latin typeface="Comic Sans MS" panose="030F0702030302020204" pitchFamily="66" charset="0"/>
              </a:rPr>
              <a:t>Молочные </a:t>
            </a:r>
            <a:r>
              <a:rPr lang="ru-RU" sz="5900" dirty="0">
                <a:latin typeface="Comic Sans MS" panose="030F0702030302020204" pitchFamily="66" charset="0"/>
              </a:rPr>
              <a:t>зубы не застрахованы от кариеса, а лучшим средством его профилактики является идеальная индивидуальная гигиена полости рта, то есть хорошая и правильная чистка зубов. 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8518997" y="6206937"/>
            <a:ext cx="504056" cy="53443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://puzyashka.ru/wp-content/uploads/2012/03/opredelenie-zdorovya-rebyon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179" y="1712527"/>
            <a:ext cx="2690513" cy="4032448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02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18097" y="420688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Ответ</a:t>
            </a:r>
            <a:r>
              <a:rPr lang="en-US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3.</a:t>
            </a:r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54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2422235" y="1304255"/>
            <a:ext cx="3240360" cy="108012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1. Наружные поверхности зубов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8518997" y="6206937"/>
            <a:ext cx="504056" cy="53443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www.forum.iwkind.ru/uploads/posts/2013-04/1365762060_zubi3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90" b="67335"/>
          <a:stretch/>
        </p:blipFill>
        <p:spPr bwMode="auto">
          <a:xfrm>
            <a:off x="683567" y="1227556"/>
            <a:ext cx="1749111" cy="1697438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forum.iwkind.ru/uploads/posts/2013-04/1365762060_zubi3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3" r="17995" b="66138"/>
          <a:stretch/>
        </p:blipFill>
        <p:spPr bwMode="auto">
          <a:xfrm>
            <a:off x="6900989" y="1279561"/>
            <a:ext cx="1642741" cy="1645433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8"/>
          <p:cNvSpPr txBox="1">
            <a:spLocks/>
          </p:cNvSpPr>
          <p:nvPr/>
        </p:nvSpPr>
        <p:spPr>
          <a:xfrm>
            <a:off x="3660629" y="2497991"/>
            <a:ext cx="3240360" cy="108012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2. Внутренние поверхности зубов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2054" name="Picture 6" descr="http://www.forum.iwkind.ru/uploads/posts/2013-04/1365762060_zubi3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3228" r="67000" b="33386"/>
          <a:stretch/>
        </p:blipFill>
        <p:spPr bwMode="auto">
          <a:xfrm>
            <a:off x="669616" y="4253902"/>
            <a:ext cx="1763062" cy="1712168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forum.iwkind.ru/uploads/posts/2013-04/1365762060_zubi3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228" r="18720" b="33386"/>
          <a:stretch/>
        </p:blipFill>
        <p:spPr bwMode="auto">
          <a:xfrm>
            <a:off x="6846843" y="4253902"/>
            <a:ext cx="1622332" cy="1662165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бъект 8"/>
          <p:cNvSpPr txBox="1">
            <a:spLocks/>
          </p:cNvSpPr>
          <p:nvPr/>
        </p:nvSpPr>
        <p:spPr>
          <a:xfrm>
            <a:off x="2432679" y="3713842"/>
            <a:ext cx="3240360" cy="108012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dirty="0">
                <a:latin typeface="Comic Sans MS" panose="030F0702030302020204" pitchFamily="66" charset="0"/>
              </a:rPr>
              <a:t>3</a:t>
            </a:r>
            <a:r>
              <a:rPr lang="ru-RU" sz="2400" dirty="0" smtClean="0">
                <a:latin typeface="Comic Sans MS" panose="030F0702030302020204" pitchFamily="66" charset="0"/>
              </a:rPr>
              <a:t>. Внутренние поверхности передних зубов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13" name="Объект 8"/>
          <p:cNvSpPr txBox="1">
            <a:spLocks/>
          </p:cNvSpPr>
          <p:nvPr/>
        </p:nvSpPr>
        <p:spPr>
          <a:xfrm>
            <a:off x="3605187" y="4917639"/>
            <a:ext cx="3240360" cy="108012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dirty="0">
                <a:latin typeface="Comic Sans MS" panose="030F0702030302020204" pitchFamily="66" charset="0"/>
              </a:rPr>
              <a:t>4</a:t>
            </a:r>
            <a:r>
              <a:rPr lang="ru-RU" sz="2400" dirty="0" smtClean="0">
                <a:latin typeface="Comic Sans MS" panose="030F0702030302020204" pitchFamily="66" charset="0"/>
              </a:rPr>
              <a:t>. Жевательные поверхности зубов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18097" y="420688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Ответ</a:t>
            </a:r>
            <a:r>
              <a:rPr lang="en-US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4</a:t>
            </a:r>
            <a:r>
              <a:rPr lang="en-US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54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798652" y="1196752"/>
            <a:ext cx="7591817" cy="262880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Comic Sans MS" panose="030F0702030302020204" pitchFamily="66" charset="0"/>
              </a:rPr>
              <a:t>Маленькой щеткой легче манипулировать во рту. О</a:t>
            </a:r>
            <a:r>
              <a:rPr lang="ru-RU" sz="2400" dirty="0" smtClean="0">
                <a:latin typeface="Comic Sans MS" panose="030F0702030302020204" pitchFamily="66" charset="0"/>
              </a:rPr>
              <a:t>на </a:t>
            </a:r>
            <a:r>
              <a:rPr lang="ru-RU" sz="2400" dirty="0">
                <a:latin typeface="Comic Sans MS" panose="030F0702030302020204" pitchFamily="66" charset="0"/>
              </a:rPr>
              <a:t>лучше может очистить </a:t>
            </a:r>
            <a:r>
              <a:rPr lang="ru-RU" sz="2400" dirty="0" smtClean="0">
                <a:latin typeface="Comic Sans MS" panose="030F0702030302020204" pitchFamily="66" charset="0"/>
              </a:rPr>
              <a:t>зубы. Маленькой </a:t>
            </a:r>
            <a:r>
              <a:rPr lang="ru-RU" sz="2400" dirty="0">
                <a:latin typeface="Comic Sans MS" panose="030F0702030302020204" pitchFamily="66" charset="0"/>
              </a:rPr>
              <a:t>щеточке доступны все поверхности всех зубов. Взрослым тоже рекомендуют щетки с небольшими головками, которые соответствуют размеру 1,5-2 зубов. </a:t>
            </a: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8518997" y="6206937"/>
            <a:ext cx="504056" cy="53443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realcolonel.ru/wp-content/uploads/2014/03/%D0%A1%D0%BE%D1%85%D1%80%D0%B0%D0%BD%D0%B5%D0%BD%D0%BD%D0%BE%D0%B5-%D0%B8%D0%B7%D0%BE%D0%B1%D1%80%D0%B0%D0%B6%D0%B5%D0%BD%D0%B8%D0%B5-2014-3-9_10-23-42.9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880" y="3933056"/>
            <a:ext cx="3487361" cy="2408223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2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18097" y="420688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Ответ</a:t>
            </a:r>
            <a:r>
              <a:rPr lang="en-US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5400" b="1" dirty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5</a:t>
            </a:r>
            <a:r>
              <a:rPr lang="en-US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54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798652" y="1196752"/>
            <a:ext cx="7591817" cy="262880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Comic Sans MS" panose="030F0702030302020204" pitchFamily="66" charset="0"/>
              </a:rPr>
              <a:t>Жевательная резинка - дополнительное средство гигиены полости рта. Ее можно использовать, если нет совсем никакой возможности почистить зубы. Жевать ее можно только после еды (но ни как не вместо…) в течение 5-10 </a:t>
            </a:r>
            <a:r>
              <a:rPr lang="ru-RU" sz="2400" dirty="0" smtClean="0">
                <a:latin typeface="Comic Sans MS" panose="030F0702030302020204" pitchFamily="66" charset="0"/>
              </a:rPr>
              <a:t>минут. 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http://images.panjk.com/a1/images/201211/201211290941368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533" y="3954143"/>
            <a:ext cx="3448056" cy="2413640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52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2"/>
            <a:ext cx="8352928" cy="6120681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3"/>
          <p:cNvSpPr>
            <a:spLocks noGrp="1"/>
          </p:cNvSpPr>
          <p:nvPr>
            <p:ph type="title"/>
          </p:nvPr>
        </p:nvSpPr>
        <p:spPr>
          <a:xfrm>
            <a:off x="982459" y="154379"/>
            <a:ext cx="7179081" cy="1143000"/>
          </a:xfrm>
        </p:spPr>
        <p:txBody>
          <a:bodyPr>
            <a:noAutofit/>
          </a:bodyPr>
          <a:lstStyle/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Строение   кожи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440" y="5285479"/>
            <a:ext cx="7843119" cy="89717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Кровеносные сосуды   3.</a:t>
            </a:r>
            <a:r>
              <a:rPr lang="ru-RU" sz="2700" dirty="0">
                <a:latin typeface="Comic Sans MS" panose="030F0702030302020204" pitchFamily="66" charset="0"/>
              </a:rPr>
              <a:t> Потовая </a:t>
            </a:r>
            <a:r>
              <a:rPr lang="ru-RU" sz="2700" dirty="0" smtClean="0">
                <a:latin typeface="Comic Sans MS" panose="030F0702030302020204" pitchFamily="66" charset="0"/>
              </a:rPr>
              <a:t>железа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2700" dirty="0" smtClean="0">
                <a:latin typeface="Comic Sans MS" panose="030F0702030302020204" pitchFamily="66" charset="0"/>
              </a:rPr>
              <a:t>Нервное окончание      4</a:t>
            </a:r>
            <a:r>
              <a:rPr lang="ru-RU" sz="2700" dirty="0">
                <a:latin typeface="Comic Sans MS" panose="030F0702030302020204" pitchFamily="66" charset="0"/>
              </a:rPr>
              <a:t>. Волосяной </a:t>
            </a:r>
            <a:r>
              <a:rPr lang="ru-RU" sz="2700" dirty="0" smtClean="0">
                <a:latin typeface="Comic Sans MS" panose="030F0702030302020204" pitchFamily="66" charset="0"/>
              </a:rPr>
              <a:t>мешочек</a:t>
            </a:r>
            <a:endParaRPr lang="ru-RU" sz="27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endParaRPr lang="ru-RU" sz="2700" dirty="0" smtClean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8094861" y="1938487"/>
            <a:ext cx="504057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1.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7244979" y="4747541"/>
            <a:ext cx="1774062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3.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2392734" y="4509119"/>
            <a:ext cx="2029170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4.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Заголовок 3"/>
          <p:cNvSpPr txBox="1">
            <a:spLocks/>
          </p:cNvSpPr>
          <p:nvPr/>
        </p:nvSpPr>
        <p:spPr>
          <a:xfrm>
            <a:off x="7013390" y="3295384"/>
            <a:ext cx="1774062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2.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>
          <a:xfrm>
            <a:off x="900957" y="1795628"/>
            <a:ext cx="2102183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эпидермис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Заголовок 3"/>
          <p:cNvSpPr txBox="1">
            <a:spLocks/>
          </p:cNvSpPr>
          <p:nvPr/>
        </p:nvSpPr>
        <p:spPr>
          <a:xfrm>
            <a:off x="1346774" y="2708131"/>
            <a:ext cx="1774062" cy="59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дерма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Заголовок 3"/>
          <p:cNvSpPr txBox="1">
            <a:spLocks/>
          </p:cNvSpPr>
          <p:nvPr/>
        </p:nvSpPr>
        <p:spPr>
          <a:xfrm>
            <a:off x="691909" y="3591684"/>
            <a:ext cx="2520280" cy="11599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подкожная</a:t>
            </a:r>
          </a:p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ж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ировая клетчатка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030" name="Picture 6" descr="http://caringmother.ru/uploads/posts/2014-03/1394464933_skkxpl67yp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56" b="96875" l="10000" r="90000">
                        <a14:foregroundMark x1="46000" y1="7639" x2="41600" y2="20833"/>
                        <a14:foregroundMark x1="51000" y1="18056" x2="48200" y2="22917"/>
                        <a14:foregroundMark x1="62000" y1="11458" x2="56400" y2="24653"/>
                        <a14:backgroundMark x1="51200" y1="21875" x2="51200" y2="21875"/>
                        <a14:backgroundMark x1="50600" y1="20139" x2="50600" y2="20139"/>
                        <a14:backgroundMark x1="50400" y1="22222" x2="50400" y2="22222"/>
                        <a14:backgroundMark x1="62200" y1="11111" x2="62200" y2="11111"/>
                        <a14:backgroundMark x1="61000" y1="13889" x2="61000" y2="13889"/>
                        <a14:backgroundMark x1="60200" y1="15972" x2="60200" y2="15972"/>
                        <a14:backgroundMark x1="61800" y1="11806" x2="61800" y2="11806"/>
                        <a14:backgroundMark x1="62800" y1="10417" x2="58400" y2="20139"/>
                        <a14:backgroundMark x1="51200" y1="17708" x2="51200" y2="17708"/>
                        <a14:backgroundMark x1="51200" y1="17708" x2="48800" y2="21528"/>
                        <a14:backgroundMark x1="51400" y1="17708" x2="49600" y2="20833"/>
                        <a14:backgroundMark x1="46400" y1="7292" x2="42200" y2="20833"/>
                        <a14:backgroundMark x1="58400" y1="21181" x2="57000" y2="25694"/>
                        <a14:backgroundMark x1="49400" y1="22222" x2="49400" y2="22222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824" r="24313"/>
          <a:stretch/>
        </p:blipFill>
        <p:spPr bwMode="auto">
          <a:xfrm>
            <a:off x="3237212" y="346417"/>
            <a:ext cx="4591086" cy="509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7705982" y="2234788"/>
            <a:ext cx="36004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705982" y="2234787"/>
            <a:ext cx="388879" cy="11409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244979" y="4725144"/>
            <a:ext cx="583319" cy="28803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3419918" y="4221088"/>
            <a:ext cx="359994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Левая фигурная скобка 43"/>
          <p:cNvSpPr/>
          <p:nvPr/>
        </p:nvSpPr>
        <p:spPr>
          <a:xfrm>
            <a:off x="3120836" y="1938486"/>
            <a:ext cx="182706" cy="296301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Левая фигурная скобка 44"/>
          <p:cNvSpPr/>
          <p:nvPr/>
        </p:nvSpPr>
        <p:spPr>
          <a:xfrm>
            <a:off x="3120836" y="2291833"/>
            <a:ext cx="182706" cy="1425199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Левая фигурная скобка 45"/>
          <p:cNvSpPr/>
          <p:nvPr/>
        </p:nvSpPr>
        <p:spPr>
          <a:xfrm>
            <a:off x="3120836" y="3796010"/>
            <a:ext cx="182706" cy="648072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4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5784437" y="2636912"/>
            <a:ext cx="303330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Строение   волоса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050" name="Picture 2" descr="http://drnonapnz.ru/img/cms/Beauty/12.2.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AB5B2"/>
              </a:clrFrom>
              <a:clrTo>
                <a:srgbClr val="CAB5B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5184576" cy="5184576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94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42392" y="1928926"/>
            <a:ext cx="7859216" cy="337228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latin typeface="Comic Sans MS" panose="030F0702030302020204" pitchFamily="66" charset="0"/>
              </a:rPr>
              <a:t>Личная гигиена является залогом сохранения и укрепления здоровья человека.</a:t>
            </a:r>
          </a:p>
          <a:p>
            <a:pPr algn="just"/>
            <a:r>
              <a:rPr lang="ru-RU" sz="3600" dirty="0" smtClean="0">
                <a:latin typeface="Comic Sans MS" panose="030F0702030302020204" pitchFamily="66" charset="0"/>
              </a:rPr>
              <a:t>За кожей, зубами, волосами нужно ухаживать ежедневно.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2889825" y="683247"/>
            <a:ext cx="3744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ВЫВОДЫ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45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О чём идет речь?</a:t>
            </a:r>
            <a:endParaRPr lang="ru-RU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412776"/>
            <a:ext cx="7848872" cy="4752528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Есть такая вероятность - получить за неопрятность,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Если ты уже завшивел, и не мылся целый год,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Ты вокруг людей пытаешь, когда с ног носки снимаешь...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Ходишь ты, как скунс </a:t>
            </a:r>
            <a:r>
              <a:rPr lang="ru-RU" sz="2400" dirty="0" err="1" smtClean="0">
                <a:latin typeface="Comic Sans MS" panose="030F0702030302020204" pitchFamily="66" charset="0"/>
              </a:rPr>
              <a:t>смердячий</a:t>
            </a:r>
            <a:r>
              <a:rPr lang="ru-RU" sz="2400" dirty="0" smtClean="0">
                <a:latin typeface="Comic Sans MS" panose="030F0702030302020204" pitchFamily="66" charset="0"/>
              </a:rPr>
              <a:t>, и нервируешь народ.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От тебя все сторонятся и задеть тебя бояться,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Да и в транспорте уступят место лучшее всегда,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Не рискнут с тобой сближаться, так как любишь ты чесаться,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Может быть, ты это "мыло", и не видел никогда!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8518997" y="6206937"/>
            <a:ext cx="504056" cy="53443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50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1412776"/>
            <a:ext cx="7776864" cy="4824536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Comic Sans MS" panose="030F0702030302020204" pitchFamily="66" charset="0"/>
              </a:rPr>
              <a:t>Дополните  информацию</a:t>
            </a:r>
            <a:r>
              <a:rPr lang="ru-RU" b="1" dirty="0" smtClean="0">
                <a:latin typeface="Comic Sans MS" panose="030F0702030302020204" pitchFamily="66" charset="0"/>
              </a:rPr>
              <a:t>.</a:t>
            </a:r>
            <a:endParaRPr lang="en-US" b="1" dirty="0" smtClean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ru-RU" sz="2700" dirty="0" smtClean="0">
                <a:latin typeface="Comic Sans MS" panose="030F0702030302020204" pitchFamily="66" charset="0"/>
              </a:rPr>
              <a:t>1</a:t>
            </a:r>
            <a:r>
              <a:rPr lang="ru-RU" sz="2700" dirty="0">
                <a:latin typeface="Comic Sans MS" panose="030F0702030302020204" pitchFamily="66" charset="0"/>
              </a:rPr>
              <a:t>. </a:t>
            </a:r>
            <a:r>
              <a:rPr lang="ru-RU" sz="2700" dirty="0" smtClean="0">
                <a:latin typeface="Comic Sans MS" panose="030F0702030302020204" pitchFamily="66" charset="0"/>
              </a:rPr>
              <a:t>______- </a:t>
            </a:r>
            <a:r>
              <a:rPr lang="ru-RU" sz="2700" dirty="0">
                <a:latin typeface="Comic Sans MS" panose="030F0702030302020204" pitchFamily="66" charset="0"/>
              </a:rPr>
              <a:t>совокупность гигиенических правил, выполнение которых способствует сохранению и укреплению здоровья человека.  </a:t>
            </a:r>
          </a:p>
          <a:p>
            <a:pPr marL="0" indent="0" algn="just">
              <a:buNone/>
            </a:pPr>
            <a:r>
              <a:rPr lang="ru-RU" sz="2700" dirty="0">
                <a:latin typeface="Comic Sans MS" panose="030F0702030302020204" pitchFamily="66" charset="0"/>
              </a:rPr>
              <a:t>2. Наиболее распространенным заболеванием зубов является </a:t>
            </a:r>
            <a:r>
              <a:rPr lang="ru-RU" sz="2700" dirty="0" smtClean="0">
                <a:latin typeface="Comic Sans MS" panose="030F0702030302020204" pitchFamily="66" charset="0"/>
              </a:rPr>
              <a:t>________</a:t>
            </a:r>
            <a:r>
              <a:rPr lang="en-US" sz="2700" dirty="0">
                <a:latin typeface="Comic Sans MS" panose="030F0702030302020204" pitchFamily="66" charset="0"/>
              </a:rPr>
              <a:t>.</a:t>
            </a:r>
            <a:endParaRPr lang="ru-RU" sz="2700" dirty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ru-RU" sz="2700" dirty="0">
                <a:latin typeface="Comic Sans MS" panose="030F0702030302020204" pitchFamily="66" charset="0"/>
              </a:rPr>
              <a:t>3. Для профилактики заболевания зубов рекомендуется не менее 2 раз в </a:t>
            </a:r>
            <a:r>
              <a:rPr lang="ru-RU" sz="2700" dirty="0" smtClean="0">
                <a:latin typeface="Comic Sans MS" panose="030F0702030302020204" pitchFamily="66" charset="0"/>
              </a:rPr>
              <a:t>________обращаться </a:t>
            </a:r>
            <a:r>
              <a:rPr lang="ru-RU" sz="2700" dirty="0">
                <a:latin typeface="Comic Sans MS" panose="030F0702030302020204" pitchFamily="66" charset="0"/>
              </a:rPr>
              <a:t>к зубному врачу</a:t>
            </a:r>
            <a:r>
              <a:rPr lang="ru-RU" sz="2700" dirty="0" smtClean="0">
                <a:latin typeface="Comic Sans MS" panose="030F0702030302020204" pitchFamily="66" charset="0"/>
              </a:rPr>
              <a:t>.</a:t>
            </a:r>
            <a:endParaRPr lang="ru-RU" sz="2700" dirty="0">
              <a:latin typeface="Comic Sans MS" panose="030F0702030302020204" pitchFamily="66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863588" y="404664"/>
            <a:ext cx="741682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Выполните задание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92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0404" y="686274"/>
            <a:ext cx="7643192" cy="5485451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latin typeface="Comic Sans MS" panose="030F0702030302020204" pitchFamily="66" charset="0"/>
              </a:rPr>
              <a:t>Дополните информацию.</a:t>
            </a:r>
          </a:p>
          <a:p>
            <a:pPr marL="0" indent="0" algn="just">
              <a:buNone/>
            </a:pPr>
            <a:r>
              <a:rPr lang="ru-RU" sz="2500" dirty="0" smtClean="0">
                <a:latin typeface="Comic Sans MS" panose="030F0702030302020204" pitchFamily="66" charset="0"/>
              </a:rPr>
              <a:t>4. Сохранение кожи в здоровом состоянии требует постоянной заботы о её ______.</a:t>
            </a:r>
          </a:p>
          <a:p>
            <a:pPr marL="0" indent="0" algn="just">
              <a:buNone/>
            </a:pPr>
            <a:r>
              <a:rPr lang="ru-RU" sz="2500" dirty="0" smtClean="0">
                <a:latin typeface="Comic Sans MS" panose="030F0702030302020204" pitchFamily="66" charset="0"/>
              </a:rPr>
              <a:t>5</a:t>
            </a:r>
            <a:r>
              <a:rPr lang="ru-RU" sz="2500" dirty="0">
                <a:latin typeface="Comic Sans MS" panose="030F0702030302020204" pitchFamily="66" charset="0"/>
              </a:rPr>
              <a:t>. _____ - верхний слой кожи, который защищает организм от </a:t>
            </a:r>
            <a:r>
              <a:rPr lang="ru-RU" sz="2500" dirty="0" smtClean="0">
                <a:latin typeface="Comic Sans MS" panose="030F0702030302020204" pitchFamily="66" charset="0"/>
              </a:rPr>
              <a:t>механических повреждений, ультрафиолетовых лучей, от проникновения микробов и от высыхания.</a:t>
            </a:r>
          </a:p>
          <a:p>
            <a:pPr marL="0" indent="0" algn="just">
              <a:buNone/>
            </a:pPr>
            <a:r>
              <a:rPr lang="ru-RU" sz="2500" dirty="0" smtClean="0">
                <a:latin typeface="Comic Sans MS" panose="030F0702030302020204" pitchFamily="66" charset="0"/>
              </a:rPr>
              <a:t>6. _____- это роговые нитевидные производные кожи, образующие волосяной покров. Они защищают тело (голову) от механических повреждений и потери ________.</a:t>
            </a:r>
          </a:p>
          <a:p>
            <a:endParaRPr lang="ru-RU" sz="25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500" i="1" dirty="0">
                <a:latin typeface="Comic Sans MS" panose="030F0702030302020204" pitchFamily="66" charset="0"/>
              </a:rPr>
              <a:t> </a:t>
            </a:r>
            <a:endParaRPr lang="ru-RU" sz="2500" dirty="0">
              <a:latin typeface="Comic Sans MS" panose="030F0702030302020204" pitchFamily="66" charset="0"/>
            </a:endParaRPr>
          </a:p>
          <a:p>
            <a:endParaRPr lang="ru-RU" sz="2600" dirty="0">
              <a:latin typeface="Comic Sans MS" panose="030F0702030302020204" pitchFamily="66" charset="0"/>
            </a:endParaRP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38779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6" y="1232533"/>
            <a:ext cx="7776864" cy="2232248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Если 0 ошибок – поставьте «5».</a:t>
            </a:r>
          </a:p>
          <a:p>
            <a:pPr marL="0" indent="0" algn="ctr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Если 1-2 ошибки – поставьте «4».</a:t>
            </a:r>
          </a:p>
          <a:p>
            <a:pPr marL="0" indent="0" algn="ctr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Если 3-4 ошибки – поставьте «3».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863587" y="260648"/>
            <a:ext cx="741682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Поставьте оценку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static.baza.farpost.ru/v/1348386777961_bulleti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9961" l="9920" r="89920">
                        <a14:foregroundMark x1="45920" y1="41929" x2="45920" y2="41929"/>
                        <a14:foregroundMark x1="42560" y1="39173" x2="42560" y2="391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577" y="2894350"/>
            <a:ext cx="5268704" cy="428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1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7" y="1142634"/>
            <a:ext cx="7776866" cy="4572731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atin typeface="Comic Sans MS" panose="030F0702030302020204" pitchFamily="66" charset="0"/>
              </a:rPr>
              <a:t> </a:t>
            </a:r>
            <a:r>
              <a:rPr lang="ru-RU" dirty="0" smtClean="0">
                <a:latin typeface="Comic Sans MS" panose="030F0702030302020204" pitchFamily="66" charset="0"/>
              </a:rPr>
              <a:t>Лица</a:t>
            </a:r>
            <a:r>
              <a:rPr lang="ru-RU" dirty="0">
                <a:latin typeface="Comic Sans MS" panose="030F0702030302020204" pitchFamily="66" charset="0"/>
              </a:rPr>
              <a:t>, желающие сохранить, сколько возможно долее умственные силы и совершить по возможности полный цикл жизни, должны вести очень умеренный образ жизни и следовать правилам рациональной гигиены.</a:t>
            </a:r>
            <a:r>
              <a:rPr lang="ru-RU" b="1" dirty="0">
                <a:latin typeface="Comic Sans MS" panose="030F0702030302020204" pitchFamily="66" charset="0"/>
              </a:rPr>
              <a:t>                          </a:t>
            </a:r>
            <a:r>
              <a:rPr lang="ru-RU" b="1" dirty="0" smtClean="0">
                <a:latin typeface="Comic Sans MS" panose="030F0702030302020204" pitchFamily="66" charset="0"/>
              </a:rPr>
              <a:t>                                                                                            				</a:t>
            </a:r>
            <a:r>
              <a:rPr lang="ru-RU" sz="2400" b="1" dirty="0" smtClean="0">
                <a:latin typeface="Comic Sans MS" panose="030F0702030302020204" pitchFamily="66" charset="0"/>
              </a:rPr>
              <a:t>Илья </a:t>
            </a:r>
            <a:r>
              <a:rPr lang="ru-RU" sz="2400" b="1" dirty="0">
                <a:latin typeface="Comic Sans MS" panose="030F0702030302020204" pitchFamily="66" charset="0"/>
              </a:rPr>
              <a:t>Ильич Мечников</a:t>
            </a:r>
            <a:endParaRPr lang="ru-RU" sz="2400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85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6" y="1232532"/>
            <a:ext cx="7776864" cy="277253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ru-RU" sz="2800" dirty="0">
                <a:latin typeface="Comic Sans MS" panose="030F0702030302020204" pitchFamily="66" charset="0"/>
              </a:rPr>
              <a:t>Параграф 11.</a:t>
            </a:r>
          </a:p>
          <a:p>
            <a:pPr lvl="0"/>
            <a:r>
              <a:rPr lang="ru-RU" sz="2800" dirty="0">
                <a:latin typeface="Comic Sans MS" panose="030F0702030302020204" pitchFamily="66" charset="0"/>
              </a:rPr>
              <a:t>Дополнительные материалы к пар. 11.</a:t>
            </a:r>
          </a:p>
          <a:p>
            <a:pPr lvl="0"/>
            <a:r>
              <a:rPr lang="ru-RU" sz="2800" dirty="0">
                <a:latin typeface="Comic Sans MS" panose="030F0702030302020204" pitchFamily="66" charset="0"/>
              </a:rPr>
              <a:t>Доклад или презентация  на тему «Развитие гигиены в России» (по желанию).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863587" y="260648"/>
            <a:ext cx="741682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Домашнее задание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050" name="Picture 2" descr="http://gsnrf.ru/wp-content/uploads/2012/05/65464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24" b="100000" l="9595" r="978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802" y="2915829"/>
            <a:ext cx="3528392" cy="394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95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8" y="119675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Изображения на слайде 1: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2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2"/>
              </a:rPr>
              <a:t>allforchildren.ru/pictures/showimg/hygiene/hygiene17gif.htm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3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3"/>
              </a:rPr>
              <a:t>allforchildren.ru/pictures/showimg/hygiene/hygiene19gif.htm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Стихотворение: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4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4"/>
              </a:rPr>
              <a:t>www.hohmodrom.ru/project.php?prid=51015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Асклепия: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5"/>
              </a:rPr>
              <a:t>https://ru.wikipedia.org/wiki/%</a:t>
            </a:r>
            <a:r>
              <a:rPr lang="en-US" sz="1400" dirty="0" smtClean="0">
                <a:latin typeface="Comic Sans MS" panose="030F0702030302020204" pitchFamily="66" charset="0"/>
                <a:hlinkClick r:id="rId5"/>
              </a:rPr>
              <a:t>C0%F1%EA%EB%E5%EF%E8%E9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</a:t>
            </a:r>
            <a:r>
              <a:rPr lang="ru-RU" sz="1400" dirty="0" err="1" smtClean="0">
                <a:latin typeface="Comic Sans MS" panose="030F0702030302020204" pitchFamily="66" charset="0"/>
              </a:rPr>
              <a:t>Гигиеи</a:t>
            </a:r>
            <a:r>
              <a:rPr lang="ru-RU" sz="1400" dirty="0" smtClean="0">
                <a:latin typeface="Comic Sans MS" panose="030F0702030302020204" pitchFamily="66" charset="0"/>
              </a:rPr>
              <a:t>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6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6"/>
              </a:rPr>
              <a:t>www.etnica.ru/images/catalog/item/73238.jpg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Панацеи:</a:t>
            </a:r>
            <a:endParaRPr lang="ru-RU" sz="1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mic Sans MS" panose="030F0702030302020204" pitchFamily="66" charset="0"/>
                <a:hlinkClick r:id="rId7"/>
              </a:rPr>
              <a:t>http</a:t>
            </a:r>
            <a:r>
              <a:rPr lang="en-US" sz="1400" dirty="0">
                <a:latin typeface="Comic Sans MS" panose="030F0702030302020204" pitchFamily="66" charset="0"/>
                <a:hlinkClick r:id="rId7"/>
              </a:rPr>
              <a:t>://</a:t>
            </a:r>
            <a:r>
              <a:rPr lang="en-US" sz="1400" dirty="0" smtClean="0">
                <a:latin typeface="Comic Sans MS" panose="030F0702030302020204" pitchFamily="66" charset="0"/>
                <a:hlinkClick r:id="rId7"/>
              </a:rPr>
              <a:t>pressa.tv/interesnoe/13743-eponimy-slova-kotorye-pervonachalno-byli-imenami-realno-suschestvovavshih-lichnostey-11-foto.html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символа медицины 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8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8"/>
              </a:rPr>
              <a:t>shklovinfo.by.images.1c-bitrix-cdn.ru/upload/iblock/a37/a37dd09f8ec57b948aacce80fb9246b6.jpg?142433740712578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Изображения на слайде 7: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9"/>
              </a:rPr>
              <a:t>http://www.medlinez.ru/sites/default/files/images/20(13).</a:t>
            </a:r>
            <a:r>
              <a:rPr lang="en-US" sz="1400" dirty="0" smtClean="0">
                <a:latin typeface="Comic Sans MS" panose="030F0702030302020204" pitchFamily="66" charset="0"/>
                <a:hlinkClick r:id="rId9"/>
              </a:rPr>
              <a:t>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10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10"/>
              </a:rPr>
              <a:t>www.sch13maikop.narod.ru/zdorov2.jpg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9: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11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11"/>
              </a:rPr>
              <a:t>rpp.nashaucheba.ru/pars_docs/refs/95/94727/img13.jpg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>
              <a:latin typeface="Comic Sans MS" panose="030F0702030302020204" pitchFamily="66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863587" y="260648"/>
            <a:ext cx="7416823" cy="114300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Используемые ресурсы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6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8" y="119675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10: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2"/>
              </a:rPr>
              <a:t>http://www.rastimrebenka.ru/wp-content/uploads/%D0%94%D0%B5%D1%82%D1%81%D0%BA%D0%B8%D0%B5_%D0%B7%D1%83%D0%B1%D0%BA%D0%B8_%D0%A1_%D1%87%D0%B5%D0%B3%D0%BE_%D0%B2%D1%81%D0%B5_%</a:t>
            </a:r>
            <a:r>
              <a:rPr lang="en-US" sz="1400" dirty="0" smtClean="0">
                <a:latin typeface="Comic Sans MS" panose="030F0702030302020204" pitchFamily="66" charset="0"/>
                <a:hlinkClick r:id="rId2"/>
              </a:rPr>
              <a:t>D0%BD%D0%B0%D1%87%D0%B8%D0%BD%D0%B0%D0%B5%D1%82%D1%81%D1%8F_3.jpg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Изображения на слайде  12: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3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3"/>
              </a:rPr>
              <a:t>zyboff.ru/sites/default/files/u22/shutterstock_101542327.jpg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Текст на слайде 12: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4"/>
              </a:rPr>
              <a:t>http://www.pitermed.com/simptomy-bolezni/?</a:t>
            </a:r>
            <a:r>
              <a:rPr lang="en-US" sz="1400" dirty="0" smtClean="0">
                <a:latin typeface="Comic Sans MS" panose="030F0702030302020204" pitchFamily="66" charset="0"/>
                <a:hlinkClick r:id="rId4"/>
              </a:rPr>
              <a:t>cat=20&amp;word=28577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5"/>
              </a:rPr>
              <a:t>http://vitagrande.ru/stomatologiya/parodontologiya</a:t>
            </a:r>
            <a:r>
              <a:rPr lang="en-US" sz="1400" dirty="0" smtClean="0">
                <a:latin typeface="Comic Sans MS" panose="030F0702030302020204" pitchFamily="66" charset="0"/>
                <a:hlinkClick r:id="rId5"/>
              </a:rPr>
              <a:t>/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13: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6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6"/>
              </a:rPr>
              <a:t>puzyashka.ru/wp-content/uploads/2012/03/opredelenie-zdorovya-rebyonka.jpg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Изображения на слайде 14: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7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7"/>
              </a:rPr>
              <a:t>www.forum.iwkind.ru/uploads/posts/2013-04/1365762060_zubi3.jpeg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15: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8"/>
              </a:rPr>
              <a:t>http://realcolonel.ru/wp-content/uploads/2014/03/%D0%A1%D0%BE%D1%85%D1%80%D0%B0%D0%BD%D0%B5%D0%BD%D0%BD%D0%BE%D0%B5-%</a:t>
            </a:r>
            <a:r>
              <a:rPr lang="en-US" sz="1400" dirty="0" smtClean="0">
                <a:latin typeface="Comic Sans MS" panose="030F0702030302020204" pitchFamily="66" charset="0"/>
                <a:hlinkClick r:id="rId8"/>
              </a:rPr>
              <a:t>D0%B8%D0%B7%D0%BE%D0%B1%D1%80%D0%B0%D0%B6%D0%B5%D0%BD%D0%B8%D0%B5-2014-3-9_10-23-42.967.jpg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>
              <a:latin typeface="Comic Sans MS" panose="030F0702030302020204" pitchFamily="66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899592" y="260648"/>
            <a:ext cx="7416823" cy="114300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Используемые ресурсы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30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8" y="119675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16: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2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2"/>
              </a:rPr>
              <a:t>images.panjk.com/a1/images/201211/20121129094136865.jpg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17: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3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3"/>
              </a:rPr>
              <a:t>caringmother.ru/uploads/posts/2014-03/1394464933_skkxpl67ypk.jpg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18: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4"/>
              </a:rPr>
              <a:t>http://drnonapnz.ru/</a:t>
            </a:r>
            <a:r>
              <a:rPr lang="en-US" sz="1400" dirty="0" err="1">
                <a:latin typeface="Comic Sans MS" panose="030F0702030302020204" pitchFamily="66" charset="0"/>
                <a:hlinkClick r:id="rId4"/>
              </a:rPr>
              <a:t>img</a:t>
            </a:r>
            <a:r>
              <a:rPr lang="en-US" sz="1400" dirty="0">
                <a:latin typeface="Comic Sans MS" panose="030F0702030302020204" pitchFamily="66" charset="0"/>
                <a:hlinkClick r:id="rId4"/>
              </a:rPr>
              <a:t>/</a:t>
            </a:r>
            <a:r>
              <a:rPr lang="en-US" sz="1400" dirty="0" err="1">
                <a:latin typeface="Comic Sans MS" panose="030F0702030302020204" pitchFamily="66" charset="0"/>
                <a:hlinkClick r:id="rId4"/>
              </a:rPr>
              <a:t>cms</a:t>
            </a:r>
            <a:r>
              <a:rPr lang="en-US" sz="1400" dirty="0">
                <a:latin typeface="Comic Sans MS" panose="030F0702030302020204" pitchFamily="66" charset="0"/>
                <a:hlinkClick r:id="rId4"/>
              </a:rPr>
              <a:t>/Beauty/12.2..</a:t>
            </a:r>
            <a:r>
              <a:rPr lang="en-US" sz="1400" dirty="0" smtClean="0">
                <a:latin typeface="Comic Sans MS" panose="030F0702030302020204" pitchFamily="66" charset="0"/>
                <a:hlinkClick r:id="rId4"/>
              </a:rPr>
              <a:t>jpg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22: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5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5"/>
              </a:rPr>
              <a:t>static.baza.farpost.ru/v/1348386777961_bulletin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Афоризм: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6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6"/>
              </a:rPr>
              <a:t>murzilka.biz/aphorism/author/mechnikov_ilya_ilich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omic Sans MS" panose="030F0702030302020204" pitchFamily="66" charset="0"/>
              </a:rPr>
              <a:t>Изображение на слайде 24:</a:t>
            </a:r>
          </a:p>
          <a:p>
            <a:pPr marL="0" indent="0">
              <a:buNone/>
            </a:pPr>
            <a:r>
              <a:rPr lang="en-US" sz="1400" dirty="0">
                <a:latin typeface="Comic Sans MS" panose="030F0702030302020204" pitchFamily="66" charset="0"/>
                <a:hlinkClick r:id="rId7"/>
              </a:rPr>
              <a:t>http://</a:t>
            </a:r>
            <a:r>
              <a:rPr lang="en-US" sz="1400" dirty="0" smtClean="0">
                <a:latin typeface="Comic Sans MS" panose="030F0702030302020204" pitchFamily="66" charset="0"/>
                <a:hlinkClick r:id="rId7"/>
              </a:rPr>
              <a:t>gsnrf.ru/wp-content/uploads/2012/05/65464.gif</a:t>
            </a: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1400" dirty="0">
              <a:latin typeface="Comic Sans MS" panose="030F0702030302020204" pitchFamily="66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899592" y="260648"/>
            <a:ext cx="7416823" cy="114300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Используемые ресурсы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39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36904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Знакомы ли вам эти имена?</a:t>
            </a:r>
            <a:endParaRPr lang="ru-RU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51153" y="1988840"/>
            <a:ext cx="3898776" cy="1108720"/>
          </a:xfrm>
          <a:prstGeom prst="round2DiagRect">
            <a:avLst/>
          </a:prstGeom>
          <a:solidFill>
            <a:srgbClr val="C00000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omic Sans MS" panose="030F0702030302020204" pitchFamily="66" charset="0"/>
              </a:rPr>
              <a:t>Асклепий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687913" y="3429000"/>
            <a:ext cx="3898776" cy="1108720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dirty="0" err="1" smtClean="0">
                <a:latin typeface="Comic Sans MS" panose="030F0702030302020204" pitchFamily="66" charset="0"/>
              </a:rPr>
              <a:t>Гигиея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4355976" y="4797152"/>
            <a:ext cx="3898776" cy="1108720"/>
          </a:xfrm>
          <a:prstGeom prst="round2Diag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latin typeface="Comic Sans MS" panose="030F0702030302020204" pitchFamily="66" charset="0"/>
              </a:rPr>
              <a:t>Панацея</a:t>
            </a:r>
            <a:endParaRPr lang="ru-RU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12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454490"/>
            <a:ext cx="6059016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Асклепий</a:t>
            </a:r>
            <a:endParaRPr lang="ru-RU" sz="54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131840" y="2276872"/>
            <a:ext cx="5112568" cy="1872208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Comic Sans MS" panose="030F0702030302020204" pitchFamily="66" charset="0"/>
              </a:rPr>
              <a:t>Бог врачевания в Древней Греции</a:t>
            </a:r>
            <a:endParaRPr lang="ru-RU" sz="44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upload.wikimedia.org/wikipedia/commons/thumb/d/d2/Asklepios.3.jpg/220px-Asklepios.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94091">
                        <a14:foregroundMark x1="40000" y1="18487" x2="40000" y2="18487"/>
                        <a14:foregroundMark x1="40000" y1="18768" x2="44091" y2="25770"/>
                        <a14:foregroundMark x1="74091" y1="28011" x2="87273" y2="21008"/>
                        <a14:foregroundMark x1="85000" y1="3922" x2="85909" y2="12605"/>
                        <a14:backgroundMark x1="77273" y1="32493" x2="80000" y2="44258"/>
                        <a14:backgroundMark x1="75455" y1="65546" x2="75909" y2="69188"/>
                        <a14:backgroundMark x1="87273" y1="67507" x2="90000" y2="71429"/>
                        <a14:backgroundMark x1="75000" y1="52661" x2="75000" y2="526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7" y="692696"/>
            <a:ext cx="3194965" cy="518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91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18057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80528" y="447095"/>
            <a:ext cx="4464496" cy="1143000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Гигиея</a:t>
            </a:r>
            <a:r>
              <a:rPr lang="ru-RU" sz="40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40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«здоровье»</a:t>
            </a:r>
            <a:endParaRPr lang="ru-RU" sz="40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954151" y="1628800"/>
            <a:ext cx="3280740" cy="2952328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Comic Sans MS" panose="030F0702030302020204" pitchFamily="66" charset="0"/>
              </a:rPr>
              <a:t> </a:t>
            </a:r>
            <a:r>
              <a:rPr lang="ru-RU" sz="3600" dirty="0" smtClean="0">
                <a:latin typeface="Comic Sans MS" panose="030F0702030302020204" pitchFamily="66" charset="0"/>
              </a:rPr>
              <a:t>Дочери Асклепия, «гигиена» и «панацея»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pic>
        <p:nvPicPr>
          <p:cNvPr id="2054" name="Picture 6" descr="Общение Молодежны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132" l="9804" r="89951">
                        <a14:backgroundMark x1="37745" y1="86654" x2="37745" y2="866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52846"/>
            <a:ext cx="3886200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Подарки / Статуэтка богини здоровья Гигиея - Оригинальные подарки и прикольные сувениры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400" r="98800">
                        <a14:backgroundMark x1="2800" y1="90200" x2="2800" y2="90200"/>
                        <a14:backgroundMark x1="44800" y1="34200" x2="44800" y2="34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64" y="1538516"/>
            <a:ext cx="23812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3923928" y="409846"/>
            <a:ext cx="50223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Панацея</a:t>
            </a:r>
          </a:p>
          <a:p>
            <a:r>
              <a:rPr lang="ru-RU" sz="36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«</a:t>
            </a:r>
            <a:r>
              <a:rPr lang="ru-RU" sz="3600" b="1" dirty="0" err="1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всецелительница</a:t>
            </a:r>
            <a:r>
              <a:rPr lang="ru-RU" sz="36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»</a:t>
            </a:r>
            <a:endParaRPr lang="ru-RU" sz="36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050" name="Picture 2" descr="Новости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3000" y1="30435" x2="45400" y2="28696"/>
                        <a14:backgroundMark x1="58400" y1="28261" x2="58400" y2="28261"/>
                        <a14:backgroundMark x1="50600" y1="28696" x2="61000" y2="28261"/>
                        <a14:backgroundMark x1="43000" y1="31304" x2="50600" y2="32391"/>
                        <a14:backgroundMark x1="62800" y1="35870" x2="51400" y2="41522"/>
                        <a14:backgroundMark x1="42400" y1="42826" x2="45400" y2="43261"/>
                        <a14:backgroundMark x1="45800" y1="50000" x2="43000" y2="54565"/>
                        <a14:backgroundMark x1="48200" y1="50652" x2="49200" y2="55652"/>
                        <a14:backgroundMark x1="56600" y1="55652" x2="62400" y2="59348"/>
                        <a14:backgroundMark x1="54800" y1="63261" x2="58400" y2="68478"/>
                        <a14:backgroundMark x1="52800" y1="20652" x2="62400" y2="2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778" y="4365103"/>
            <a:ext cx="2429486" cy="223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7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uiExpand="1" build="p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886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ГИГИЕНА</a:t>
            </a:r>
            <a:endParaRPr lang="ru-RU" sz="54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772816"/>
            <a:ext cx="7632848" cy="3744416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11200" dirty="0" smtClean="0">
                <a:latin typeface="Comic Sans MS" panose="030F0702030302020204" pitchFamily="66" charset="0"/>
              </a:rPr>
              <a:t> Это </a:t>
            </a:r>
            <a:r>
              <a:rPr lang="ru-RU" sz="11200" dirty="0">
                <a:latin typeface="Comic Sans MS" panose="030F0702030302020204" pitchFamily="66" charset="0"/>
              </a:rPr>
              <a:t>область </a:t>
            </a:r>
            <a:r>
              <a:rPr lang="ru-RU" sz="11200" dirty="0" smtClean="0">
                <a:latin typeface="Comic Sans MS" panose="030F0702030302020204" pitchFamily="66" charset="0"/>
              </a:rPr>
              <a:t>медицины</a:t>
            </a:r>
            <a:r>
              <a:rPr lang="ru-RU" sz="11200" dirty="0">
                <a:latin typeface="Comic Sans MS" panose="030F0702030302020204" pitchFamily="66" charset="0"/>
              </a:rPr>
              <a:t>, изучающая влияние условий </a:t>
            </a:r>
            <a:r>
              <a:rPr lang="ru-RU" sz="11200" dirty="0" smtClean="0">
                <a:latin typeface="Comic Sans MS" panose="030F0702030302020204" pitchFamily="66" charset="0"/>
              </a:rPr>
              <a:t>жизни, труда </a:t>
            </a:r>
            <a:r>
              <a:rPr lang="ru-RU" sz="11200" dirty="0">
                <a:latin typeface="Comic Sans MS" panose="030F0702030302020204" pitchFamily="66" charset="0"/>
              </a:rPr>
              <a:t>на </a:t>
            </a:r>
            <a:r>
              <a:rPr lang="ru-RU" sz="11200" dirty="0" smtClean="0">
                <a:latin typeface="Comic Sans MS" panose="030F0702030302020204" pitchFamily="66" charset="0"/>
              </a:rPr>
              <a:t>здоровье человека </a:t>
            </a:r>
            <a:r>
              <a:rPr lang="ru-RU" sz="11200" dirty="0">
                <a:latin typeface="Comic Sans MS" panose="030F0702030302020204" pitchFamily="66" charset="0"/>
              </a:rPr>
              <a:t>и разрабатывающая </a:t>
            </a:r>
            <a:r>
              <a:rPr lang="ru-RU" sz="11200" dirty="0" smtClean="0">
                <a:latin typeface="Comic Sans MS" panose="030F0702030302020204" pitchFamily="66" charset="0"/>
              </a:rPr>
              <a:t>меры профилактики </a:t>
            </a:r>
            <a:r>
              <a:rPr lang="ru-RU" sz="11200" dirty="0">
                <a:latin typeface="Comic Sans MS" panose="030F0702030302020204" pitchFamily="66" charset="0"/>
              </a:rPr>
              <a:t>различных </a:t>
            </a:r>
            <a:r>
              <a:rPr lang="ru-RU" sz="11200" dirty="0" smtClean="0">
                <a:latin typeface="Comic Sans MS" panose="030F0702030302020204" pitchFamily="66" charset="0"/>
              </a:rPr>
              <a:t>заболеваний, обеспечения оптимальных условий  существования, сохранения здоровья </a:t>
            </a:r>
            <a:r>
              <a:rPr lang="ru-RU" sz="11200" dirty="0">
                <a:latin typeface="Comic Sans MS" panose="030F0702030302020204" pitchFamily="66" charset="0"/>
              </a:rPr>
              <a:t>и </a:t>
            </a:r>
            <a:r>
              <a:rPr lang="ru-RU" sz="11200" dirty="0" smtClean="0">
                <a:latin typeface="Comic Sans MS" panose="030F0702030302020204" pitchFamily="66" charset="0"/>
              </a:rPr>
              <a:t>продления  жизни.</a:t>
            </a:r>
            <a:endParaRPr lang="ru-RU" sz="11200" dirty="0">
              <a:latin typeface="Comic Sans MS" panose="030F0702030302020204" pitchFamily="66" charset="0"/>
            </a:endParaRPr>
          </a:p>
          <a:p>
            <a:pPr algn="just"/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52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886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ЛИЧНАЯ ГИГИЕНА</a:t>
            </a:r>
            <a:endParaRPr lang="ru-RU" sz="54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556792"/>
            <a:ext cx="7704856" cy="2232248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Comic Sans MS" panose="030F0702030302020204" pitchFamily="66" charset="0"/>
              </a:rPr>
              <a:t>Совокупность гигиенических правил, выполнение которых способствует сохранению и укреплению здоровья человека.</a:t>
            </a:r>
            <a:endParaRPr lang="ru-RU" dirty="0">
              <a:latin typeface="Comic Sans MS" panose="030F0702030302020204" pitchFamily="66" charset="0"/>
            </a:endParaRPr>
          </a:p>
          <a:p>
            <a:pPr algn="just"/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http://www.medlinez.ru/sites/default/files/images/20(13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8984" y1="27474" x2="48984" y2="274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15397"/>
            <a:ext cx="3445979" cy="410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sch13maikop.narod.ru/zdorov2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18" b="100000" l="0" r="89802">
                        <a14:foregroundMark x1="58640" y1="30137" x2="58640" y2="30137"/>
                        <a14:foregroundMark x1="58640" y1="30137" x2="51275" y2="35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13497"/>
            <a:ext cx="2741039" cy="283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44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3503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4700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Правила  личной гигиены</a:t>
            </a:r>
            <a:endParaRPr lang="ru-RU" sz="4700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19572" y="1484784"/>
            <a:ext cx="7704856" cy="4824536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Comic Sans MS" panose="030F0702030302020204" pitchFamily="66" charset="0"/>
              </a:rPr>
              <a:t>Разумное сочетание умственного и физического труда</a:t>
            </a:r>
          </a:p>
          <a:p>
            <a:pPr algn="just"/>
            <a:r>
              <a:rPr lang="ru-RU" dirty="0" smtClean="0">
                <a:latin typeface="Comic Sans MS" panose="030F0702030302020204" pitchFamily="66" charset="0"/>
              </a:rPr>
              <a:t>Занятия физической культурой и закаливание</a:t>
            </a:r>
          </a:p>
          <a:p>
            <a:pPr algn="just"/>
            <a:r>
              <a:rPr lang="ru-RU" dirty="0" smtClean="0">
                <a:latin typeface="Comic Sans MS" panose="030F0702030302020204" pitchFamily="66" charset="0"/>
              </a:rPr>
              <a:t>Рациональное питание</a:t>
            </a:r>
          </a:p>
          <a:p>
            <a:pPr algn="just"/>
            <a:r>
              <a:rPr lang="ru-RU" dirty="0" smtClean="0">
                <a:latin typeface="Comic Sans MS" panose="030F0702030302020204" pitchFamily="66" charset="0"/>
              </a:rPr>
              <a:t>Чередование труда и активного отдыха</a:t>
            </a:r>
          </a:p>
          <a:p>
            <a:pPr algn="just"/>
            <a:r>
              <a:rPr lang="ru-RU" dirty="0" smtClean="0">
                <a:latin typeface="Comic Sans MS" panose="030F0702030302020204" pitchFamily="66" charset="0"/>
              </a:rPr>
              <a:t>Полноценный отдых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02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404664"/>
            <a:ext cx="8352928" cy="6048672"/>
          </a:xfrm>
          <a:prstGeom prst="round2DiagRect">
            <a:avLst/>
          </a:prstGeom>
          <a:solidFill>
            <a:srgbClr val="8AD17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rpp.nashaucheba.ru/pars_docs/refs/95/94727/img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3" t="7887" r="5097" b="8759"/>
          <a:stretch/>
        </p:blipFill>
        <p:spPr bwMode="auto">
          <a:xfrm>
            <a:off x="683568" y="692696"/>
            <a:ext cx="7838824" cy="5445033"/>
          </a:xfrm>
          <a:prstGeom prst="round2Diag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0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00B050"/>
      </a:accent5>
      <a:accent6>
        <a:srgbClr val="54A838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785</Words>
  <Application>Microsoft Office PowerPoint</Application>
  <PresentationFormat>Экран (4:3)</PresentationFormat>
  <Paragraphs>169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Правила  личной гигиены</vt:lpstr>
      <vt:lpstr>О чём идет речь?</vt:lpstr>
      <vt:lpstr>Знакомы ли вам эти имена?</vt:lpstr>
      <vt:lpstr>Асклепий</vt:lpstr>
      <vt:lpstr>Гигиея «здоровье»</vt:lpstr>
      <vt:lpstr>ГИГИЕНА</vt:lpstr>
      <vt:lpstr>ЛИЧНАЯ ГИГИЕНА</vt:lpstr>
      <vt:lpstr>Правила  личной гигиены</vt:lpstr>
      <vt:lpstr>Презентация PowerPoint</vt:lpstr>
      <vt:lpstr>Строение   зуба</vt:lpstr>
      <vt:lpstr>Гигиена полости рта</vt:lpstr>
      <vt:lpstr>Ответ 1. </vt:lpstr>
      <vt:lpstr>Ответ 2. </vt:lpstr>
      <vt:lpstr>Ответ 3. </vt:lpstr>
      <vt:lpstr>Ответ 4. </vt:lpstr>
      <vt:lpstr>Ответ 5. </vt:lpstr>
      <vt:lpstr>Строение   кожи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личной гигиены</dc:title>
  <dc:creator>светлана</dc:creator>
  <cp:lastModifiedBy>Home</cp:lastModifiedBy>
  <cp:revision>75</cp:revision>
  <dcterms:created xsi:type="dcterms:W3CDTF">2015-04-29T18:03:28Z</dcterms:created>
  <dcterms:modified xsi:type="dcterms:W3CDTF">2015-05-17T19:25:17Z</dcterms:modified>
</cp:coreProperties>
</file>