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>
                <a:gd name="T0" fmla="*/ 5154 w 5155"/>
                <a:gd name="T1" fmla="*/ 1769 h 2304"/>
                <a:gd name="T2" fmla="*/ 0 w 5155"/>
                <a:gd name="T3" fmla="*/ 2304 h 2304"/>
                <a:gd name="T4" fmla="*/ 0 w 5155"/>
                <a:gd name="T5" fmla="*/ 1252 h 2304"/>
                <a:gd name="T6" fmla="*/ 5155 w 5155"/>
                <a:gd name="T7" fmla="*/ 0 h 2304"/>
                <a:gd name="T8" fmla="*/ 5155 w 5155"/>
                <a:gd name="T9" fmla="*/ 1416 h 2304"/>
                <a:gd name="T10" fmla="*/ 5154 w 5155"/>
                <a:gd name="T11" fmla="*/ 1769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>
                <a:gd name="T0" fmla="*/ 5311 w 5328"/>
                <a:gd name="T1" fmla="*/ 3209 h 3689"/>
                <a:gd name="T2" fmla="*/ 0 w 5328"/>
                <a:gd name="T3" fmla="*/ 3689 h 3689"/>
                <a:gd name="T4" fmla="*/ 0 w 5328"/>
                <a:gd name="T5" fmla="*/ 9 h 3689"/>
                <a:gd name="T6" fmla="*/ 5328 w 5328"/>
                <a:gd name="T7" fmla="*/ 0 h 3689"/>
                <a:gd name="T8" fmla="*/ 5311 w 5328"/>
                <a:gd name="T9" fmla="*/ 3209 h 36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125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quarter" idx="10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BFF6A99-1C7B-465A-8C73-8E32F80CB0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4B91BD-1F20-4878-9272-29A752FDE0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A921C1-53FD-4F25-8117-89B5D1E32D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11588D-C59F-4908-A2E0-7D886062AB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41676C-D14C-47D9-95EB-64635CD96C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A70DA5-3735-49F2-8468-D1A9143038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D55040-CDCB-494F-91FF-946CC81A2A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63EDD9-CC3D-4E4B-80B2-E7385908C4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1AFB35-D798-42C5-AA9D-D6CF5CC4DF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282E87-AB11-4AD1-BEB5-EBC08AD956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709A46-84B8-44C9-954C-2FE86FB5AC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3853A9-B5EB-47F1-B634-27F0234D6E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4099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>
                <a:gd name="T0" fmla="*/ 4800 w 4806"/>
                <a:gd name="T1" fmla="*/ 299 h 665"/>
                <a:gd name="T2" fmla="*/ 0 w 4806"/>
                <a:gd name="T3" fmla="*/ 665 h 665"/>
                <a:gd name="T4" fmla="*/ 0 w 4806"/>
                <a:gd name="T5" fmla="*/ 0 h 665"/>
                <a:gd name="T6" fmla="*/ 4806 w 4806"/>
                <a:gd name="T7" fmla="*/ 1 h 665"/>
                <a:gd name="T8" fmla="*/ 4800 w 4806"/>
                <a:gd name="T9" fmla="*/ 153 h 665"/>
                <a:gd name="T10" fmla="*/ 4800 w 4806"/>
                <a:gd name="T11" fmla="*/ 299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>
                <a:gd name="T0" fmla="*/ 4560 w 4562"/>
                <a:gd name="T1" fmla="*/ 932 h 1199"/>
                <a:gd name="T2" fmla="*/ 0 w 4562"/>
                <a:gd name="T3" fmla="*/ 1199 h 1199"/>
                <a:gd name="T4" fmla="*/ 0 w 4562"/>
                <a:gd name="T5" fmla="*/ 0 h 1199"/>
                <a:gd name="T6" fmla="*/ 4562 w 4562"/>
                <a:gd name="T7" fmla="*/ 0 h 1199"/>
                <a:gd name="T8" fmla="*/ 4560 w 4562"/>
                <a:gd name="T9" fmla="*/ 932 h 1199"/>
                <a:gd name="T10" fmla="*/ 4560 w 4562"/>
                <a:gd name="T11" fmla="*/ 932 h 119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101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A5AF40C4-13E9-4118-90F2-0C7DBD7264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4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4348" y="214290"/>
            <a:ext cx="7772400" cy="1736725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Питание животных</a:t>
            </a:r>
          </a:p>
        </p:txBody>
      </p:sp>
      <p:pic>
        <p:nvPicPr>
          <p:cNvPr id="3076" name="Picture 4" descr="C:\Documents and Settings\Admin\Рабочий стол\2406742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2214554"/>
            <a:ext cx="6429420" cy="36254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u="sng" smtClean="0"/>
              <a:t>5. Приспособления для поглощения пищи: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600200"/>
            <a:ext cx="8964612" cy="4495800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ru-RU" sz="2800" smtClean="0"/>
              <a:t>Жевательные органы – челюсти (жуки);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ru-RU" sz="2800" smtClean="0"/>
              <a:t> Сосущий хоботок (бабочки, мухи, пчелы);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ru-RU" sz="2800" smtClean="0"/>
              <a:t>Реснички, щетинообразные усики, китовый ус – фильтраторы;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ru-RU" sz="2800" smtClean="0"/>
              <a:t>Зубы (форма, величина и количество зубов зависит от способа питания):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sz="2800" smtClean="0"/>
              <a:t> - грызуны – хорошо развиты резцы;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sz="2800" smtClean="0"/>
              <a:t> - хищники – хорошо развиты клыки;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sz="2800" smtClean="0"/>
              <a:t> - копытные – хорошо развиты коренные зубы.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endParaRPr lang="ru-RU" sz="280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5251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6. </a:t>
            </a:r>
            <a:r>
              <a:rPr lang="ru-RU" smtClean="0"/>
              <a:t>Закрепление</a:t>
            </a:r>
            <a:endParaRPr lang="ru-RU" dirty="0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052513"/>
            <a:ext cx="8964612" cy="5805487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ru-RU" sz="2800" smtClean="0"/>
              <a:t>Животные потребляют готовые органические вещества.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ru-RU" sz="2800" smtClean="0"/>
              <a:t>В результате пищеварения образуются сложные органические вещества.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ru-RU" sz="2800" smtClean="0"/>
              <a:t>У гидры замкнутая кишечная полость.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ru-RU" sz="2800" smtClean="0"/>
              <a:t>Среди животных нет паразитов.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ru-RU" sz="2800" smtClean="0"/>
              <a:t>Важную роль в процессе пищеварения играют ферменты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ru-RU" sz="2800" smtClean="0"/>
              <a:t>Животные непосредственно усваивают солнечную энергию.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ru-RU" sz="2800" smtClean="0"/>
              <a:t>Всасывание питательных веществ происходит в кишечнике.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ru-RU" sz="2800" smtClean="0"/>
              <a:t>У человека проходная пищеварительная система.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AutoNum type="arabicPeriod"/>
              <a:defRPr/>
            </a:pPr>
            <a:endParaRPr lang="ru-RU" sz="280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Домашнее задание: с.60,62-67, вопросы, опорные точки наизусть.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44675"/>
            <a:ext cx="8229600" cy="5013325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smtClean="0"/>
              <a:t>Повторение.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ru-RU" smtClean="0"/>
              <a:t>Питание.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ru-RU" smtClean="0"/>
              <a:t>Виды питания у растений.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ru-RU" smtClean="0"/>
              <a:t>Почвенное питание. 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ru-RU" smtClean="0"/>
              <a:t>Фотосинтез.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ru-RU" smtClean="0"/>
              <a:t>Где накапливаются питательные вещества?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ru-RU" smtClean="0"/>
              <a:t>Другие виды питания растений.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765175"/>
          </a:xfrm>
        </p:spPr>
        <p:txBody>
          <a:bodyPr/>
          <a:lstStyle/>
          <a:p>
            <a:pPr eaLnBrk="1" hangingPunct="1">
              <a:defRPr/>
            </a:pPr>
            <a:r>
              <a:rPr lang="ru-RU" u="sng" smtClean="0"/>
              <a:t>1. Питание животных.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765175"/>
            <a:ext cx="8686800" cy="6092825"/>
          </a:xfrm>
        </p:spPr>
        <p:txBody>
          <a:bodyPr/>
          <a:lstStyle/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chemeClr val="tx2"/>
                </a:solidFill>
              </a:rPr>
              <a:t>Гетеротрофы</a:t>
            </a:r>
            <a:r>
              <a:rPr lang="ru-RU" dirty="0" smtClean="0"/>
              <a:t> – питаются органическими веществами, которые синтезировали растения.</a:t>
            </a:r>
          </a:p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ru-RU" b="1" dirty="0" smtClean="0"/>
              <a:t>Виды питания: </a:t>
            </a:r>
          </a:p>
          <a:p>
            <a:pPr eaLnBrk="1" hangingPunct="1">
              <a:defRPr/>
            </a:pPr>
            <a:r>
              <a:rPr lang="ru-RU" u="sng" dirty="0" smtClean="0"/>
              <a:t>Растительноядные</a:t>
            </a:r>
            <a:r>
              <a:rPr lang="ru-RU" dirty="0" smtClean="0"/>
              <a:t> (козы, овцы, олени); </a:t>
            </a:r>
          </a:p>
          <a:p>
            <a:pPr eaLnBrk="1" hangingPunct="1">
              <a:defRPr/>
            </a:pPr>
            <a:r>
              <a:rPr lang="ru-RU" u="sng" dirty="0" smtClean="0"/>
              <a:t>Хищники</a:t>
            </a:r>
            <a:r>
              <a:rPr lang="ru-RU" dirty="0" smtClean="0"/>
              <a:t> (лисы, волки, тигры, совы); </a:t>
            </a:r>
          </a:p>
          <a:p>
            <a:pPr eaLnBrk="1" hangingPunct="1">
              <a:defRPr/>
            </a:pPr>
            <a:r>
              <a:rPr lang="ru-RU" u="sng" dirty="0" err="1" smtClean="0"/>
              <a:t>Трупоеды</a:t>
            </a:r>
            <a:r>
              <a:rPr lang="ru-RU" u="sng" dirty="0" smtClean="0"/>
              <a:t> или </a:t>
            </a:r>
            <a:r>
              <a:rPr lang="ru-RU" u="sng" dirty="0" err="1" smtClean="0"/>
              <a:t>падальщики</a:t>
            </a:r>
            <a:r>
              <a:rPr lang="ru-RU" dirty="0" smtClean="0"/>
              <a:t> (грифы, вороны, гиены, насекомые, черви);</a:t>
            </a:r>
          </a:p>
          <a:p>
            <a:pPr eaLnBrk="1" hangingPunct="1">
              <a:defRPr/>
            </a:pPr>
            <a:r>
              <a:rPr lang="ru-RU" u="sng" dirty="0" smtClean="0"/>
              <a:t>Симбионты</a:t>
            </a:r>
            <a:r>
              <a:rPr lang="ru-RU" dirty="0" smtClean="0"/>
              <a:t> (грибы – микориза).</a:t>
            </a:r>
          </a:p>
          <a:p>
            <a:pPr eaLnBrk="1" hangingPunct="1">
              <a:defRPr/>
            </a:pPr>
            <a:r>
              <a:rPr lang="ru-RU" u="sng" dirty="0" smtClean="0"/>
              <a:t>Паразиты</a:t>
            </a:r>
            <a:r>
              <a:rPr lang="ru-RU" dirty="0" smtClean="0"/>
              <a:t> (вши, клещи, блохи, глисты).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765175"/>
          </a:xfrm>
        </p:spPr>
        <p:txBody>
          <a:bodyPr/>
          <a:lstStyle/>
          <a:p>
            <a:pPr eaLnBrk="1" hangingPunct="1">
              <a:defRPr/>
            </a:pPr>
            <a:r>
              <a:rPr lang="ru-RU" u="sng" dirty="0" smtClean="0"/>
              <a:t>2. Пищеварение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836613"/>
            <a:ext cx="8675687" cy="6021387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dirty="0" smtClean="0"/>
              <a:t> - это процесс превращения сложных органических веществ пищи в более простые, доступные для усвоения организмом.</a:t>
            </a:r>
          </a:p>
          <a:p>
            <a:pPr marL="609600" indent="-609600" algn="ctr" eaLnBrk="1" hangingPunct="1">
              <a:buFont typeface="Wingdings" pitchFamily="2" charset="2"/>
              <a:buNone/>
              <a:defRPr/>
            </a:pPr>
            <a:r>
              <a:rPr lang="ru-RU" dirty="0" smtClean="0"/>
              <a:t>Этапы: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ru-RU" dirty="0" smtClean="0"/>
              <a:t>Механическая переработка – измельчение.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ru-RU" dirty="0" smtClean="0"/>
              <a:t>Химическая переработка – переваривание.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ru-RU" dirty="0" smtClean="0"/>
              <a:t>Всасывание питательных веществ в кровь или гемолимфу.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endParaRPr lang="ru-RU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52513"/>
          </a:xfrm>
        </p:spPr>
        <p:txBody>
          <a:bodyPr/>
          <a:lstStyle/>
          <a:p>
            <a:pPr eaLnBrk="1" hangingPunct="1">
              <a:defRPr/>
            </a:pPr>
            <a:r>
              <a:rPr lang="ru-RU" u="sng" smtClean="0"/>
              <a:t>3. Виды питания: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00200"/>
            <a:ext cx="4284663" cy="4495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    </a:t>
            </a:r>
            <a:r>
              <a:rPr lang="ru-RU" u="sng" dirty="0" smtClean="0"/>
              <a:t>1. У простейших:</a:t>
            </a:r>
            <a:r>
              <a:rPr lang="ru-RU" dirty="0" smtClean="0"/>
              <a:t> фагоцитоз у амебы – образование пищеварительной вакуоли.</a:t>
            </a:r>
          </a:p>
        </p:txBody>
      </p:sp>
      <p:pic>
        <p:nvPicPr>
          <p:cNvPr id="7172" name="Picture 4" descr="{BC24C885-5C78-4876-91BF-C6C5627FA6F4}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310063" y="1125538"/>
            <a:ext cx="4691062" cy="547211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23850" y="476250"/>
            <a:ext cx="4608513" cy="58324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u="sng" dirty="0" smtClean="0"/>
              <a:t>2. У кишечнополостных: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/>
              <a:t>  - медузы, гидры, кораллы;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/>
              <a:t> - хищники, пища – мелкие животные;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/>
              <a:t> - имеют кишечную полость и одно отверстие, которое служит и ротовым и анальным.</a:t>
            </a:r>
          </a:p>
        </p:txBody>
      </p:sp>
      <p:pic>
        <p:nvPicPr>
          <p:cNvPr id="8195" name="Picture 4" descr="{B6AD86C9-694C-4984-A903-EDF7F2F8405C}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22863" y="404813"/>
            <a:ext cx="4021137" cy="64531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23850" y="333375"/>
            <a:ext cx="4824413" cy="57626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u="sng" dirty="0" smtClean="0"/>
              <a:t>3. У плоского червя (</a:t>
            </a:r>
            <a:r>
              <a:rPr lang="ru-RU" sz="2800" u="sng" dirty="0" err="1" smtClean="0"/>
              <a:t>планарии</a:t>
            </a:r>
            <a:r>
              <a:rPr lang="ru-RU" sz="2800" u="sng" dirty="0" smtClean="0"/>
              <a:t>):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/>
              <a:t> - хищник;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/>
              <a:t> - есть глотка на брюшной стороне тела;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/>
              <a:t> - разветвленный замкнутый кишечник;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/>
              <a:t> - ротовое отверстие.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/>
              <a:t>   Пока пищеварение не закончится, животное не может охотиться.</a:t>
            </a:r>
          </a:p>
        </p:txBody>
      </p:sp>
      <p:pic>
        <p:nvPicPr>
          <p:cNvPr id="9219" name="Picture 4" descr="{C8C85DB4-CE2C-4D7D-AC82-98E8A4AF9129}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62538" y="836613"/>
            <a:ext cx="4081462" cy="48958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79388" y="260350"/>
            <a:ext cx="8964612" cy="65976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/>
              <a:t>    </a:t>
            </a:r>
            <a:r>
              <a:rPr lang="ru-RU" sz="2800" u="sng" dirty="0" smtClean="0"/>
              <a:t>4. У дождевого червя: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/>
              <a:t> - сапротроф – питается растительным опадом;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/>
              <a:t> - проходной кишечник в виде трубки;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/>
              <a:t> - ротовое и анальное отверстие;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/>
              <a:t> - рот, глотка, пищевод, зоб, желудок, кишка, анус;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/>
              <a:t> - кормление не зависит от процесса переваривания.</a:t>
            </a:r>
          </a:p>
        </p:txBody>
      </p:sp>
      <p:pic>
        <p:nvPicPr>
          <p:cNvPr id="10243" name="Picture 4" descr="{64398697-DFDC-4BCB-B1EB-670B1F36F1B0}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76375" y="3789363"/>
            <a:ext cx="6335713" cy="30686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836613"/>
          </a:xfrm>
        </p:spPr>
        <p:txBody>
          <a:bodyPr/>
          <a:lstStyle/>
          <a:p>
            <a:pPr eaLnBrk="1" hangingPunct="1">
              <a:defRPr/>
            </a:pPr>
            <a:r>
              <a:rPr lang="ru-RU" u="sng" smtClean="0"/>
              <a:t>4. Ферменты: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08050"/>
            <a:ext cx="9144000" cy="59499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 - от лат. «ферментум» - брожение;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 - вещества, обеспечивающие переваривание пищи;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 - выделяются пищеварительными железами: печень, поджелудочная железа, слюнные, желудочные, кишечные;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 - под действием ферментов пища расщепляется на питательные вещества, которые всасываются в кровь.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азрез">
  <a:themeElements>
    <a:clrScheme name="Разрез 5">
      <a:dk1>
        <a:srgbClr val="008885"/>
      </a:dk1>
      <a:lt1>
        <a:srgbClr val="FFFFFF"/>
      </a:lt1>
      <a:dk2>
        <a:srgbClr val="007572"/>
      </a:dk2>
      <a:lt2>
        <a:srgbClr val="FFFF99"/>
      </a:lt2>
      <a:accent1>
        <a:srgbClr val="33CCCC"/>
      </a:accent1>
      <a:accent2>
        <a:srgbClr val="6D6FC7"/>
      </a:accent2>
      <a:accent3>
        <a:srgbClr val="AABDBC"/>
      </a:accent3>
      <a:accent4>
        <a:srgbClr val="DADADA"/>
      </a:accent4>
      <a:accent5>
        <a:srgbClr val="ADE2E2"/>
      </a:accent5>
      <a:accent6>
        <a:srgbClr val="6264B4"/>
      </a:accent6>
      <a:hlink>
        <a:srgbClr val="FFFFCC"/>
      </a:hlink>
      <a:folHlink>
        <a:srgbClr val="00FF00"/>
      </a:folHlink>
    </a:clrScheme>
    <a:fontScheme name="Разрез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зрез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зрез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Slit</Template>
  <TotalTime>93</TotalTime>
  <Words>481</Words>
  <Application>Microsoft Office PowerPoint</Application>
  <PresentationFormat>Экран (4:3)</PresentationFormat>
  <Paragraphs>63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Разрез</vt:lpstr>
      <vt:lpstr>Питание животных</vt:lpstr>
      <vt:lpstr>Домашнее задание: с.60,62-67, вопросы, опорные точки наизусть.</vt:lpstr>
      <vt:lpstr>1. Питание животных.</vt:lpstr>
      <vt:lpstr>2. Пищеварение</vt:lpstr>
      <vt:lpstr>3. Виды питания:</vt:lpstr>
      <vt:lpstr>Слайд 6</vt:lpstr>
      <vt:lpstr>Слайд 7</vt:lpstr>
      <vt:lpstr>Слайд 8</vt:lpstr>
      <vt:lpstr>4. Ферменты:</vt:lpstr>
      <vt:lpstr>5. Приспособления для поглощения пищи:</vt:lpstr>
      <vt:lpstr>6. Закрепление</vt:lpstr>
    </vt:vector>
  </TitlesOfParts>
  <Company>Tycoon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Питание животных</dc:title>
  <dc:creator>Lamer</dc:creator>
  <cp:lastModifiedBy>Николай</cp:lastModifiedBy>
  <cp:revision>5</cp:revision>
  <dcterms:created xsi:type="dcterms:W3CDTF">2009-12-21T14:19:57Z</dcterms:created>
  <dcterms:modified xsi:type="dcterms:W3CDTF">2012-12-11T11:31:59Z</dcterms:modified>
</cp:coreProperties>
</file>