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60" r:id="rId3"/>
    <p:sldId id="261" r:id="rId4"/>
    <p:sldId id="258" r:id="rId5"/>
    <p:sldId id="294" r:id="rId6"/>
    <p:sldId id="262" r:id="rId7"/>
    <p:sldId id="259" r:id="rId8"/>
    <p:sldId id="257" r:id="rId9"/>
    <p:sldId id="263" r:id="rId10"/>
    <p:sldId id="264" r:id="rId11"/>
    <p:sldId id="265" r:id="rId12"/>
    <p:sldId id="266" r:id="rId13"/>
    <p:sldId id="267" r:id="rId14"/>
    <p:sldId id="299" r:id="rId15"/>
    <p:sldId id="292" r:id="rId16"/>
    <p:sldId id="268" r:id="rId17"/>
    <p:sldId id="269" r:id="rId18"/>
    <p:sldId id="270" r:id="rId19"/>
    <p:sldId id="271" r:id="rId20"/>
    <p:sldId id="272" r:id="rId21"/>
    <p:sldId id="277" r:id="rId22"/>
    <p:sldId id="293" r:id="rId23"/>
    <p:sldId id="274" r:id="rId24"/>
    <p:sldId id="275" r:id="rId25"/>
    <p:sldId id="276" r:id="rId26"/>
    <p:sldId id="278" r:id="rId27"/>
    <p:sldId id="279" r:id="rId28"/>
    <p:sldId id="280" r:id="rId29"/>
    <p:sldId id="290" r:id="rId30"/>
    <p:sldId id="282" r:id="rId31"/>
    <p:sldId id="306" r:id="rId32"/>
    <p:sldId id="300" r:id="rId33"/>
    <p:sldId id="301" r:id="rId34"/>
    <p:sldId id="286" r:id="rId35"/>
    <p:sldId id="287" r:id="rId36"/>
    <p:sldId id="302" r:id="rId37"/>
    <p:sldId id="291" r:id="rId38"/>
    <p:sldId id="303" r:id="rId39"/>
    <p:sldId id="288" r:id="rId40"/>
    <p:sldId id="305" r:id="rId41"/>
    <p:sldId id="285" r:id="rId42"/>
    <p:sldId id="284" r:id="rId43"/>
    <p:sldId id="289" r:id="rId44"/>
    <p:sldId id="295" r:id="rId45"/>
    <p:sldId id="283" r:id="rId46"/>
    <p:sldId id="298" r:id="rId47"/>
    <p:sldId id="297" r:id="rId48"/>
    <p:sldId id="296" r:id="rId49"/>
  </p:sldIdLst>
  <p:sldSz cx="9144000" cy="6858000" type="screen4x3"/>
  <p:notesSz cx="6858000" cy="9144000"/>
  <p:custDataLst>
    <p:tags r:id="rId50"/>
  </p:custDataLst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0099"/>
    <a:srgbClr val="6600CC"/>
    <a:srgbClr val="CC0066"/>
    <a:srgbClr val="FFFF00"/>
    <a:srgbClr val="FF6600"/>
    <a:srgbClr val="000066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40" autoAdjust="0"/>
  </p:normalViewPr>
  <p:slideViewPr>
    <p:cSldViewPr>
      <p:cViewPr varScale="1">
        <p:scale>
          <a:sx n="93" d="100"/>
          <a:sy n="93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1332D-96C0-4057-972D-880EC84E0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2C56C-A1EA-47EC-AA55-EE5B2C850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76E25-0F24-4CC8-B03D-8B4A62043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C713E-BA9C-4041-941B-516D4A9F4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 sz="2400" u="none">
              <a:latin typeface="Times New Roman" pitchFamily="18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294D5B-022A-4295-A95C-48A826335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8AEA3-AE7B-4EF8-BAB3-96470B131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1979F-74C8-4E0D-B1D8-117B35D19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29DA0-C83C-40C3-BFE3-B1BD79215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9F786-BA8E-4DD5-BAE1-365105D16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64E1D-9F7A-401A-AB5C-A6B0B5EA0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D26C9-35F3-440F-ACAE-63177ADA1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6D936-6691-4A02-AEBF-7F97DE1B0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3E222-C101-4B26-B227-600EAFD54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B035C-10DA-40DE-AE14-8096D1F22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DE46D-A774-4D51-B147-3B8E010B7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A4243-E7B4-43EC-9CA4-A1E14FBD6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2738C-377E-48AC-81EF-6A9028388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F85A1-9F8E-4CD4-BD05-E8F9E58D1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71034-A327-4539-8A85-617883971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52F80-EB66-4496-BCA2-CFEFD0489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F871F-9BC8-4CB9-B2BC-6184AE57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F9A48-9CB5-406C-B023-337455A32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6495B-4CE0-4A76-9B3D-864EDA0D6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0648C-2279-441F-B19D-69D38D1E23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u="none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 smtClean="0"/>
            </a:lvl1pPr>
          </a:lstStyle>
          <a:p>
            <a:pPr>
              <a:defRPr/>
            </a:pPr>
            <a:fld id="{854D8DE6-8724-4CB4-B00B-D8CE63926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4" r:id="rId3"/>
    <p:sldLayoutId id="2147483683" r:id="rId4"/>
    <p:sldLayoutId id="2147483682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  <p:sldLayoutId id="2147483675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 sz="2400" u="none">
              <a:latin typeface="Times New Roman" pitchFamily="18" charset="0"/>
            </a:endParaRP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u="none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smtClean="0">
                <a:latin typeface="+mn-lt"/>
              </a:defRPr>
            </a:lvl1pPr>
          </a:lstStyle>
          <a:p>
            <a:pPr>
              <a:defRPr/>
            </a:pPr>
            <a:fld id="{77F245E2-D929-43D5-8D85-D6CD42220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  <p:sldLayoutId id="2147483687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png"/><Relationship Id="rId3" Type="http://schemas.openxmlformats.org/officeDocument/2006/relationships/image" Target="http://tmn.fio.ru/works/26x/304/images/ogon.gif" TargetMode="External"/><Relationship Id="rId7" Type="http://schemas.openxmlformats.org/officeDocument/2006/relationships/image" Target="http://tmn.fio.ru/works/26x/304/images/wozduh.jpg" TargetMode="External"/><Relationship Id="rId12" Type="http://schemas.openxmlformats.org/officeDocument/2006/relationships/image" Target="../media/image18.png"/><Relationship Id="rId2" Type="http://schemas.openxmlformats.org/officeDocument/2006/relationships/image" Target="../media/image13.gif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http://tmn.fio.ru/works/26x/304/images/vselen.jpg" TargetMode="External"/><Relationship Id="rId5" Type="http://schemas.openxmlformats.org/officeDocument/2006/relationships/image" Target="http://tmn.fio.ru/works/26x/304/images/woda.jpg" TargetMode="External"/><Relationship Id="rId15" Type="http://schemas.openxmlformats.org/officeDocument/2006/relationships/image" Target="../media/image21.png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image" Target="http://tmn.fio.ru/works/26x/304/images/sem2.jpg" TargetMode="External"/><Relationship Id="rId1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techgate.ru/wallpicagen.php?image=6_423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tmn.fio.ru/works/26x/304/d4_3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tmn.fio.ru/works/26x/304/images/el1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3.gi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../../../DOCUME~1/class/LOCALS~1/Temp/&#1084;&#1085;&#1086;&#1075;&#1086;&#1075;&#1088;&#1072;&#1085;&#1085;&#1080;&#1082;&#1080;/www.nips.riss-telecom.ru/poly/uniform/convex/archimedean/vrml/truncated_cuboctahedron.wrl" TargetMode="External"/><Relationship Id="rId13" Type="http://schemas.openxmlformats.org/officeDocument/2006/relationships/image" Target="../media/image41.jpeg"/><Relationship Id="rId18" Type="http://schemas.openxmlformats.org/officeDocument/2006/relationships/image" Target="../media/image44.jpeg"/><Relationship Id="rId26" Type="http://schemas.openxmlformats.org/officeDocument/2006/relationships/image" Target="../media/image48.jpeg"/><Relationship Id="rId3" Type="http://schemas.openxmlformats.org/officeDocument/2006/relationships/image" Target="../media/image36.jpeg"/><Relationship Id="rId21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truncated_icosidodecahedron.wrl" TargetMode="External"/><Relationship Id="rId7" Type="http://schemas.openxmlformats.org/officeDocument/2006/relationships/image" Target="../media/image38.jpeg"/><Relationship Id="rId12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rhombicuboctahedron.wrl" TargetMode="External"/><Relationship Id="rId17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snub_cube_right.wrl" TargetMode="External"/><Relationship Id="rId25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pseudorhombicuboctahedron.wrl" TargetMode="External"/><Relationship Id="rId2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truncated_tetrahedron.wrl" TargetMode="External"/><Relationship Id="rId16" Type="http://schemas.openxmlformats.org/officeDocument/2006/relationships/image" Target="../media/image43.jpeg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truncated_icosahedron.wrl" TargetMode="External"/><Relationship Id="rId11" Type="http://schemas.openxmlformats.org/officeDocument/2006/relationships/image" Target="../media/image40.jpeg"/><Relationship Id="rId24" Type="http://schemas.openxmlformats.org/officeDocument/2006/relationships/image" Target="../media/image47.jpeg"/><Relationship Id="rId5" Type="http://schemas.openxmlformats.org/officeDocument/2006/relationships/image" Target="../media/image37.jpeg"/><Relationship Id="rId15" Type="http://schemas.openxmlformats.org/officeDocument/2006/relationships/image" Target="../media/image42.jpeg"/><Relationship Id="rId23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rhombicosidodecahedron.wrl" TargetMode="External"/><Relationship Id="rId10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cuboctahedron.wrl" TargetMode="External"/><Relationship Id="rId19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truncated_dodecahedron.wrl" TargetMode="External"/><Relationship Id="rId4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truncated_octahedron.wrl" TargetMode="External"/><Relationship Id="rId9" Type="http://schemas.openxmlformats.org/officeDocument/2006/relationships/image" Target="../media/image39.jpeg"/><Relationship Id="rId14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convex\archimedean\vrml\icosidodecahedron.wrl" TargetMode="External"/><Relationship Id="rId22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nonconvex\kepler-poinsot\texture\great_icosahedron.jpg" TargetMode="External"/><Relationship Id="rId3" Type="http://schemas.openxmlformats.org/officeDocument/2006/relationships/image" Target="../media/image52.jpeg"/><Relationship Id="rId7" Type="http://schemas.openxmlformats.org/officeDocument/2006/relationships/image" Target="../media/image54.jpeg"/><Relationship Id="rId2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nonconvex\kepler-poinsot\texture\small_stellated_dodecahedro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nonconvex\kepler-poinsot\texture\great_dodecahedron.jpg" TargetMode="External"/><Relationship Id="rId5" Type="http://schemas.openxmlformats.org/officeDocument/2006/relationships/image" Target="../media/image53.jpeg"/><Relationship Id="rId4" Type="http://schemas.openxmlformats.org/officeDocument/2006/relationships/hyperlink" Target="file:///F:\&#1059;&#1095;&#1077;&#1073;&#1085;&#1086;-&#1084;&#1077;&#1090;&#1086;&#1076;&#1080;&#1095;&#1077;&#1089;&#1082;&#1080;&#1077;%20&#1084;&#1072;&#1090;&#1077;&#1088;&#1080;&#1072;&#1083;&#1099;\&#1091;&#1095;&#1080;&#1090;&#1077;&#1083;&#1102;%20&#1084;&#1072;&#1090;&#1077;&#1084;&#1072;&#1090;&#1080;&#1082;&#1080;\&#1084;&#1085;&#1086;&#1075;&#1086;&#1075;&#1088;&#1072;&#1085;&#1085;&#1080;&#1082;&#1080;\www.nips.riss-telecom.ru\poly\uniform\nonconvex\kepler-poinsot\texture\great_stellated_dodecahedron.jpg" TargetMode="External"/><Relationship Id="rId9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fotografii/geometrija/Mnogogrannik-2/006-Kosmicheskij-kubok-Keplera.html" TargetMode="External"/><Relationship Id="rId13" Type="http://schemas.openxmlformats.org/officeDocument/2006/relationships/hyperlink" Target="http://www.referat-web.ru/content/referat/physics/img5717.jpg" TargetMode="External"/><Relationship Id="rId18" Type="http://schemas.openxmlformats.org/officeDocument/2006/relationships/hyperlink" Target="http://znaniya-sila.narod.ru/people/004_00.htm" TargetMode="External"/><Relationship Id="rId3" Type="http://schemas.openxmlformats.org/officeDocument/2006/relationships/hyperlink" Target="http://dic.academic.ru/dic.nsf/enc_colier/6340/&#1052;&#1053;&#1054;&#1043;&#1054;&#1043;&#1056;&#1040;&#1053;&#1053;&#1048;&#1050;" TargetMode="External"/><Relationship Id="rId21" Type="http://schemas.openxmlformats.org/officeDocument/2006/relationships/hyperlink" Target="http://www.sciencephoto.com/media/224346/enlarge" TargetMode="External"/><Relationship Id="rId7" Type="http://schemas.openxmlformats.org/officeDocument/2006/relationships/hyperlink" Target="http://900igr.net/fotografii/geometrija/Mnogogrannik-2/008-Salvador-Dali.html" TargetMode="External"/><Relationship Id="rId12" Type="http://schemas.openxmlformats.org/officeDocument/2006/relationships/hyperlink" Target="http://files.school-collection.edu.ru/dlrstore/ce2bd098-2ee2-9c4b-025f-2ce51c2f5fa5/7257_001.gif" TargetMode="External"/><Relationship Id="rId17" Type="http://schemas.openxmlformats.org/officeDocument/2006/relationships/hyperlink" Target="http://www.mnedrug.ru/index_1.php" TargetMode="External"/><Relationship Id="rId2" Type="http://schemas.openxmlformats.org/officeDocument/2006/relationships/hyperlink" Target="http://www.techgate.ru/wallpicagen.php?image=6_423" TargetMode="External"/><Relationship Id="rId16" Type="http://schemas.openxmlformats.org/officeDocument/2006/relationships/hyperlink" Target="http://www.krugosvet.ru/images/1011107_6739_003.gif" TargetMode="External"/><Relationship Id="rId20" Type="http://schemas.openxmlformats.org/officeDocument/2006/relationships/hyperlink" Target="http://nl.wikipedia.org/wiki/Johannes_Keple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900igr.net/fotografii/geometrija/Mnogogrannik-2/009-Pravilnye-mnogogranniki-i-priroda.html" TargetMode="External"/><Relationship Id="rId11" Type="http://schemas.openxmlformats.org/officeDocument/2006/relationships/hyperlink" Target="http://festival.1september.ru/articles/594729/" TargetMode="External"/><Relationship Id="rId5" Type="http://schemas.openxmlformats.org/officeDocument/2006/relationships/hyperlink" Target="http://denis-gorskin.narod.ru/algebra-2009/gipotez.html" TargetMode="External"/><Relationship Id="rId15" Type="http://schemas.openxmlformats.org/officeDocument/2006/relationships/hyperlink" Target="http://ido.tsu.ru/schools/chem/data/res/neorg/uchpos/text/img/g3_7_10.gif" TargetMode="External"/><Relationship Id="rId23" Type="http://schemas.openxmlformats.org/officeDocument/2006/relationships/hyperlink" Target="http://www.videoscan.ru/page/712" TargetMode="External"/><Relationship Id="rId10" Type="http://schemas.openxmlformats.org/officeDocument/2006/relationships/hyperlink" Target="http://luarsoll.narod.ru/Biseropletenie.html" TargetMode="External"/><Relationship Id="rId19" Type="http://schemas.openxmlformats.org/officeDocument/2006/relationships/hyperlink" Target="http://photo.peoples.ru/science/mathematics/louis_poinsot/poinsot_1.html" TargetMode="External"/><Relationship Id="rId4" Type="http://schemas.openxmlformats.org/officeDocument/2006/relationships/hyperlink" Target="http://s53.radikal.ru/i140/0910/01/d6a003cbe3ba.jpg" TargetMode="External"/><Relationship Id="rId9" Type="http://schemas.openxmlformats.org/officeDocument/2006/relationships/hyperlink" Target="http://www.metodikinz.ru/goods/?page=.math.platon&amp;dept=1" TargetMode="External"/><Relationship Id="rId14" Type="http://schemas.openxmlformats.org/officeDocument/2006/relationships/hyperlink" Target="http://school-sector.relarn.ru/nsm/chemistry/Rus/Data/Text/Ch3_2-11/img006.gif" TargetMode="External"/><Relationship Id="rId22" Type="http://schemas.openxmlformats.org/officeDocument/2006/relationships/hyperlink" Target="http://www.teor-meh.ru/bio/ik/koshi_ogyusten_lui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Polyhedral Wor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404813"/>
            <a:ext cx="2590800" cy="2411412"/>
          </a:xfrm>
          <a:prstGeom prst="rect">
            <a:avLst/>
          </a:prstGeom>
          <a:noFill/>
          <a:ln w="76200" cmpd="tri">
            <a:solidFill>
              <a:srgbClr val="6600CC"/>
            </a:solidFill>
            <a:miter lim="800000"/>
            <a:headEnd/>
            <a:tailEnd/>
          </a:ln>
        </p:spPr>
      </p:pic>
      <p:pic>
        <p:nvPicPr>
          <p:cNvPr id="5123" name="Picture 6" descr="great_rhombidodecahedr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357563"/>
            <a:ext cx="3048000" cy="3048000"/>
          </a:xfrm>
          <a:prstGeom prst="rect">
            <a:avLst/>
          </a:prstGeom>
          <a:noFill/>
          <a:ln w="76200" cmpd="tri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6153" name="WordArt 9"/>
          <p:cNvSpPr>
            <a:spLocks noChangeArrowheads="1" noChangeShapeType="1" noTextEdit="1"/>
          </p:cNvSpPr>
          <p:nvPr/>
        </p:nvSpPr>
        <p:spPr bwMode="auto">
          <a:xfrm>
            <a:off x="900113" y="1125538"/>
            <a:ext cx="4608512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990099"/>
                    </a:gs>
                    <a:gs pos="50000">
                      <a:srgbClr val="6600CC"/>
                    </a:gs>
                    <a:gs pos="100000">
                      <a:srgbClr val="9900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Мир правильных</a:t>
            </a:r>
          </a:p>
          <a:p>
            <a:pPr>
              <a:defRPr/>
            </a:pPr>
            <a:r>
              <a:rPr lang="ru-RU" sz="3600" kern="10">
                <a:ln w="95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990099"/>
                    </a:gs>
                    <a:gs pos="50000">
                      <a:srgbClr val="6600CC"/>
                    </a:gs>
                    <a:gs pos="100000">
                      <a:srgbClr val="9900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многогранников.</a:t>
            </a: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4000496" y="4071942"/>
            <a:ext cx="4429156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Морина С.А.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-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учитель математики</a:t>
            </a:r>
          </a:p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МБОУ СОШ №5 города-курорта Железноводска</a:t>
            </a:r>
          </a:p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Ставропольского края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000364" y="57148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900113" y="692150"/>
            <a:ext cx="482441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Платон</a:t>
            </a:r>
          </a:p>
        </p:txBody>
      </p:sp>
      <p:pic>
        <p:nvPicPr>
          <p:cNvPr id="1433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773238"/>
            <a:ext cx="3079750" cy="446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tmn.fio.ru/works/26x/304/images/ogon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403350" y="333375"/>
            <a:ext cx="13430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http://tmn.fio.ru/works/26x/304/images/woda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476375" y="1628775"/>
            <a:ext cx="13430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http://tmn.fio.ru/works/26x/304/images/wozduh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1476375" y="2852738"/>
            <a:ext cx="13430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http://tmn.fio.ru/works/26x/304/images/sem2.jpg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1476375" y="4149725"/>
            <a:ext cx="13430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http://tmn.fio.ru/works/26x/304/images/vselen.jpg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1476375" y="5445125"/>
            <a:ext cx="13430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5tetra2pros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BFFF9"/>
              </a:clrFrom>
              <a:clrTo>
                <a:srgbClr val="FB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33375"/>
            <a:ext cx="106680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0" descr="5ikos2pro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24525" y="1557338"/>
            <a:ext cx="10858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1" descr="5okta2pro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24525" y="2852738"/>
            <a:ext cx="1123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2" descr="5kub2pro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24525" y="4076700"/>
            <a:ext cx="11334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3" descr="5dode2pros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24525" y="5445125"/>
            <a:ext cx="11334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Rectangle 14"/>
          <p:cNvSpPr>
            <a:spLocks noChangeArrowheads="1"/>
          </p:cNvSpPr>
          <p:nvPr/>
        </p:nvSpPr>
        <p:spPr bwMode="auto">
          <a:xfrm>
            <a:off x="2987675" y="10525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u="none"/>
              <a:t> </a:t>
            </a:r>
            <a:r>
              <a:rPr lang="ru-RU" sz="2400" b="1" i="1" u="none">
                <a:solidFill>
                  <a:srgbClr val="FF0000"/>
                </a:solidFill>
                <a:latin typeface="Times New Roman" pitchFamily="18" charset="0"/>
              </a:rPr>
              <a:t>огонь</a:t>
            </a:r>
          </a:p>
        </p:txBody>
      </p:sp>
      <p:sp>
        <p:nvSpPr>
          <p:cNvPr id="15373" name="Text Box 15"/>
          <p:cNvSpPr txBox="1">
            <a:spLocks noChangeArrowheads="1"/>
          </p:cNvSpPr>
          <p:nvPr/>
        </p:nvSpPr>
        <p:spPr bwMode="auto">
          <a:xfrm>
            <a:off x="3059113" y="2205038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 u="none">
                <a:solidFill>
                  <a:schemeClr val="accent2"/>
                </a:solidFill>
                <a:latin typeface="Times New Roman" pitchFamily="18" charset="0"/>
              </a:rPr>
              <a:t>вода</a:t>
            </a: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3059113" y="3429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 u="none">
                <a:solidFill>
                  <a:schemeClr val="accent2"/>
                </a:solidFill>
                <a:latin typeface="Times New Roman" pitchFamily="18" charset="0"/>
              </a:rPr>
              <a:t>воздух</a:t>
            </a:r>
          </a:p>
        </p:txBody>
      </p:sp>
      <p:sp>
        <p:nvSpPr>
          <p:cNvPr id="15375" name="Text Box 17"/>
          <p:cNvSpPr txBox="1">
            <a:spLocks noChangeArrowheads="1"/>
          </p:cNvSpPr>
          <p:nvPr/>
        </p:nvSpPr>
        <p:spPr bwMode="auto">
          <a:xfrm>
            <a:off x="3059113" y="479742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 u="none">
                <a:solidFill>
                  <a:srgbClr val="CC9900"/>
                </a:solidFill>
                <a:latin typeface="Times New Roman" pitchFamily="18" charset="0"/>
              </a:rPr>
              <a:t>земля</a:t>
            </a:r>
          </a:p>
        </p:txBody>
      </p:sp>
      <p:sp>
        <p:nvSpPr>
          <p:cNvPr id="15376" name="Rectangle 18"/>
          <p:cNvSpPr>
            <a:spLocks noChangeArrowheads="1"/>
          </p:cNvSpPr>
          <p:nvPr/>
        </p:nvSpPr>
        <p:spPr bwMode="auto">
          <a:xfrm>
            <a:off x="2916238" y="5876925"/>
            <a:ext cx="16557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i="1" u="none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вселенная</a:t>
            </a:r>
          </a:p>
          <a:p>
            <a:pPr algn="l" eaLnBrk="0" hangingPunct="0"/>
            <a:endParaRPr lang="ru-RU" sz="2400" b="1" i="1" u="none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15377" name="Rectangle 19"/>
          <p:cNvSpPr>
            <a:spLocks noChangeArrowheads="1"/>
          </p:cNvSpPr>
          <p:nvPr/>
        </p:nvSpPr>
        <p:spPr bwMode="auto">
          <a:xfrm>
            <a:off x="6877050" y="549275"/>
            <a:ext cx="14652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u="none">
                <a:latin typeface="Times New Roman" pitchFamily="18" charset="0"/>
                <a:cs typeface="Times New Roman" pitchFamily="18" charset="0"/>
              </a:rPr>
              <a:t>тетраэдр</a:t>
            </a:r>
            <a:endParaRPr lang="ru-RU" sz="2400" u="none">
              <a:solidFill>
                <a:srgbClr val="00007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sz="2400" u="none">
              <a:latin typeface="Times New Roman" pitchFamily="18" charset="0"/>
            </a:endParaRPr>
          </a:p>
        </p:txBody>
      </p:sp>
      <p:sp>
        <p:nvSpPr>
          <p:cNvPr id="15378" name="Rectangle 20"/>
          <p:cNvSpPr>
            <a:spLocks noChangeArrowheads="1"/>
          </p:cNvSpPr>
          <p:nvPr/>
        </p:nvSpPr>
        <p:spPr bwMode="auto">
          <a:xfrm>
            <a:off x="6948488" y="1628775"/>
            <a:ext cx="18716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u="none">
                <a:latin typeface="Times New Roman" pitchFamily="18" charset="0"/>
                <a:cs typeface="Times New Roman" pitchFamily="18" charset="0"/>
              </a:rPr>
              <a:t>икосаэдр</a:t>
            </a:r>
            <a:endParaRPr lang="ru-RU" sz="2400" u="none"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sz="2400" u="none">
              <a:latin typeface="Times New Roman" pitchFamily="18" charset="0"/>
            </a:endParaRPr>
          </a:p>
        </p:txBody>
      </p:sp>
      <p:sp>
        <p:nvSpPr>
          <p:cNvPr id="15379" name="Rectangle 21"/>
          <p:cNvSpPr>
            <a:spLocks noChangeArrowheads="1"/>
          </p:cNvSpPr>
          <p:nvPr/>
        </p:nvSpPr>
        <p:spPr bwMode="auto">
          <a:xfrm>
            <a:off x="6948488" y="2997200"/>
            <a:ext cx="172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u="none">
                <a:latin typeface="Times New Roman" pitchFamily="18" charset="0"/>
                <a:cs typeface="Times New Roman" pitchFamily="18" charset="0"/>
              </a:rPr>
              <a:t>октаэдр</a:t>
            </a:r>
            <a:endParaRPr lang="ru-RU" sz="2400" u="none">
              <a:solidFill>
                <a:srgbClr val="00007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sz="2400" u="none">
              <a:latin typeface="Times New Roman" pitchFamily="18" charset="0"/>
            </a:endParaRPr>
          </a:p>
        </p:txBody>
      </p:sp>
      <p:sp>
        <p:nvSpPr>
          <p:cNvPr id="15380" name="Rectangle 22"/>
          <p:cNvSpPr>
            <a:spLocks noChangeArrowheads="1"/>
          </p:cNvSpPr>
          <p:nvPr/>
        </p:nvSpPr>
        <p:spPr bwMode="auto">
          <a:xfrm>
            <a:off x="7019925" y="4365625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200" u="none">
                <a:solidFill>
                  <a:srgbClr val="000071"/>
                </a:solidFill>
                <a:latin typeface="Times New Roman" pitchFamily="18" charset="0"/>
              </a:rPr>
              <a:t> </a:t>
            </a:r>
            <a:r>
              <a:rPr lang="ru-RU" sz="2400" b="1" u="none">
                <a:latin typeface="Times New Roman" pitchFamily="18" charset="0"/>
                <a:cs typeface="Times New Roman" pitchFamily="18" charset="0"/>
              </a:rPr>
              <a:t>гексаэдр</a:t>
            </a:r>
            <a:endParaRPr lang="ru-RU" sz="2400" u="none">
              <a:latin typeface="Times New Roman" pitchFamily="18" charset="0"/>
            </a:endParaRPr>
          </a:p>
        </p:txBody>
      </p:sp>
      <p:sp>
        <p:nvSpPr>
          <p:cNvPr id="15381" name="Rectangle 23"/>
          <p:cNvSpPr>
            <a:spLocks noChangeArrowheads="1"/>
          </p:cNvSpPr>
          <p:nvPr/>
        </p:nvSpPr>
        <p:spPr bwMode="auto">
          <a:xfrm>
            <a:off x="6948488" y="5589588"/>
            <a:ext cx="180022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u="none">
                <a:latin typeface="Times New Roman" pitchFamily="18" charset="0"/>
                <a:cs typeface="Times New Roman" pitchFamily="18" charset="0"/>
              </a:rPr>
              <a:t>додекаэдр</a:t>
            </a:r>
            <a:endParaRPr lang="ru-RU" sz="2400" u="none"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5976938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Модель Солнечной</a:t>
            </a:r>
          </a:p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системы Кеплера.</a:t>
            </a:r>
          </a:p>
        </p:txBody>
      </p:sp>
      <p:pic>
        <p:nvPicPr>
          <p:cNvPr id="16387" name="Picture 9" descr="kepler-spheres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420938"/>
            <a:ext cx="3960813" cy="3795712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art_3_5_clip_image0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2205038"/>
            <a:ext cx="4189412" cy="4248150"/>
          </a:xfrm>
          <a:prstGeom prst="rect">
            <a:avLst/>
          </a:prstGeom>
          <a:noFill/>
          <a:ln w="76200" cmpd="tri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59398" name="WordArt 6"/>
          <p:cNvSpPr>
            <a:spLocks noChangeArrowheads="1" noChangeShapeType="1" noTextEdit="1"/>
          </p:cNvSpPr>
          <p:nvPr/>
        </p:nvSpPr>
        <p:spPr bwMode="auto">
          <a:xfrm>
            <a:off x="1187450" y="549275"/>
            <a:ext cx="6408738" cy="1366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"Космический кубок"</a:t>
            </a:r>
          </a:p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 И.Кеплера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wallpica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6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art_3_5_clip_image0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2636838"/>
            <a:ext cx="3959225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5976938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Икосаидро-додекаидровая</a:t>
            </a:r>
          </a:p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структура Земли.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525463" y="765175"/>
            <a:ext cx="829468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/>
              <a:t>1 группа-</a:t>
            </a:r>
            <a:r>
              <a:rPr lang="ru-RU" sz="2400" u="none"/>
              <a:t> доказать, что правильных многогранников </a:t>
            </a:r>
          </a:p>
          <a:p>
            <a:pPr algn="l">
              <a:spcBef>
                <a:spcPct val="50000"/>
              </a:spcBef>
            </a:pPr>
            <a:r>
              <a:rPr lang="ru-RU" sz="2400" u="none"/>
              <a:t>                существует ровно 5.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525463" y="1989138"/>
            <a:ext cx="8294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/>
              <a:t>2 группа-</a:t>
            </a:r>
            <a:r>
              <a:rPr lang="ru-RU" sz="2400" u="none"/>
              <a:t> используя модели многогранников,  </a:t>
            </a:r>
          </a:p>
          <a:p>
            <a:pPr algn="l">
              <a:spcBef>
                <a:spcPct val="50000"/>
              </a:spcBef>
            </a:pPr>
            <a:r>
              <a:rPr lang="ru-RU" sz="2400" u="none"/>
              <a:t>                заполнить данную таблицу и сделать вывод.</a:t>
            </a: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525463" y="3213100"/>
            <a:ext cx="82232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/>
              <a:t>3 группа-</a:t>
            </a:r>
            <a:r>
              <a:rPr lang="ru-RU" sz="2400" u="none"/>
              <a:t> вывести формулы для нахожденияплощадей</a:t>
            </a:r>
          </a:p>
          <a:p>
            <a:pPr algn="l">
              <a:spcBef>
                <a:spcPct val="50000"/>
              </a:spcBef>
            </a:pPr>
            <a:r>
              <a:rPr lang="ru-RU" sz="2400" u="none"/>
              <a:t>                поверхности прав. многогранников.</a:t>
            </a: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539750" y="4508500"/>
            <a:ext cx="80645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/>
              <a:t>4 и 5 группы-</a:t>
            </a:r>
            <a:r>
              <a:rPr lang="ru-RU" sz="2400" u="none"/>
              <a:t> составить развёртки правильных </a:t>
            </a:r>
          </a:p>
          <a:p>
            <a:pPr algn="l">
              <a:spcBef>
                <a:spcPct val="50000"/>
              </a:spcBef>
            </a:pPr>
            <a:r>
              <a:rPr lang="ru-RU" sz="2400" u="none"/>
              <a:t>                многогранников.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3167063" y="692150"/>
            <a:ext cx="5976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i="1" u="none">
                <a:solidFill>
                  <a:schemeClr val="accent2"/>
                </a:solidFill>
              </a:rPr>
              <a:t>  Вывод: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u="none"/>
              <a:t>Существует лишь пять выпуклых правильных многогранников –</a:t>
            </a:r>
          </a:p>
          <a:p>
            <a:pPr algn="l"/>
            <a:r>
              <a:rPr lang="ru-RU" sz="2400" b="1">
                <a:solidFill>
                  <a:schemeClr val="hlink"/>
                </a:solidFill>
              </a:rPr>
              <a:t>    тетраэдр</a:t>
            </a:r>
            <a:r>
              <a:rPr lang="ru-RU" sz="2400" u="none">
                <a:solidFill>
                  <a:schemeClr val="hlink"/>
                </a:solidFill>
              </a:rPr>
              <a:t>, </a:t>
            </a:r>
            <a:r>
              <a:rPr lang="ru-RU" sz="2400" b="1">
                <a:solidFill>
                  <a:schemeClr val="hlink"/>
                </a:solidFill>
              </a:rPr>
              <a:t>октаэдр</a:t>
            </a:r>
            <a:r>
              <a:rPr lang="ru-RU" sz="2400" u="none"/>
              <a:t> и </a:t>
            </a:r>
            <a:r>
              <a:rPr lang="ru-RU" sz="2400" b="1">
                <a:solidFill>
                  <a:schemeClr val="hlink"/>
                </a:solidFill>
              </a:rPr>
              <a:t>икосаэдр</a:t>
            </a:r>
            <a:r>
              <a:rPr lang="ru-RU" sz="2400" u="none">
                <a:solidFill>
                  <a:schemeClr val="hlink"/>
                </a:solidFill>
              </a:rPr>
              <a:t> </a:t>
            </a:r>
            <a:r>
              <a:rPr lang="ru-RU" sz="2400" u="none"/>
              <a:t>с треугольными гранями, </a:t>
            </a:r>
            <a:r>
              <a:rPr lang="ru-RU" sz="2400" b="1">
                <a:solidFill>
                  <a:schemeClr val="hlink"/>
                </a:solidFill>
              </a:rPr>
              <a:t>куб (гексаэдр)</a:t>
            </a:r>
            <a:r>
              <a:rPr lang="ru-RU" sz="2400" u="none"/>
              <a:t> с квадратными гранями и </a:t>
            </a:r>
            <a:r>
              <a:rPr lang="ru-RU" sz="2400" b="1">
                <a:solidFill>
                  <a:schemeClr val="hlink"/>
                </a:solidFill>
              </a:rPr>
              <a:t>додекаэдр</a:t>
            </a:r>
            <a:r>
              <a:rPr lang="ru-RU" sz="2400" u="none"/>
              <a:t> с пятиугольными гранями</a:t>
            </a:r>
          </a:p>
        </p:txBody>
      </p:sp>
      <p:pic>
        <p:nvPicPr>
          <p:cNvPr id="21508" name="Picture 6" descr="v25ani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4149725"/>
            <a:ext cx="2519363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1666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1 группа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82" name="Group 174"/>
          <p:cNvGraphicFramePr>
            <a:graphicFrameLocks noGrp="1"/>
          </p:cNvGraphicFramePr>
          <p:nvPr>
            <p:ph/>
          </p:nvPr>
        </p:nvGraphicFramePr>
        <p:xfrm>
          <a:off x="395288" y="404813"/>
          <a:ext cx="8229600" cy="5851525"/>
        </p:xfrm>
        <a:graphic>
          <a:graphicData uri="http://schemas.openxmlformats.org/drawingml/2006/table">
            <a:tbl>
              <a:tblPr/>
              <a:tblGrid>
                <a:gridCol w="1968500"/>
                <a:gridCol w="2087562"/>
                <a:gridCol w="2085975"/>
                <a:gridCol w="2087563"/>
              </a:tblGrid>
              <a:tr h="85090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Правильный многогранник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8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граней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вершин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рёбер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Тетраэдр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Куб 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Октаэдр 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Додекаэдр 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Икосаэдр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587" name="WordArt 179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1666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 группа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62" name="Group 130"/>
          <p:cNvGraphicFramePr>
            <a:graphicFrameLocks noGrp="1"/>
          </p:cNvGraphicFramePr>
          <p:nvPr>
            <p:ph/>
          </p:nvPr>
        </p:nvGraphicFramePr>
        <p:xfrm>
          <a:off x="395288" y="549275"/>
          <a:ext cx="8229600" cy="5851525"/>
        </p:xfrm>
        <a:graphic>
          <a:graphicData uri="http://schemas.openxmlformats.org/drawingml/2006/table">
            <a:tbl>
              <a:tblPr/>
              <a:tblGrid>
                <a:gridCol w="1968500"/>
                <a:gridCol w="3130550"/>
                <a:gridCol w="3130550"/>
              </a:tblGrid>
              <a:tr h="73183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Правильный многогранник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7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граней и вершин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 + В)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рёбер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(Р)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Тетраэдр 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Куб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Октаэдр 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Додекаэдр  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Икосаэдр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65" name="WordArt 133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1666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 группа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55650" y="2276475"/>
            <a:ext cx="7921625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none">
                <a:solidFill>
                  <a:schemeClr val="accent2"/>
                </a:solidFill>
              </a:rPr>
              <a:t>Математика владеет не только истиной, но и высшей красотой - красотой отточенной и строгой, возвышенно чистой и стремящейся к подлинному совершенству, которое свойственно лишь величайшим образцам искусства.</a:t>
            </a:r>
          </a:p>
          <a:p>
            <a:r>
              <a:rPr lang="ru-RU" sz="2400" b="1" i="1" u="none">
                <a:solidFill>
                  <a:schemeClr val="accent2"/>
                </a:solidFill>
              </a:rPr>
              <a:t>                                            </a:t>
            </a:r>
            <a:r>
              <a:rPr lang="ru-RU" sz="2800" b="1" i="1" u="none">
                <a:solidFill>
                  <a:srgbClr val="000066"/>
                </a:solidFill>
              </a:rPr>
              <a:t>Бертран Рассел</a:t>
            </a:r>
          </a:p>
          <a:p>
            <a:pPr eaLnBrk="0" hangingPunct="0">
              <a:spcBef>
                <a:spcPct val="50000"/>
              </a:spcBef>
            </a:pPr>
            <a:endParaRPr lang="ru-RU" sz="2800" u="none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6147" name="Picture 5" descr="a7ec53b6805f9e52101aa1bfc6a1381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413" y="4797425"/>
            <a:ext cx="24495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168cd3314b6f24e93ce3e84024265ea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188913"/>
            <a:ext cx="21336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195513" y="620713"/>
            <a:ext cx="5049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i="1" u="none">
                <a:solidFill>
                  <a:schemeClr val="accent2"/>
                </a:solidFill>
              </a:rPr>
              <a:t>Теорема Эйлера</a:t>
            </a:r>
            <a:r>
              <a:rPr lang="ru-RU" sz="4000" u="none">
                <a:solidFill>
                  <a:schemeClr val="accent2"/>
                </a:solidFill>
              </a:rPr>
              <a:t>     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900113" y="2565400"/>
            <a:ext cx="71294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b="1" i="1" u="none">
                <a:solidFill>
                  <a:srgbClr val="6600CC"/>
                </a:solidFill>
              </a:rPr>
              <a:t>Число </a:t>
            </a:r>
            <a:r>
              <a:rPr lang="ru-RU" sz="2400" b="1" u="none">
                <a:solidFill>
                  <a:srgbClr val="6600CC"/>
                </a:solidFill>
              </a:rPr>
              <a:t>вершин</a:t>
            </a:r>
            <a:r>
              <a:rPr lang="ru-RU" sz="2400" b="1" i="1" u="none">
                <a:solidFill>
                  <a:srgbClr val="6600CC"/>
                </a:solidFill>
              </a:rPr>
              <a:t> плюс число </a:t>
            </a:r>
            <a:r>
              <a:rPr lang="ru-RU" sz="2400" b="1" u="none">
                <a:solidFill>
                  <a:srgbClr val="6600CC"/>
                </a:solidFill>
              </a:rPr>
              <a:t>гра</a:t>
            </a:r>
            <a:r>
              <a:rPr lang="ru-RU" sz="2400" b="1" i="1" u="none">
                <a:solidFill>
                  <a:srgbClr val="6600CC"/>
                </a:solidFill>
              </a:rPr>
              <a:t>ней минус число рёбер равно двум. </a:t>
            </a:r>
          </a:p>
          <a:p>
            <a:pPr algn="l">
              <a:defRPr/>
            </a:pPr>
            <a:r>
              <a:rPr lang="ru-RU" sz="2400" u="none">
                <a:solidFill>
                  <a:srgbClr val="6600CC"/>
                </a:solidFill>
              </a:rPr>
              <a:t>           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276600" y="4797425"/>
            <a:ext cx="2592388" cy="5889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 u="none">
                <a:solidFill>
                  <a:srgbClr val="66FF66"/>
                </a:solidFill>
              </a:rPr>
              <a:t>В + Г – Р = 2</a:t>
            </a:r>
          </a:p>
        </p:txBody>
      </p:sp>
      <p:sp>
        <p:nvSpPr>
          <p:cNvPr id="25607" name="WordArt 7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1666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 группа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http://tmn.fio.ru/works/26x/304/images/el1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484438" y="404813"/>
            <a:ext cx="4327525" cy="5127625"/>
          </a:xfrm>
          <a:prstGeom prst="rect">
            <a:avLst/>
          </a:prstGeom>
          <a:noFill/>
          <a:ln w="76200" cmpd="tri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366963" y="5516563"/>
            <a:ext cx="4630737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u="none">
                <a:solidFill>
                  <a:schemeClr val="accent2"/>
                </a:solidFill>
              </a:rPr>
              <a:t>Леонард Эйлер</a:t>
            </a:r>
            <a:br>
              <a:rPr lang="ru-RU" sz="2400" b="1" u="none">
                <a:solidFill>
                  <a:schemeClr val="accent2"/>
                </a:solidFill>
              </a:rPr>
            </a:br>
            <a:r>
              <a:rPr lang="ru-RU" sz="2400" b="1" u="none">
                <a:solidFill>
                  <a:schemeClr val="accent2"/>
                </a:solidFill>
              </a:rPr>
              <a:t>(1707 – 1783 гг.)</a:t>
            </a:r>
            <a:br>
              <a:rPr lang="ru-RU" sz="2400" b="1" u="none">
                <a:solidFill>
                  <a:schemeClr val="accent2"/>
                </a:solidFill>
              </a:rPr>
            </a:br>
            <a:r>
              <a:rPr lang="ru-RU" sz="2400" b="1" u="none">
                <a:solidFill>
                  <a:schemeClr val="accent2"/>
                </a:solidFill>
              </a:rPr>
              <a:t>немецкий математик и физик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9"/>
          <p:cNvGraphicFramePr>
            <a:graphicFrameLocks noChangeAspect="1"/>
          </p:cNvGraphicFramePr>
          <p:nvPr>
            <p:ph sz="quarter" idx="1"/>
          </p:nvPr>
        </p:nvGraphicFramePr>
        <p:xfrm>
          <a:off x="5724525" y="2516188"/>
          <a:ext cx="2160588" cy="769937"/>
        </p:xfrm>
        <a:graphic>
          <a:graphicData uri="http://schemas.openxmlformats.org/presentationml/2006/ole">
            <p:oleObj spid="_x0000_s1026" name="Формула" r:id="rId3" imgW="622080" imgH="228600" progId="Equation.3">
              <p:embed/>
            </p:oleObj>
          </a:graphicData>
        </a:graphic>
      </p:graphicFrame>
      <p:graphicFrame>
        <p:nvGraphicFramePr>
          <p:cNvPr id="1027" name="Object 24"/>
          <p:cNvGraphicFramePr>
            <a:graphicFrameLocks noChangeAspect="1"/>
          </p:cNvGraphicFramePr>
          <p:nvPr>
            <p:ph sz="quarter" idx="2"/>
          </p:nvPr>
        </p:nvGraphicFramePr>
        <p:xfrm>
          <a:off x="5435600" y="4259263"/>
          <a:ext cx="3024188" cy="763587"/>
        </p:xfrm>
        <a:graphic>
          <a:graphicData uri="http://schemas.openxmlformats.org/presentationml/2006/ole">
            <p:oleObj spid="_x0000_s1027" name="Формула" r:id="rId4" imgW="876240" imgH="228600" progId="Equation.3">
              <p:embed/>
            </p:oleObj>
          </a:graphicData>
        </a:graphic>
      </p:graphicFrame>
      <p:graphicFrame>
        <p:nvGraphicFramePr>
          <p:cNvPr id="1028" name="Object 27"/>
          <p:cNvGraphicFramePr>
            <a:graphicFrameLocks noChangeAspect="1"/>
          </p:cNvGraphicFramePr>
          <p:nvPr>
            <p:ph sz="quarter" idx="3"/>
          </p:nvPr>
        </p:nvGraphicFramePr>
        <p:xfrm>
          <a:off x="1403350" y="4365625"/>
          <a:ext cx="2952750" cy="757238"/>
        </p:xfrm>
        <a:graphic>
          <a:graphicData uri="http://schemas.openxmlformats.org/presentationml/2006/ole">
            <p:oleObj spid="_x0000_s1028" name="Формула" r:id="rId5" imgW="863280" imgH="228600" progId="Equation.3">
              <p:embed/>
            </p:oleObj>
          </a:graphicData>
        </a:graphic>
      </p:graphicFrame>
      <p:graphicFrame>
        <p:nvGraphicFramePr>
          <p:cNvPr id="1029" name="Object 32"/>
          <p:cNvGraphicFramePr>
            <a:graphicFrameLocks noChangeAspect="1"/>
          </p:cNvGraphicFramePr>
          <p:nvPr>
            <p:ph sz="quarter" idx="4"/>
          </p:nvPr>
        </p:nvGraphicFramePr>
        <p:xfrm>
          <a:off x="1403350" y="2516188"/>
          <a:ext cx="2881313" cy="798512"/>
        </p:xfrm>
        <a:graphic>
          <a:graphicData uri="http://schemas.openxmlformats.org/presentationml/2006/ole">
            <p:oleObj spid="_x0000_s1029" name="Формула" r:id="rId6" imgW="799920" imgH="228600" progId="Equation.3">
              <p:embed/>
            </p:oleObj>
          </a:graphicData>
        </a:graphic>
      </p:graphicFrame>
      <p:pic>
        <p:nvPicPr>
          <p:cNvPr id="1030" name="Picture 36" descr="3str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2781300"/>
            <a:ext cx="3429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37" descr="3str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4652963"/>
            <a:ext cx="3429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3str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725" y="2781300"/>
            <a:ext cx="3429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39" descr="3str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363" y="4581525"/>
            <a:ext cx="3429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8" name="WordArt 40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1666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3 группа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4664_00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2133600"/>
            <a:ext cx="7777163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1666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4-5 группы</a:t>
            </a:r>
          </a:p>
        </p:txBody>
      </p:sp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2700338" y="620713"/>
            <a:ext cx="5472112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Развертки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539750" y="2636838"/>
            <a:ext cx="4572000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none">
                <a:solidFill>
                  <a:schemeClr val="accent2"/>
                </a:solidFill>
              </a:rPr>
              <a:t>Архимедовыми телами</a:t>
            </a:r>
            <a:r>
              <a:rPr lang="ru-RU" sz="2400" u="none"/>
              <a:t> называются </a:t>
            </a:r>
            <a:r>
              <a:rPr lang="ru-RU" sz="2400"/>
              <a:t>полуправильные</a:t>
            </a:r>
            <a:r>
              <a:rPr lang="ru-RU" sz="2400" u="none"/>
              <a:t> однородные выпуклые многогранники, то есть выпуклые многогранники, все многогранные углы которых равны, а грани - правильные многоугольники нескольких типов.</a:t>
            </a:r>
          </a:p>
          <a:p>
            <a:pPr eaLnBrk="0" hangingPunct="0">
              <a:spcBef>
                <a:spcPct val="50000"/>
              </a:spcBef>
            </a:pPr>
            <a:endParaRPr lang="ru-RU" sz="2400" u="none"/>
          </a:p>
        </p:txBody>
      </p:sp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61912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Архимедовы тела</a:t>
            </a:r>
          </a:p>
        </p:txBody>
      </p:sp>
      <p:pic>
        <p:nvPicPr>
          <p:cNvPr id="2765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773238"/>
            <a:ext cx="2819400" cy="420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Модель усеченного тетраэдра (VRML)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6035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 descr="Модель усеченного октаэдра (VRML)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333375"/>
            <a:ext cx="1528762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Модель усеченного икосаэдра (VRML)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773238"/>
            <a:ext cx="1379537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8" descr="Модель ромбоусеченного кубоктаэдра (VRML)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333375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9" descr="Модель кубоктаэдра (VRML)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19161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0" descr="Модель ромбокубоктаэдра (VRML)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50133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1" descr="Модель икосододекаэдра (VRML)">
            <a:hlinkClick r:id="rId14" action="ppaction://hlinkfile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508476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1" name="Group 12"/>
          <p:cNvGrpSpPr>
            <a:grpSpLocks/>
          </p:cNvGrpSpPr>
          <p:nvPr/>
        </p:nvGrpSpPr>
        <p:grpSpPr bwMode="auto">
          <a:xfrm>
            <a:off x="3635375" y="2708275"/>
            <a:ext cx="1525588" cy="1511300"/>
            <a:chOff x="1429" y="3211"/>
            <a:chExt cx="961" cy="934"/>
          </a:xfrm>
        </p:grpSpPr>
        <p:sp>
          <p:nvSpPr>
            <p:cNvPr id="28689" name="Text Box 13"/>
            <p:cNvSpPr txBox="1">
              <a:spLocks noChangeArrowheads="1"/>
            </p:cNvSpPr>
            <p:nvPr/>
          </p:nvSpPr>
          <p:spPr bwMode="auto">
            <a:xfrm>
              <a:off x="1429" y="3236"/>
              <a:ext cx="961" cy="88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1600" i="1"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endParaRPr lang="ru-RU" sz="1600" i="1"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endParaRPr lang="ru-RU" sz="1600" i="1"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endParaRPr lang="ru-RU" sz="1600" i="1">
                <a:latin typeface="Times New Roman" pitchFamily="18" charset="0"/>
              </a:endParaRPr>
            </a:p>
          </p:txBody>
        </p:sp>
        <p:pic>
          <p:nvPicPr>
            <p:cNvPr id="28690" name="Picture 14" descr="snub_dodecahedron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9" y="3211"/>
              <a:ext cx="923" cy="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82" name="Picture 15" descr="Модель курносого додекаэдра - правая модификация (VRML)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508476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6" descr="Модель усеченного додекаэдра (VRML)">
            <a:hlinkClick r:id="rId19" action="ppaction://hlinkfile"/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6"/>
              </a:clrFrom>
              <a:clrTo>
                <a:srgbClr val="FFFF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0481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7" descr="Модель ромбоусеченного икосододекаэдра (VRML)">
            <a:hlinkClick r:id="rId21" action="ppaction://hlinkfile"/>
          </p:cNvPr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3500438"/>
            <a:ext cx="13081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18" descr="Модель ромбоикосододекаэдра (VRML)">
            <a:hlinkClick r:id="rId23" action="ppaction://hlinkfile"/>
          </p:cNvPr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573463"/>
            <a:ext cx="1379537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9" descr="Модель псевдоромбокубоктаэдра (VRML)">
            <a:hlinkClick r:id="rId25" action="ppaction://hlinkfile"/>
          </p:cNvPr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50847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7" name="WordArt 23"/>
          <p:cNvSpPr>
            <a:spLocks noChangeArrowheads="1" noChangeShapeType="1" noTextEdit="1"/>
          </p:cNvSpPr>
          <p:nvPr/>
        </p:nvSpPr>
        <p:spPr bwMode="auto">
          <a:xfrm>
            <a:off x="2051050" y="1844675"/>
            <a:ext cx="52578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Архимедовы</a:t>
            </a:r>
          </a:p>
        </p:txBody>
      </p:sp>
      <p:sp>
        <p:nvSpPr>
          <p:cNvPr id="26648" name="WordArt 24"/>
          <p:cNvSpPr>
            <a:spLocks noChangeArrowheads="1" noChangeShapeType="1" noTextEdit="1"/>
          </p:cNvSpPr>
          <p:nvPr/>
        </p:nvSpPr>
        <p:spPr bwMode="auto">
          <a:xfrm>
            <a:off x="2700338" y="4437063"/>
            <a:ext cx="32400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тела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424862" cy="626427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Французский математик Пуансо в 1810 году построил четыре правильных звездчатых многогранника: малый звездчатый додекаэдр, большой звездчатый додекаэдр, большой додекаэдр и большой икосаэдр.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Два из них знал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chemeClr val="accent2"/>
                </a:solidFill>
              </a:rPr>
              <a:t> И. Кеплер (1571 – 1630 гг.).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В 1812 году французский математик О. Коши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доказал,  что кроме пяти «платоновых тел» 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 четырех «тел Пуансо» больше нет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            правильных многогранников.</a:t>
            </a:r>
          </a:p>
        </p:txBody>
      </p:sp>
      <p:pic>
        <p:nvPicPr>
          <p:cNvPr id="296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638" y="2997200"/>
            <a:ext cx="1306512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70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4797425"/>
            <a:ext cx="1395412" cy="172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70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1844675"/>
            <a:ext cx="1382712" cy="1382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Малый звездчатый додекаэдр (JPEG)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6035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Большой звездчатый додекаэдр (JPEG)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04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Большой додекаэдр (JPEG)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35814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Большой икосаэдр (JPEG)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35814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8"/>
          <p:cNvSpPr>
            <a:spLocks noChangeArrowheads="1"/>
          </p:cNvSpPr>
          <p:nvPr/>
        </p:nvSpPr>
        <p:spPr bwMode="auto">
          <a:xfrm>
            <a:off x="250825" y="2636838"/>
            <a:ext cx="4572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i="1"/>
              <a:t>Малый звездчатый</a:t>
            </a:r>
          </a:p>
          <a:p>
            <a:pPr algn="l"/>
            <a:r>
              <a:rPr lang="ru-RU" i="1"/>
              <a:t>додекаэдр</a:t>
            </a:r>
          </a:p>
          <a:p>
            <a:pPr>
              <a:spcBef>
                <a:spcPct val="50000"/>
              </a:spcBef>
            </a:pPr>
            <a:endParaRPr lang="ru-RU" i="1"/>
          </a:p>
        </p:txBody>
      </p:sp>
      <p:sp>
        <p:nvSpPr>
          <p:cNvPr id="30727" name="Rectangle 9"/>
          <p:cNvSpPr>
            <a:spLocks noChangeArrowheads="1"/>
          </p:cNvSpPr>
          <p:nvPr/>
        </p:nvSpPr>
        <p:spPr bwMode="auto">
          <a:xfrm>
            <a:off x="4356100" y="2708275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i="1"/>
              <a:t>Большой звездчатый</a:t>
            </a:r>
          </a:p>
          <a:p>
            <a:pPr algn="l"/>
            <a:r>
              <a:rPr lang="ru-RU" i="1"/>
              <a:t>додекаэдр</a:t>
            </a:r>
          </a:p>
        </p:txBody>
      </p:sp>
      <p:sp>
        <p:nvSpPr>
          <p:cNvPr id="30728" name="Rectangle 10"/>
          <p:cNvSpPr>
            <a:spLocks noChangeArrowheads="1"/>
          </p:cNvSpPr>
          <p:nvPr/>
        </p:nvSpPr>
        <p:spPr bwMode="auto">
          <a:xfrm>
            <a:off x="6372225" y="6165850"/>
            <a:ext cx="2187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1"/>
              <a:t>Большой икосаэдр</a:t>
            </a:r>
          </a:p>
        </p:txBody>
      </p:sp>
      <p:sp>
        <p:nvSpPr>
          <p:cNvPr id="30729" name="Rectangle 11"/>
          <p:cNvSpPr>
            <a:spLocks noChangeArrowheads="1"/>
          </p:cNvSpPr>
          <p:nvPr/>
        </p:nvSpPr>
        <p:spPr bwMode="auto">
          <a:xfrm>
            <a:off x="1258888" y="6165850"/>
            <a:ext cx="2327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1"/>
              <a:t>Большой додекаэдр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95288" y="549275"/>
            <a:ext cx="71294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none">
                <a:solidFill>
                  <a:schemeClr val="accent2"/>
                </a:solidFill>
              </a:rPr>
              <a:t>Правильных многогранников вызывающе мало, но этот весьма скромный по численности отряд сумел пробраться в самые глубины различных наук.</a:t>
            </a:r>
          </a:p>
          <a:p>
            <a:r>
              <a:rPr lang="ru-RU" sz="2400" b="1" u="none">
                <a:solidFill>
                  <a:schemeClr val="accent2"/>
                </a:solidFill>
              </a:rPr>
              <a:t>Л. Кэррол</a:t>
            </a:r>
          </a:p>
        </p:txBody>
      </p:sp>
      <p:pic>
        <p:nvPicPr>
          <p:cNvPr id="31747" name="Picture 14" descr="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492375"/>
            <a:ext cx="2381250" cy="3311525"/>
          </a:xfrm>
          <a:prstGeom prst="rect">
            <a:avLst/>
          </a:prstGeom>
          <a:noFill/>
          <a:ln w="76200" cmpd="tri">
            <a:solidFill>
              <a:srgbClr val="6600CC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m-apof-F_12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2420938"/>
            <a:ext cx="2200275" cy="25622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2771" name="Picture 6" descr="image01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933825"/>
            <a:ext cx="2533650" cy="22955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2772" name="Picture 7" descr="image0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3716338"/>
            <a:ext cx="2228850" cy="25622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5850" name="WordArt 10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4752975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Химия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6"/>
          <p:cNvSpPr>
            <a:spLocks noChangeArrowheads="1"/>
          </p:cNvSpPr>
          <p:nvPr/>
        </p:nvSpPr>
        <p:spPr bwMode="auto">
          <a:xfrm>
            <a:off x="179388" y="404813"/>
            <a:ext cx="8748712" cy="208756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 u="none">
              <a:solidFill>
                <a:srgbClr val="993300"/>
              </a:solidFill>
            </a:endParaRPr>
          </a:p>
          <a:p>
            <a:endParaRPr lang="ru-RU" b="1" u="none">
              <a:solidFill>
                <a:srgbClr val="993300"/>
              </a:solidFill>
            </a:endParaRPr>
          </a:p>
          <a:p>
            <a:r>
              <a:rPr lang="ru-RU" sz="4000" b="1" u="none">
                <a:solidFill>
                  <a:schemeClr val="accent2"/>
                </a:solidFill>
              </a:rPr>
              <a:t>ПРАВИЛЬНЫЙ МНОГОГРАННИК-</a:t>
            </a:r>
          </a:p>
          <a:p>
            <a:r>
              <a:rPr lang="ru-RU" sz="2400" b="1" u="none">
                <a:latin typeface="Blackadder ITC" pitchFamily="82" charset="0"/>
              </a:rPr>
              <a:t>выпуклый многогранник, </a:t>
            </a:r>
            <a:endParaRPr lang="ru-RU" sz="2400" b="1" u="none"/>
          </a:p>
          <a:p>
            <a:r>
              <a:rPr lang="ru-RU" sz="2400" b="1" u="none">
                <a:latin typeface="Blackadder ITC" pitchFamily="82" charset="0"/>
              </a:rPr>
              <a:t>грани которого являются правильными </a:t>
            </a:r>
          </a:p>
          <a:p>
            <a:r>
              <a:rPr lang="ru-RU" sz="2400" b="1" u="none">
                <a:latin typeface="Blackadder ITC" pitchFamily="82" charset="0"/>
              </a:rPr>
              <a:t>многоугольниками с одним и тем же числом сторон </a:t>
            </a:r>
          </a:p>
          <a:p>
            <a:r>
              <a:rPr lang="ru-RU" sz="2400" b="1" u="none">
                <a:latin typeface="Blackadder ITC" pitchFamily="82" charset="0"/>
              </a:rPr>
              <a:t>и в каждой вершине которого сходится одно и то же число ребер.</a:t>
            </a:r>
          </a:p>
          <a:p>
            <a:endParaRPr lang="ru-RU" b="1" u="none">
              <a:solidFill>
                <a:srgbClr val="FF0000"/>
              </a:solidFill>
            </a:endParaRPr>
          </a:p>
          <a:p>
            <a:endParaRPr lang="ru-RU" u="none"/>
          </a:p>
        </p:txBody>
      </p:sp>
      <p:sp>
        <p:nvSpPr>
          <p:cNvPr id="7171" name="Line 17"/>
          <p:cNvSpPr>
            <a:spLocks noChangeShapeType="1"/>
          </p:cNvSpPr>
          <p:nvPr/>
        </p:nvSpPr>
        <p:spPr bwMode="auto">
          <a:xfrm flipH="1">
            <a:off x="1258888" y="2492375"/>
            <a:ext cx="3313112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18"/>
          <p:cNvSpPr>
            <a:spLocks noChangeShapeType="1"/>
          </p:cNvSpPr>
          <p:nvPr/>
        </p:nvSpPr>
        <p:spPr bwMode="auto">
          <a:xfrm flipH="1">
            <a:off x="2627313" y="2492375"/>
            <a:ext cx="1944687" cy="2232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19"/>
          <p:cNvSpPr>
            <a:spLocks noChangeShapeType="1"/>
          </p:cNvSpPr>
          <p:nvPr/>
        </p:nvSpPr>
        <p:spPr bwMode="auto">
          <a:xfrm>
            <a:off x="4572000" y="2492375"/>
            <a:ext cx="144463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20"/>
          <p:cNvSpPr>
            <a:spLocks noChangeShapeType="1"/>
          </p:cNvSpPr>
          <p:nvPr/>
        </p:nvSpPr>
        <p:spPr bwMode="auto">
          <a:xfrm>
            <a:off x="4572000" y="2492375"/>
            <a:ext cx="338455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21"/>
          <p:cNvSpPr>
            <a:spLocks noChangeShapeType="1"/>
          </p:cNvSpPr>
          <p:nvPr/>
        </p:nvSpPr>
        <p:spPr bwMode="auto">
          <a:xfrm>
            <a:off x="4572000" y="2492375"/>
            <a:ext cx="2952750" cy="2449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7176" name="Picture 22" descr="Рисунок4"/>
          <p:cNvPicPr>
            <a:picLocks noChangeAspect="1" noChangeArrowheads="1"/>
          </p:cNvPicPr>
          <p:nvPr/>
        </p:nvPicPr>
        <p:blipFill>
          <a:blip r:embed="rId2" cstate="print"/>
          <a:srcRect l="75246"/>
          <a:stretch>
            <a:fillRect/>
          </a:stretch>
        </p:blipFill>
        <p:spPr bwMode="auto">
          <a:xfrm>
            <a:off x="7164388" y="5013325"/>
            <a:ext cx="1655762" cy="153352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7" name="Picture 23" descr="Рисунок4"/>
          <p:cNvPicPr>
            <a:picLocks noChangeAspect="1" noChangeArrowheads="1"/>
          </p:cNvPicPr>
          <p:nvPr/>
        </p:nvPicPr>
        <p:blipFill>
          <a:blip r:embed="rId2" cstate="print"/>
          <a:srcRect l="53459" t="95" r="23750"/>
          <a:stretch>
            <a:fillRect/>
          </a:stretch>
        </p:blipFill>
        <p:spPr bwMode="auto">
          <a:xfrm>
            <a:off x="7164388" y="2997200"/>
            <a:ext cx="1657350" cy="166687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8" name="Picture 24" descr="Рисунок4"/>
          <p:cNvPicPr>
            <a:picLocks noChangeAspect="1" noChangeArrowheads="1"/>
          </p:cNvPicPr>
          <p:nvPr/>
        </p:nvPicPr>
        <p:blipFill>
          <a:blip r:embed="rId2" cstate="print"/>
          <a:srcRect l="32678" r="45535"/>
          <a:stretch>
            <a:fillRect/>
          </a:stretch>
        </p:blipFill>
        <p:spPr bwMode="auto">
          <a:xfrm>
            <a:off x="3924300" y="3357563"/>
            <a:ext cx="1584325" cy="1668462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9" name="Picture 25" descr="Рисунок4"/>
          <p:cNvPicPr>
            <a:picLocks noChangeAspect="1" noChangeArrowheads="1"/>
          </p:cNvPicPr>
          <p:nvPr/>
        </p:nvPicPr>
        <p:blipFill>
          <a:blip r:embed="rId2" cstate="print"/>
          <a:srcRect l="16830" r="65335"/>
          <a:stretch>
            <a:fillRect/>
          </a:stretch>
        </p:blipFill>
        <p:spPr bwMode="auto">
          <a:xfrm>
            <a:off x="395288" y="3213100"/>
            <a:ext cx="1296987" cy="1668463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80" name="Picture 26" descr="Рисунок4"/>
          <p:cNvPicPr>
            <a:picLocks noChangeAspect="1" noChangeArrowheads="1"/>
          </p:cNvPicPr>
          <p:nvPr/>
        </p:nvPicPr>
        <p:blipFill>
          <a:blip r:embed="rId2" cstate="print"/>
          <a:srcRect r="83170"/>
          <a:stretch>
            <a:fillRect/>
          </a:stretch>
        </p:blipFill>
        <p:spPr bwMode="auto">
          <a:xfrm>
            <a:off x="1835150" y="4724400"/>
            <a:ext cx="1436688" cy="180022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1979613" y="6165850"/>
            <a:ext cx="12207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Гексаэдр</a:t>
            </a: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395288" y="4508500"/>
            <a:ext cx="12414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Тетраэдр</a:t>
            </a: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4067175" y="4652963"/>
            <a:ext cx="11271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Октаэдр</a:t>
            </a: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7164388" y="6165850"/>
            <a:ext cx="14112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Додекаэдр</a:t>
            </a: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7380288" y="4365625"/>
            <a:ext cx="126841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>
              <a:defRPr/>
            </a:pPr>
            <a:r>
              <a:rPr lang="ru-RU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Икосаэдр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05038"/>
            <a:ext cx="7143750" cy="295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3779838" y="765175"/>
            <a:ext cx="1879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Кристаллы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4"/>
          <p:cNvGrpSpPr>
            <a:grpSpLocks/>
          </p:cNvGrpSpPr>
          <p:nvPr/>
        </p:nvGrpSpPr>
        <p:grpSpPr bwMode="auto">
          <a:xfrm>
            <a:off x="827088" y="692150"/>
            <a:ext cx="2232025" cy="2017713"/>
            <a:chOff x="431" y="1162"/>
            <a:chExt cx="997" cy="772"/>
          </a:xfrm>
        </p:grpSpPr>
        <p:sp>
          <p:nvSpPr>
            <p:cNvPr id="34822" name="Oval 5"/>
            <p:cNvSpPr>
              <a:spLocks noChangeArrowheads="1"/>
            </p:cNvSpPr>
            <p:nvPr/>
          </p:nvSpPr>
          <p:spPr bwMode="auto">
            <a:xfrm>
              <a:off x="839" y="1162"/>
              <a:ext cx="181" cy="182"/>
            </a:xfrm>
            <a:prstGeom prst="ellips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23" name="Oval 6"/>
            <p:cNvSpPr>
              <a:spLocks noChangeArrowheads="1"/>
            </p:cNvSpPr>
            <p:nvPr/>
          </p:nvSpPr>
          <p:spPr bwMode="auto">
            <a:xfrm>
              <a:off x="431" y="1752"/>
              <a:ext cx="181" cy="182"/>
            </a:xfrm>
            <a:prstGeom prst="ellips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24" name="Oval 7"/>
            <p:cNvSpPr>
              <a:spLocks noChangeArrowheads="1"/>
            </p:cNvSpPr>
            <p:nvPr/>
          </p:nvSpPr>
          <p:spPr bwMode="auto">
            <a:xfrm>
              <a:off x="1247" y="1752"/>
              <a:ext cx="181" cy="182"/>
            </a:xfrm>
            <a:prstGeom prst="ellips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25" name="Oval 8"/>
            <p:cNvSpPr>
              <a:spLocks noChangeArrowheads="1"/>
            </p:cNvSpPr>
            <p:nvPr/>
          </p:nvSpPr>
          <p:spPr bwMode="auto">
            <a:xfrm>
              <a:off x="793" y="1570"/>
              <a:ext cx="136" cy="136"/>
            </a:xfrm>
            <a:prstGeom prst="ellips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26" name="Line 9"/>
            <p:cNvSpPr>
              <a:spLocks noChangeShapeType="1"/>
            </p:cNvSpPr>
            <p:nvPr/>
          </p:nvSpPr>
          <p:spPr bwMode="auto">
            <a:xfrm flipH="1">
              <a:off x="567" y="1344"/>
              <a:ext cx="317" cy="408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7" name="Line 10"/>
            <p:cNvSpPr>
              <a:spLocks noChangeShapeType="1"/>
            </p:cNvSpPr>
            <p:nvPr/>
          </p:nvSpPr>
          <p:spPr bwMode="auto">
            <a:xfrm>
              <a:off x="975" y="1344"/>
              <a:ext cx="317" cy="408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Line 11"/>
            <p:cNvSpPr>
              <a:spLocks noChangeShapeType="1"/>
            </p:cNvSpPr>
            <p:nvPr/>
          </p:nvSpPr>
          <p:spPr bwMode="auto">
            <a:xfrm>
              <a:off x="612" y="1842"/>
              <a:ext cx="635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9" name="Line 12"/>
            <p:cNvSpPr>
              <a:spLocks noChangeShapeType="1"/>
            </p:cNvSpPr>
            <p:nvPr/>
          </p:nvSpPr>
          <p:spPr bwMode="auto">
            <a:xfrm flipH="1">
              <a:off x="884" y="1344"/>
              <a:ext cx="46" cy="226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0" name="Line 13"/>
            <p:cNvSpPr>
              <a:spLocks noChangeShapeType="1"/>
            </p:cNvSpPr>
            <p:nvPr/>
          </p:nvSpPr>
          <p:spPr bwMode="auto">
            <a:xfrm flipH="1">
              <a:off x="612" y="1661"/>
              <a:ext cx="181" cy="136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1" name="Line 14"/>
            <p:cNvSpPr>
              <a:spLocks noChangeShapeType="1"/>
            </p:cNvSpPr>
            <p:nvPr/>
          </p:nvSpPr>
          <p:spPr bwMode="auto">
            <a:xfrm>
              <a:off x="930" y="1661"/>
              <a:ext cx="317" cy="136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19" name="Rectangle 15"/>
          <p:cNvSpPr>
            <a:spLocks noChangeArrowheads="1"/>
          </p:cNvSpPr>
          <p:nvPr/>
        </p:nvSpPr>
        <p:spPr bwMode="auto">
          <a:xfrm>
            <a:off x="3203575" y="765175"/>
            <a:ext cx="41036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i="1">
                <a:solidFill>
                  <a:schemeClr val="accent2"/>
                </a:solidFill>
              </a:rPr>
              <a:t>Кристаллы белого фосфора</a:t>
            </a:r>
            <a:r>
              <a:rPr lang="en-US" sz="2400" b="1">
                <a:solidFill>
                  <a:schemeClr val="accent2"/>
                </a:solidFill>
              </a:rPr>
              <a:t> образованы молекулами Р</a:t>
            </a:r>
            <a:r>
              <a:rPr lang="en-US" sz="2400" b="1" baseline="-25000">
                <a:solidFill>
                  <a:schemeClr val="accent2"/>
                </a:solidFill>
              </a:rPr>
              <a:t>4</a:t>
            </a:r>
            <a:r>
              <a:rPr lang="en-US" sz="2400" b="1">
                <a:solidFill>
                  <a:schemeClr val="accent2"/>
                </a:solidFill>
              </a:rPr>
              <a:t> . Такая молекула имеет вид тетраэдра. </a:t>
            </a:r>
          </a:p>
        </p:txBody>
      </p:sp>
      <p:pic>
        <p:nvPicPr>
          <p:cNvPr id="34820" name="Picture 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4E5FF"/>
              </a:clrFrom>
              <a:clrTo>
                <a:srgbClr val="D4E5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3068638"/>
            <a:ext cx="3636962" cy="345281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821" name="Rectangle 17"/>
          <p:cNvSpPr>
            <a:spLocks noChangeArrowheads="1"/>
          </p:cNvSpPr>
          <p:nvPr/>
        </p:nvSpPr>
        <p:spPr bwMode="auto">
          <a:xfrm>
            <a:off x="539750" y="4581525"/>
            <a:ext cx="446087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400" b="1">
                <a:solidFill>
                  <a:schemeClr val="accent2"/>
                </a:solidFill>
              </a:rPr>
              <a:t>Фосфорноватистая кислота</a:t>
            </a:r>
          </a:p>
          <a:p>
            <a:pPr eaLnBrk="0" hangingPunct="0"/>
            <a:r>
              <a:rPr lang="ru-RU" sz="2400" b="1">
                <a:solidFill>
                  <a:schemeClr val="accent2"/>
                </a:solidFill>
              </a:rPr>
              <a:t> Н </a:t>
            </a:r>
            <a:r>
              <a:rPr lang="ru-RU" sz="2400" b="1" baseline="-25000">
                <a:solidFill>
                  <a:schemeClr val="accent2"/>
                </a:solidFill>
              </a:rPr>
              <a:t>3</a:t>
            </a:r>
            <a:r>
              <a:rPr lang="ru-RU" sz="2400" b="1">
                <a:solidFill>
                  <a:schemeClr val="accent2"/>
                </a:solidFill>
              </a:rPr>
              <a:t>РО</a:t>
            </a:r>
            <a:r>
              <a:rPr lang="ru-RU" sz="2400" b="1" baseline="-25000">
                <a:solidFill>
                  <a:schemeClr val="accent2"/>
                </a:solidFill>
              </a:rPr>
              <a:t>2.</a:t>
            </a:r>
            <a:endParaRPr lang="ru-RU" sz="2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260" t="3549" r="4448" b="5478"/>
          <a:stretch>
            <a:fillRect/>
          </a:stretch>
        </p:blipFill>
        <p:spPr bwMode="auto">
          <a:xfrm>
            <a:off x="1042988" y="692150"/>
            <a:ext cx="30956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281" t="3712" r="3175" b="2722"/>
          <a:stretch>
            <a:fillRect/>
          </a:stretch>
        </p:blipFill>
        <p:spPr bwMode="auto">
          <a:xfrm>
            <a:off x="5435600" y="4437063"/>
            <a:ext cx="30257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1116013" y="3338513"/>
            <a:ext cx="68405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Молекулы </a:t>
            </a:r>
            <a:r>
              <a:rPr lang="ru-RU" sz="2400" b="1" i="1">
                <a:solidFill>
                  <a:schemeClr val="accent2"/>
                </a:solidFill>
              </a:rPr>
              <a:t>зеркальных изомеров молочной кислоты</a:t>
            </a:r>
            <a:r>
              <a:rPr lang="ru-RU" sz="2400" b="1">
                <a:solidFill>
                  <a:schemeClr val="accent2"/>
                </a:solidFill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img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700213"/>
            <a:ext cx="336708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611188" y="765175"/>
            <a:ext cx="78851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Строение </a:t>
            </a:r>
            <a:r>
              <a:rPr lang="en-US" sz="2400" b="1">
                <a:solidFill>
                  <a:schemeClr val="accent2"/>
                </a:solidFill>
              </a:rPr>
              <a:t>   </a:t>
            </a:r>
            <a:r>
              <a:rPr lang="ru-RU" sz="2400" b="1">
                <a:solidFill>
                  <a:schemeClr val="accent2"/>
                </a:solidFill>
              </a:rPr>
              <a:t>молекулы </a:t>
            </a:r>
            <a:r>
              <a:rPr lang="en-US" sz="2400" b="1">
                <a:solidFill>
                  <a:schemeClr val="accent2"/>
                </a:solidFill>
              </a:rPr>
              <a:t>   </a:t>
            </a:r>
            <a:endParaRPr lang="ru-RU" sz="2400" b="1">
              <a:solidFill>
                <a:schemeClr val="accent2"/>
              </a:solidFill>
            </a:endParaRPr>
          </a:p>
          <a:p>
            <a:r>
              <a:rPr lang="en-US" sz="2400" b="1">
                <a:solidFill>
                  <a:schemeClr val="accent2"/>
                </a:solidFill>
              </a:rPr>
              <a:t>   </a:t>
            </a:r>
            <a:r>
              <a:rPr lang="ru-RU" sz="2400" b="1">
                <a:solidFill>
                  <a:schemeClr val="accent2"/>
                </a:solidFill>
              </a:rPr>
              <a:t>метана .</a:t>
            </a:r>
          </a:p>
        </p:txBody>
      </p:sp>
      <p:pic>
        <p:nvPicPr>
          <p:cNvPr id="37891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636838"/>
            <a:ext cx="5080000" cy="2433637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628775"/>
            <a:ext cx="3095625" cy="23415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1628775"/>
            <a:ext cx="2303463" cy="21463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6" name="Rectangle 6"/>
          <p:cNvSpPr>
            <a:spLocks noChangeArrowheads="1"/>
          </p:cNvSpPr>
          <p:nvPr/>
        </p:nvSpPr>
        <p:spPr bwMode="auto">
          <a:xfrm>
            <a:off x="1835150" y="4868863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chemeClr val="accent2"/>
                </a:solidFill>
              </a:rPr>
              <a:t>Строение решетки алмаза.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ChangeArrowheads="1"/>
          </p:cNvSpPr>
          <p:nvPr/>
        </p:nvSpPr>
        <p:spPr bwMode="auto">
          <a:xfrm>
            <a:off x="2484438" y="1052513"/>
            <a:ext cx="46926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2400" b="1">
                <a:solidFill>
                  <a:schemeClr val="accent2"/>
                </a:solidFill>
              </a:rPr>
              <a:t>Кристаллы поваренной соли.</a:t>
            </a:r>
          </a:p>
        </p:txBody>
      </p:sp>
      <p:pic>
        <p:nvPicPr>
          <p:cNvPr id="399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2276475"/>
            <a:ext cx="43053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 noChangeArrowheads="1"/>
          </p:cNvPicPr>
          <p:nvPr/>
        </p:nvPicPr>
        <p:blipFill>
          <a:blip r:embed="rId2" cstate="print"/>
          <a:srcRect t="11475" b="47867"/>
          <a:stretch>
            <a:fillRect/>
          </a:stretch>
        </p:blipFill>
        <p:spPr bwMode="auto">
          <a:xfrm>
            <a:off x="468313" y="476250"/>
            <a:ext cx="4897437" cy="281463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6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357563"/>
            <a:ext cx="4816475" cy="296862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image20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1844675"/>
            <a:ext cx="30241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11" descr="ICI_OS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213100"/>
            <a:ext cx="206533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3" name="WordArt 13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504031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Биология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VOLV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2744788"/>
            <a:ext cx="35290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914400" y="1700213"/>
            <a:ext cx="7583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Вирус полиомиелита</a:t>
            </a:r>
            <a:r>
              <a:rPr lang="ru-RU" sz="2400" b="1">
                <a:solidFill>
                  <a:schemeClr val="accent2"/>
                </a:solidFill>
              </a:rPr>
              <a:t> имеет форму додекаэдра.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195513" y="404813"/>
            <a:ext cx="4608512" cy="6134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u="none">
                <a:solidFill>
                  <a:schemeClr val="accent2"/>
                </a:solidFill>
              </a:rPr>
              <a:t>«эдра» - грань</a:t>
            </a:r>
          </a:p>
          <a:p>
            <a:r>
              <a:rPr lang="ru-RU" sz="3600" b="1" u="none">
                <a:solidFill>
                  <a:schemeClr val="accent2"/>
                </a:solidFill>
              </a:rPr>
              <a:t> </a:t>
            </a:r>
            <a:endParaRPr lang="ru-RU" sz="3600" u="none">
              <a:solidFill>
                <a:schemeClr val="accent2"/>
              </a:solidFill>
            </a:endParaRPr>
          </a:p>
          <a:p>
            <a:r>
              <a:rPr lang="ru-RU" sz="3600" b="1" u="none">
                <a:solidFill>
                  <a:schemeClr val="accent2"/>
                </a:solidFill>
              </a:rPr>
              <a:t>«тетра» - 4 </a:t>
            </a:r>
          </a:p>
          <a:p>
            <a:endParaRPr lang="ru-RU" sz="3600" u="none">
              <a:solidFill>
                <a:schemeClr val="accent2"/>
              </a:solidFill>
            </a:endParaRPr>
          </a:p>
          <a:p>
            <a:r>
              <a:rPr lang="ru-RU" sz="3600" b="1" u="none">
                <a:solidFill>
                  <a:schemeClr val="accent2"/>
                </a:solidFill>
              </a:rPr>
              <a:t>«гекса» - 6</a:t>
            </a:r>
          </a:p>
          <a:p>
            <a:r>
              <a:rPr lang="ru-RU" sz="3600" b="1" u="none">
                <a:solidFill>
                  <a:schemeClr val="accent2"/>
                </a:solidFill>
              </a:rPr>
              <a:t> </a:t>
            </a:r>
            <a:endParaRPr lang="ru-RU" sz="3600" u="none">
              <a:solidFill>
                <a:schemeClr val="accent2"/>
              </a:solidFill>
            </a:endParaRPr>
          </a:p>
          <a:p>
            <a:r>
              <a:rPr lang="ru-RU" sz="3600" b="1" u="none">
                <a:solidFill>
                  <a:schemeClr val="accent2"/>
                </a:solidFill>
              </a:rPr>
              <a:t>«окта» - 8 </a:t>
            </a:r>
          </a:p>
          <a:p>
            <a:endParaRPr lang="ru-RU" sz="3600" u="none">
              <a:solidFill>
                <a:schemeClr val="accent2"/>
              </a:solidFill>
            </a:endParaRPr>
          </a:p>
          <a:p>
            <a:r>
              <a:rPr lang="ru-RU" sz="3600" b="1" u="none">
                <a:solidFill>
                  <a:schemeClr val="accent2"/>
                </a:solidFill>
              </a:rPr>
              <a:t>«икоса» - 20</a:t>
            </a:r>
          </a:p>
          <a:p>
            <a:r>
              <a:rPr lang="ru-RU" sz="3600" b="1" u="none">
                <a:solidFill>
                  <a:schemeClr val="accent2"/>
                </a:solidFill>
              </a:rPr>
              <a:t> </a:t>
            </a:r>
            <a:endParaRPr lang="ru-RU" sz="3600" u="none">
              <a:solidFill>
                <a:schemeClr val="accent2"/>
              </a:solidFill>
            </a:endParaRPr>
          </a:p>
          <a:p>
            <a:r>
              <a:rPr lang="ru-RU" sz="3600" b="1" u="none">
                <a:solidFill>
                  <a:schemeClr val="accent2"/>
                </a:solidFill>
              </a:rPr>
              <a:t>«додека» - 12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art_3_5_clip_image02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1916113"/>
            <a:ext cx="3276600" cy="3840162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4035" name="Picture 28" descr="z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916113"/>
            <a:ext cx="3790950" cy="381635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4036" name="Text Box 29"/>
          <p:cNvSpPr txBox="1">
            <a:spLocks noChangeArrowheads="1"/>
          </p:cNvSpPr>
          <p:nvPr/>
        </p:nvSpPr>
        <p:spPr bwMode="auto">
          <a:xfrm>
            <a:off x="2908300" y="981075"/>
            <a:ext cx="340042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Феодария</a:t>
            </a:r>
          </a:p>
          <a:p>
            <a:r>
              <a:rPr lang="ru-RU" sz="2400" b="1">
                <a:solidFill>
                  <a:schemeClr val="accent2"/>
                </a:solidFill>
              </a:rPr>
              <a:t>(</a:t>
            </a:r>
            <a:r>
              <a:rPr lang="en-US" sz="2400" b="1">
                <a:solidFill>
                  <a:schemeClr val="accent2"/>
                </a:solidFill>
              </a:rPr>
              <a:t>Circjgjnia icosahtdra)</a:t>
            </a:r>
            <a:endParaRPr lang="ru-RU" sz="2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art_3_5_clip_image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700213"/>
            <a:ext cx="6121400" cy="3505200"/>
          </a:xfrm>
          <a:prstGeom prst="rect">
            <a:avLst/>
          </a:prstGeom>
          <a:noFill/>
          <a:ln w="57150" cmpd="thinThick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1835150" y="404813"/>
            <a:ext cx="446563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Искусство</a:t>
            </a:r>
          </a:p>
        </p:txBody>
      </p:sp>
      <p:sp>
        <p:nvSpPr>
          <p:cNvPr id="45060" name="Text Box 9"/>
          <p:cNvSpPr txBox="1">
            <a:spLocks noChangeArrowheads="1"/>
          </p:cNvSpPr>
          <p:nvPr/>
        </p:nvSpPr>
        <p:spPr bwMode="auto">
          <a:xfrm>
            <a:off x="3563938" y="5734050"/>
            <a:ext cx="3914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«Тайняя вечеря» С.Дали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megravit_tm"/>
          <p:cNvPicPr>
            <a:picLocks noChangeAspect="1" noChangeArrowheads="1"/>
          </p:cNvPicPr>
          <p:nvPr/>
        </p:nvPicPr>
        <p:blipFill>
          <a:blip r:embed="rId2" cstate="print"/>
          <a:srcRect l="2000" t="1889" r="2000" b="5669"/>
          <a:stretch>
            <a:fillRect/>
          </a:stretch>
        </p:blipFill>
        <p:spPr bwMode="auto">
          <a:xfrm>
            <a:off x="2268538" y="1700213"/>
            <a:ext cx="4578350" cy="4665662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755650" y="476250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u="none">
                <a:solidFill>
                  <a:schemeClr val="accent2"/>
                </a:solidFill>
              </a:rPr>
              <a:t>        ГРАВЮРА ГОЛАНДСКОГО ХУДОЖНИКА </a:t>
            </a:r>
            <a:br>
              <a:rPr lang="ru-RU" sz="2400" b="1" u="none">
                <a:solidFill>
                  <a:schemeClr val="accent2"/>
                </a:solidFill>
              </a:rPr>
            </a:br>
            <a:r>
              <a:rPr lang="ru-RU" sz="2400" b="1" u="none">
                <a:solidFill>
                  <a:schemeClr val="accent2"/>
                </a:solidFill>
              </a:rPr>
              <a:t>              МАУРИЦА КОРНЕЛИУСА ЭШЕРА</a:t>
            </a:r>
            <a:br>
              <a:rPr lang="ru-RU" sz="2400" b="1" u="none">
                <a:solidFill>
                  <a:schemeClr val="accent2"/>
                </a:solidFill>
              </a:rPr>
            </a:br>
            <a:r>
              <a:rPr lang="ru-RU" sz="2400" b="1" u="none">
                <a:solidFill>
                  <a:schemeClr val="accent2"/>
                </a:solidFill>
              </a:rPr>
              <a:t>                     «СИЛЫ ГРАВИТАЦИИ»</a:t>
            </a:r>
            <a:br>
              <a:rPr lang="ru-RU" sz="2400" b="1" u="none">
                <a:solidFill>
                  <a:schemeClr val="accent2"/>
                </a:solidFill>
              </a:rPr>
            </a:br>
            <a:endParaRPr lang="ru-RU" sz="2400" b="1" u="none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i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620713"/>
            <a:ext cx="4675187" cy="5616575"/>
          </a:xfrm>
          <a:prstGeom prst="rect">
            <a:avLst/>
          </a:prstGeom>
          <a:noFill/>
          <a:ln w="57150" cmpd="thinThick">
            <a:solidFill>
              <a:srgbClr val="6600CC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 descr="PlTe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205038"/>
            <a:ext cx="5040313" cy="3779837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8131" name="Picture 6" descr="bis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213100"/>
            <a:ext cx="3257550" cy="216217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6874" name="WordArt 10"/>
          <p:cNvSpPr>
            <a:spLocks noChangeArrowheads="1" noChangeShapeType="1" noTextEdit="1"/>
          </p:cNvSpPr>
          <p:nvPr/>
        </p:nvSpPr>
        <p:spPr bwMode="auto">
          <a:xfrm>
            <a:off x="900113" y="549275"/>
            <a:ext cx="5040312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Украшения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25538"/>
            <a:ext cx="1497012" cy="168592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9155" name="Picture 5" descr="diamon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3429000"/>
            <a:ext cx="3962400" cy="271462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9156" name="Rectangle 6"/>
          <p:cNvSpPr>
            <a:spLocks noChangeArrowheads="1"/>
          </p:cNvSpPr>
          <p:nvPr/>
        </p:nvSpPr>
        <p:spPr bwMode="auto">
          <a:xfrm>
            <a:off x="3151188" y="1771650"/>
            <a:ext cx="44116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2400" b="1">
                <a:solidFill>
                  <a:schemeClr val="accent2"/>
                </a:solidFill>
              </a:rPr>
              <a:t>Правильная форма алмаза.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 descr="en1002kats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692150"/>
            <a:ext cx="5248275" cy="348615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0179" name="Text Box 4"/>
          <p:cNvSpPr txBox="1">
            <a:spLocks noChangeArrowheads="1"/>
          </p:cNvSpPr>
          <p:nvPr/>
        </p:nvSpPr>
        <p:spPr bwMode="auto">
          <a:xfrm>
            <a:off x="684213" y="4652963"/>
            <a:ext cx="7777162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2400" b="1" u="none">
                <a:solidFill>
                  <a:schemeClr val="accent2"/>
                </a:solidFill>
                <a:latin typeface="Times New Roman" pitchFamily="18" charset="0"/>
              </a:rPr>
              <a:t>Леонардо да Винчи любил изготовлять из дерева каркасы правильных  многогранников и преподносить их в виде подарка различным знаменитостям.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5"/>
          <p:cNvSpPr txBox="1">
            <a:spLocks noChangeArrowheads="1"/>
          </p:cNvSpPr>
          <p:nvPr/>
        </p:nvSpPr>
        <p:spPr bwMode="auto">
          <a:xfrm>
            <a:off x="2132013" y="476250"/>
            <a:ext cx="34623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Интернет- источники:</a:t>
            </a:r>
          </a:p>
        </p:txBody>
      </p:sp>
      <p:sp>
        <p:nvSpPr>
          <p:cNvPr id="51203" name="Rectangle 11"/>
          <p:cNvSpPr>
            <a:spLocks noChangeArrowheads="1"/>
          </p:cNvSpPr>
          <p:nvPr/>
        </p:nvSpPr>
        <p:spPr bwMode="auto">
          <a:xfrm>
            <a:off x="539750" y="981075"/>
            <a:ext cx="7815263" cy="6261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Иллюстрации</a:t>
            </a:r>
          </a:p>
          <a:p>
            <a:r>
              <a:rPr lang="ru-RU" sz="1400">
                <a:hlinkClick r:id="rId2"/>
              </a:rPr>
              <a:t>http://www.techgate.ru/wallpicagen.php?image=6_423</a:t>
            </a:r>
            <a:endParaRPr lang="ru-RU" sz="1400"/>
          </a:p>
          <a:p>
            <a:r>
              <a:rPr lang="ru-RU" sz="1400">
                <a:hlinkClick r:id="rId3"/>
              </a:rPr>
              <a:t>http://dic.academic.ru/dic.nsf/enc_colier/6340/МНОГОГРАННИК</a:t>
            </a:r>
            <a:endParaRPr lang="ru-RU" sz="1400"/>
          </a:p>
          <a:p>
            <a:r>
              <a:rPr lang="ru-RU" sz="1400">
                <a:hlinkClick r:id="rId4"/>
              </a:rPr>
              <a:t>http://s53.radikal.ru/i140/0910/01/d6a003cbe3ba.jpg</a:t>
            </a:r>
            <a:endParaRPr lang="ru-RU" sz="1400"/>
          </a:p>
          <a:p>
            <a:r>
              <a:rPr lang="ru-RU" sz="1400">
                <a:hlinkClick r:id="rId5"/>
              </a:rPr>
              <a:t>http://denis-gorskin.narod.ru/algebra-2009/gipotez.html</a:t>
            </a:r>
            <a:endParaRPr lang="ru-RU" sz="1400"/>
          </a:p>
          <a:p>
            <a:r>
              <a:rPr lang="ru-RU" sz="1400">
                <a:hlinkClick r:id="rId6"/>
              </a:rPr>
              <a:t>http://900igr.net/fotografii/geometrija/Mnogogrannik-2/009-Pravilnye-mnogogranniki-i-priroda.html</a:t>
            </a:r>
            <a:endParaRPr lang="ru-RU" sz="1400"/>
          </a:p>
          <a:p>
            <a:r>
              <a:rPr lang="ru-RU" sz="1400">
                <a:hlinkClick r:id="rId7"/>
              </a:rPr>
              <a:t>http://900igr.net/fotografii/geometrija/Mnogogrannik-2/008-Salvador-Dali.html</a:t>
            </a:r>
            <a:endParaRPr lang="ru-RU" sz="1400"/>
          </a:p>
          <a:p>
            <a:r>
              <a:rPr lang="ru-RU" sz="1400">
                <a:hlinkClick r:id="rId8"/>
              </a:rPr>
              <a:t>http://900igr.net/fotografii/geometrija/Mnogogrannik-2/006-Kosmicheskij-kubok-Keplera.html</a:t>
            </a:r>
            <a:endParaRPr lang="ru-RU" sz="1400"/>
          </a:p>
          <a:p>
            <a:r>
              <a:rPr lang="ru-RU" sz="1400">
                <a:hlinkClick r:id="rId9"/>
              </a:rPr>
              <a:t>http://www.metodikinz.ru/goods/?page=.math.platon&amp;dept=1</a:t>
            </a:r>
            <a:endParaRPr lang="ru-RU" sz="1400"/>
          </a:p>
          <a:p>
            <a:r>
              <a:rPr lang="ru-RU" sz="1400">
                <a:hlinkClick r:id="rId10"/>
              </a:rPr>
              <a:t>http://luarsoll.narod.ru/Biseropletenie.html</a:t>
            </a:r>
            <a:endParaRPr lang="ru-RU" sz="1400"/>
          </a:p>
          <a:p>
            <a:r>
              <a:rPr lang="ru-RU" sz="1400">
                <a:hlinkClick r:id="rId11"/>
              </a:rPr>
              <a:t>http://festival.1september.ru/articles/594729/</a:t>
            </a:r>
            <a:endParaRPr lang="ru-RU" sz="1400"/>
          </a:p>
          <a:p>
            <a:r>
              <a:rPr lang="ru-RU" sz="1400">
                <a:hlinkClick r:id="rId12"/>
              </a:rPr>
              <a:t>http://files.school-collection.edu.ru/dlrstore/ce2bd098-2ee2-9c4b-025f-2ce51c2f5fa5/7257_001.gif</a:t>
            </a:r>
            <a:endParaRPr lang="ru-RU" sz="1400"/>
          </a:p>
          <a:p>
            <a:r>
              <a:rPr lang="ru-RU" sz="1400">
                <a:hlinkClick r:id="rId13"/>
              </a:rPr>
              <a:t>http://www.referat-web.ru/content/referat/physics/img5717.jpg</a:t>
            </a:r>
            <a:endParaRPr lang="ru-RU" sz="1400"/>
          </a:p>
          <a:p>
            <a:r>
              <a:rPr lang="ru-RU" sz="1400">
                <a:hlinkClick r:id="rId14"/>
              </a:rPr>
              <a:t>http://school-sector.relarn.ru/nsm/chemistry/Rus/Data/Text/Ch3_2-11/img006.gif</a:t>
            </a:r>
            <a:r>
              <a:rPr lang="en-US" sz="1400"/>
              <a:t/>
            </a:r>
            <a:br>
              <a:rPr lang="en-US" sz="1400"/>
            </a:br>
            <a:r>
              <a:rPr lang="en-US" sz="1400">
                <a:hlinkClick r:id="rId15"/>
              </a:rPr>
              <a:t>http://ido.tsu.ru/schools/chem/data/res/neorg/uchpos/text/img/g3_7_10.gif</a:t>
            </a:r>
            <a:endParaRPr lang="en-US" sz="1400">
              <a:hlinkClick r:id="rId16"/>
            </a:endParaRPr>
          </a:p>
          <a:p>
            <a:r>
              <a:rPr lang="en-US" sz="1400">
                <a:hlinkClick r:id="rId16"/>
              </a:rPr>
              <a:t>http://www.krugosvet.ru/images/1011107_6739_003.gif</a:t>
            </a:r>
            <a:endParaRPr lang="en-US" sz="1400">
              <a:hlinkClick r:id="rId17"/>
            </a:endParaRPr>
          </a:p>
          <a:p>
            <a:r>
              <a:rPr lang="en-US" sz="1400">
                <a:hlinkClick r:id="rId17"/>
              </a:rPr>
              <a:t>http://www.mnedrug.ru/index_1.php</a:t>
            </a:r>
            <a:endParaRPr lang="en-US" sz="1400">
              <a:hlinkClick r:id="rId18"/>
            </a:endParaRPr>
          </a:p>
          <a:p>
            <a:r>
              <a:rPr lang="en-US" sz="1400">
                <a:hlinkClick r:id="rId18"/>
              </a:rPr>
              <a:t>http://znaniya-sila.narod.ru/people/004_00.htm</a:t>
            </a:r>
            <a:r>
              <a:rPr lang="en-US" sz="1400"/>
              <a:t/>
            </a:r>
            <a:br>
              <a:rPr lang="en-US" sz="1400"/>
            </a:br>
            <a:r>
              <a:rPr lang="en-US" sz="1400">
                <a:hlinkClick r:id="rId18"/>
              </a:rPr>
              <a:t>http://znaniya-sila.narod.ru/people/004_00.htm</a:t>
            </a:r>
            <a:endParaRPr lang="en-US" sz="1400">
              <a:hlinkClick r:id="rId19"/>
            </a:endParaRPr>
          </a:p>
          <a:p>
            <a:r>
              <a:rPr lang="en-US" sz="1400">
                <a:hlinkClick r:id="rId19"/>
              </a:rPr>
              <a:t>http://photo.peoples.ru/science/mathematics/louis_poinsot/poinsot_1.html</a:t>
            </a:r>
            <a:endParaRPr lang="en-US" sz="1400">
              <a:hlinkClick r:id="rId20"/>
            </a:endParaRPr>
          </a:p>
          <a:p>
            <a:r>
              <a:rPr lang="en-US" sz="1400">
                <a:hlinkClick r:id="rId20"/>
              </a:rPr>
              <a:t>http://nl.wikipedia.org/wiki/Johannes_Kepler</a:t>
            </a:r>
            <a:endParaRPr lang="en-US" sz="1400">
              <a:hlinkClick r:id="rId21"/>
            </a:endParaRPr>
          </a:p>
          <a:p>
            <a:r>
              <a:rPr lang="en-US" sz="1400">
                <a:hlinkClick r:id="rId21"/>
              </a:rPr>
              <a:t>http://www.sciencephoto.com/media/224346/enlarge</a:t>
            </a:r>
            <a:endParaRPr lang="en-US" sz="1400">
              <a:hlinkClick r:id="rId22"/>
            </a:endParaRPr>
          </a:p>
          <a:p>
            <a:r>
              <a:rPr lang="en-US" sz="1400">
                <a:hlinkClick r:id="rId22"/>
              </a:rPr>
              <a:t>http://www.teor-meh.ru/bio/ik/koshi_ogyusten_lui.html</a:t>
            </a:r>
            <a:endParaRPr lang="en-US" sz="1400">
              <a:hlinkClick r:id="rId23"/>
            </a:endParaRPr>
          </a:p>
          <a:p>
            <a:r>
              <a:rPr lang="en-US" sz="1400">
                <a:hlinkClick r:id="rId23"/>
              </a:rPr>
              <a:t>http://www.videoscan.ru/page/712</a:t>
            </a:r>
            <a:endParaRPr lang="ru-RU" sz="1400"/>
          </a:p>
          <a:p>
            <a:endParaRPr lang="ru-RU" sz="1400"/>
          </a:p>
          <a:p>
            <a:endParaRPr lang="ru-RU" sz="1400"/>
          </a:p>
          <a:p>
            <a:endParaRPr lang="ru-RU" sz="1400"/>
          </a:p>
          <a:p>
            <a:endParaRPr lang="ru-RU" sz="1400"/>
          </a:p>
          <a:p>
            <a:endParaRPr lang="ru-RU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3924300" y="1412875"/>
            <a:ext cx="493236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>
                <a:solidFill>
                  <a:schemeClr val="accent2"/>
                </a:solidFill>
              </a:rPr>
              <a:t>Тетраэдр</a:t>
            </a:r>
            <a:r>
              <a:rPr lang="ru-RU" sz="2400" b="1" u="none">
                <a:solidFill>
                  <a:schemeClr val="accent2"/>
                </a:solidFill>
              </a:rPr>
              <a:t> – представитель  правильных выпуклых многогранников.</a:t>
            </a:r>
          </a:p>
          <a:p>
            <a:pPr algn="l"/>
            <a:r>
              <a:rPr lang="ru-RU" sz="2400" b="1" u="none">
                <a:solidFill>
                  <a:schemeClr val="accent2"/>
                </a:solidFill>
              </a:rPr>
              <a:t>Поверхность тетраэдра состоит из </a:t>
            </a:r>
            <a:r>
              <a:rPr lang="ru-RU" sz="2400" b="1">
                <a:solidFill>
                  <a:schemeClr val="accent2"/>
                </a:solidFill>
              </a:rPr>
              <a:t>четырех </a:t>
            </a:r>
            <a:r>
              <a:rPr lang="ru-RU" sz="2400" b="1" u="none">
                <a:solidFill>
                  <a:schemeClr val="accent2"/>
                </a:solidFill>
              </a:rPr>
              <a:t>равносторонних треугольников, сходящихся в каждой вершине по три.</a:t>
            </a:r>
          </a:p>
        </p:txBody>
      </p:sp>
      <p:pic>
        <p:nvPicPr>
          <p:cNvPr id="9219" name="Picture 7" descr="tetrahedro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5538"/>
            <a:ext cx="53054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8"/>
          <p:cNvSpPr>
            <a:spLocks noChangeArrowheads="1"/>
          </p:cNvSpPr>
          <p:nvPr/>
        </p:nvSpPr>
        <p:spPr bwMode="auto">
          <a:xfrm>
            <a:off x="3779838" y="493713"/>
            <a:ext cx="2908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 b="1" u="none">
                <a:solidFill>
                  <a:srgbClr val="6600CC"/>
                </a:solidFill>
              </a:rPr>
              <a:t>ТЕТРАЭДР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ub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57338"/>
            <a:ext cx="4513263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4427538" y="2205038"/>
            <a:ext cx="4572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>
                <a:solidFill>
                  <a:schemeClr val="accent2"/>
                </a:solidFill>
              </a:rPr>
              <a:t>Куб или</a:t>
            </a:r>
            <a:r>
              <a:rPr lang="ru-RU" sz="2400" b="1" u="none">
                <a:solidFill>
                  <a:schemeClr val="accent2"/>
                </a:solidFill>
              </a:rPr>
              <a:t> </a:t>
            </a:r>
            <a:r>
              <a:rPr lang="ru-RU" sz="2400" b="1">
                <a:solidFill>
                  <a:schemeClr val="accent2"/>
                </a:solidFill>
              </a:rPr>
              <a:t>гексаэдр</a:t>
            </a:r>
            <a:r>
              <a:rPr lang="ru-RU" sz="2400" b="1" u="none">
                <a:solidFill>
                  <a:schemeClr val="accent2"/>
                </a:solidFill>
              </a:rPr>
              <a:t> – представитель правильных выпуклых многогранников.</a:t>
            </a:r>
          </a:p>
          <a:p>
            <a:pPr algn="l"/>
            <a:r>
              <a:rPr lang="ru-RU" sz="2400" b="1" u="none">
                <a:solidFill>
                  <a:schemeClr val="accent2"/>
                </a:solidFill>
              </a:rPr>
              <a:t>Куб имеет </a:t>
            </a:r>
            <a:r>
              <a:rPr lang="ru-RU" sz="2400" b="1">
                <a:solidFill>
                  <a:schemeClr val="accent2"/>
                </a:solidFill>
              </a:rPr>
              <a:t>шесть </a:t>
            </a:r>
            <a:r>
              <a:rPr lang="ru-RU" sz="2400" b="1" u="none">
                <a:solidFill>
                  <a:schemeClr val="accent2"/>
                </a:solidFill>
              </a:rPr>
              <a:t>квадратных граней, сходящихся в каждой вершине по три.</a:t>
            </a: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2411413" y="647700"/>
            <a:ext cx="4386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 b="1" u="none">
                <a:solidFill>
                  <a:srgbClr val="6600CC"/>
                </a:solidFill>
              </a:rPr>
              <a:t>КУБ (ГЕКСАЭДР)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octahedro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844675"/>
            <a:ext cx="4513263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356100" y="2133600"/>
            <a:ext cx="4572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>
                <a:solidFill>
                  <a:schemeClr val="accent2"/>
                </a:solidFill>
              </a:rPr>
              <a:t>Октаэдр</a:t>
            </a:r>
            <a:r>
              <a:rPr lang="ru-RU" sz="2400" b="1" u="none">
                <a:solidFill>
                  <a:schemeClr val="accent2"/>
                </a:solidFill>
              </a:rPr>
              <a:t> – представитель семейства правильных выпуклых многогранников.</a:t>
            </a:r>
          </a:p>
          <a:p>
            <a:pPr algn="l"/>
            <a:r>
              <a:rPr lang="ru-RU" sz="2400" b="1" u="none">
                <a:solidFill>
                  <a:schemeClr val="accent2"/>
                </a:solidFill>
              </a:rPr>
              <a:t>Октаэдр имеет </a:t>
            </a:r>
            <a:r>
              <a:rPr lang="ru-RU" sz="2400" b="1">
                <a:solidFill>
                  <a:schemeClr val="accent2"/>
                </a:solidFill>
              </a:rPr>
              <a:t>восемь</a:t>
            </a:r>
            <a:r>
              <a:rPr lang="ru-RU" sz="2400" b="1" u="none">
                <a:solidFill>
                  <a:schemeClr val="accent2"/>
                </a:solidFill>
              </a:rPr>
              <a:t> треугольных граней, сходящихся в каждой вершине по четыре.</a:t>
            </a:r>
          </a:p>
          <a:p>
            <a:pPr algn="l"/>
            <a:endParaRPr lang="ru-RU" sz="2400" u="none">
              <a:solidFill>
                <a:schemeClr val="accent2"/>
              </a:solidFill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3348038" y="720725"/>
            <a:ext cx="2627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 b="1" u="none">
                <a:solidFill>
                  <a:srgbClr val="6600CC"/>
                </a:solidFill>
              </a:rPr>
              <a:t>ОКТАЭДР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dodecahedro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989138"/>
            <a:ext cx="4513263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4356100" y="1341438"/>
            <a:ext cx="4572000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>
                <a:solidFill>
                  <a:schemeClr val="accent2"/>
                </a:solidFill>
              </a:rPr>
              <a:t>Додекаэдр</a:t>
            </a:r>
            <a:r>
              <a:rPr lang="ru-RU" sz="2400" b="1" u="none">
                <a:solidFill>
                  <a:schemeClr val="accent2"/>
                </a:solidFill>
              </a:rPr>
              <a:t> – представитель</a:t>
            </a:r>
          </a:p>
          <a:p>
            <a:pPr algn="l"/>
            <a:r>
              <a:rPr lang="ru-RU" sz="2400" b="1" u="none">
                <a:solidFill>
                  <a:schemeClr val="accent2"/>
                </a:solidFill>
              </a:rPr>
              <a:t>семейства правильных выпуклых многогранников.</a:t>
            </a:r>
          </a:p>
          <a:p>
            <a:pPr algn="l"/>
            <a:r>
              <a:rPr lang="ru-RU" sz="2400" b="1" u="none">
                <a:solidFill>
                  <a:schemeClr val="accent2"/>
                </a:solidFill>
              </a:rPr>
              <a:t>Додекаэдр имеет </a:t>
            </a:r>
            <a:r>
              <a:rPr lang="ru-RU" sz="2400" b="1">
                <a:solidFill>
                  <a:schemeClr val="accent2"/>
                </a:solidFill>
              </a:rPr>
              <a:t>двенадцать</a:t>
            </a:r>
            <a:r>
              <a:rPr lang="ru-RU" sz="2400" b="1" u="none">
                <a:solidFill>
                  <a:schemeClr val="accent2"/>
                </a:solidFill>
              </a:rPr>
              <a:t> пятиугольных граней, сходящихся в вершинах по три.</a:t>
            </a:r>
          </a:p>
          <a:p>
            <a:pPr algn="l"/>
            <a:r>
              <a:rPr lang="ru-RU" b="1" u="none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2124075" y="549275"/>
            <a:ext cx="5975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 u="none">
                <a:solidFill>
                  <a:srgbClr val="6600CC"/>
                </a:solidFill>
              </a:rPr>
              <a:t>    ДОДЕКАЭДР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icosahedro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916113"/>
            <a:ext cx="4513262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4284663" y="1844675"/>
            <a:ext cx="4572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>
                <a:solidFill>
                  <a:schemeClr val="accent2"/>
                </a:solidFill>
              </a:rPr>
              <a:t>Икосаэдр</a:t>
            </a:r>
            <a:r>
              <a:rPr lang="ru-RU" sz="2400" b="1" u="none">
                <a:solidFill>
                  <a:schemeClr val="accent2"/>
                </a:solidFill>
              </a:rPr>
              <a:t> – представитель семейства правильных выпуклых многогранников.</a:t>
            </a:r>
          </a:p>
          <a:p>
            <a:pPr algn="l"/>
            <a:r>
              <a:rPr lang="ru-RU" sz="2400" b="1" u="none">
                <a:solidFill>
                  <a:schemeClr val="accent2"/>
                </a:solidFill>
              </a:rPr>
              <a:t>Поверхность икосаэдра состоит из </a:t>
            </a:r>
            <a:r>
              <a:rPr lang="ru-RU" sz="2400" b="1">
                <a:solidFill>
                  <a:schemeClr val="accent2"/>
                </a:solidFill>
              </a:rPr>
              <a:t>двадцати</a:t>
            </a:r>
            <a:r>
              <a:rPr lang="ru-RU" sz="2400" b="1" u="none">
                <a:solidFill>
                  <a:schemeClr val="accent2"/>
                </a:solidFill>
              </a:rPr>
              <a:t> равносторонних треугольников, сходящихся в каждой вершине по пять.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484438" y="476250"/>
            <a:ext cx="5761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 u="none">
                <a:solidFill>
                  <a:srgbClr val="6600CC"/>
                </a:solidFill>
              </a:rPr>
              <a:t>    ИКОСАЭДР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7fc94eedc367daaf77a7e77c95682d1c5225dfd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CC"/>
            </a:gs>
            <a:gs pos="100000">
              <a:srgbClr val="FF9999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Left"/>
          <a:lightRig rig="legacyNormal3" dir="r"/>
        </a:scene3d>
        <a:sp3d extrusionH="201600" prstMaterial="legacyMatte">
          <a:bevelT w="13500" h="13500" prst="angle"/>
          <a:bevelB w="13500" h="13500" prst="angle"/>
          <a:extrusionClr>
            <a:srgbClr val="0066CC"/>
          </a:extrusionClr>
        </a:sp3d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CC"/>
            </a:gs>
            <a:gs pos="100000">
              <a:srgbClr val="FF9999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Left"/>
          <a:lightRig rig="legacyNormal3" dir="r"/>
        </a:scene3d>
        <a:sp3d extrusionH="201600" prstMaterial="legacyMatte">
          <a:bevelT w="13500" h="13500" prst="angle"/>
          <a:bevelB w="13500" h="13500" prst="angle"/>
          <a:extrusionClr>
            <a:srgbClr val="0066CC"/>
          </a:extrusionClr>
        </a:sp3d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CC"/>
            </a:gs>
            <a:gs pos="100000">
              <a:srgbClr val="FF9999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Left"/>
          <a:lightRig rig="legacyNormal3" dir="r"/>
        </a:scene3d>
        <a:sp3d extrusionH="201600" prstMaterial="legacyMatte">
          <a:bevelT w="13500" h="13500" prst="angle"/>
          <a:bevelB w="13500" h="13500" prst="angle"/>
          <a:extrusionClr>
            <a:srgbClr val="0066CC"/>
          </a:extrusionClr>
        </a:sp3d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CC"/>
            </a:gs>
            <a:gs pos="100000">
              <a:srgbClr val="FF9999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Left"/>
          <a:lightRig rig="legacyNormal3" dir="r"/>
        </a:scene3d>
        <a:sp3d extrusionH="201600" prstMaterial="legacyMatte">
          <a:bevelT w="13500" h="13500" prst="angle"/>
          <a:bevelB w="13500" h="13500" prst="angle"/>
          <a:extrusionClr>
            <a:srgbClr val="0066CC"/>
          </a:extrusionClr>
        </a:sp3d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686</Words>
  <Application>Microsoft Office PowerPoint</Application>
  <PresentationFormat>Экран (4:3)</PresentationFormat>
  <Paragraphs>213</Paragraphs>
  <Slides>47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6" baseType="lpstr">
      <vt:lpstr>Arial</vt:lpstr>
      <vt:lpstr>Calibri</vt:lpstr>
      <vt:lpstr>Verdana</vt:lpstr>
      <vt:lpstr>Wingdings</vt:lpstr>
      <vt:lpstr>Times New Roman</vt:lpstr>
      <vt:lpstr>Blackadder ITC</vt:lpstr>
      <vt:lpstr>Оформление по умолчанию</vt:lpstr>
      <vt:lpstr>Профиль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Company>МОУ СОШ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Морна С.А.</dc:creator>
  <cp:lastModifiedBy>Admin</cp:lastModifiedBy>
  <cp:revision>46</cp:revision>
  <dcterms:created xsi:type="dcterms:W3CDTF">2007-10-10T10:44:37Z</dcterms:created>
  <dcterms:modified xsi:type="dcterms:W3CDTF">2012-06-30T21:50:54Z</dcterms:modified>
</cp:coreProperties>
</file>