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56" r:id="rId11"/>
    <p:sldId id="257" r:id="rId12"/>
    <p:sldId id="258" r:id="rId1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40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40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40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40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0000"/>
    <a:srgbClr val="99FF33"/>
    <a:srgbClr val="FF9999"/>
    <a:srgbClr val="0099FF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664" autoAdjust="0"/>
    <p:restoredTop sz="94660"/>
  </p:normalViewPr>
  <p:slideViewPr>
    <p:cSldViewPr>
      <p:cViewPr>
        <p:scale>
          <a:sx n="75" d="100"/>
          <a:sy n="75" d="100"/>
        </p:scale>
        <p:origin x="-900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4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7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9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7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8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9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0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7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8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9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0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1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3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4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5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6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7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8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9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0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1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3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4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5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7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8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9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0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1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8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9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0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1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2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3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4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5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6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7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8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9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0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1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2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4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5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7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8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9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0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1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2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5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6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8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9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0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1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8345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346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5" name="Rectangle 155"/>
          <p:cNvSpPr>
            <a:spLocks noGrp="1" noChangeArrowheads="1"/>
          </p:cNvSpPr>
          <p:nvPr>
            <p:ph type="dt" sz="quarter" idx="10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6" name="Rectangle 15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7" name="Rectangle 15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8ABFD4A4-0E37-42F7-8CD1-23B3981BD2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37C2-F400-435C-B621-A1C3BAA0F3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2C0344-E19C-4654-BE5D-FDAE667E7C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09BA7F-CEB3-41AB-9B90-5683EA23E5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194175" cy="2173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25888"/>
            <a:ext cx="4194175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C9D285-C670-4E02-B062-4B27B4B8B7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957F2-EB0F-4EDA-9941-94B94E5300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74838-BB27-4674-9086-C710694552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AC13F-E321-4941-8AED-AF65F2F12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8221B-B58D-4A92-9451-BD83104D7A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45DC7-0200-48FF-A986-8CF4BBAEC3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3FAA8-2744-4418-9C0B-2352DC6D35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9E8F9-C18C-45F2-BFFE-CBB02E40C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160D07-057A-4288-9BA7-B9F0D72518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9098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717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7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7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7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7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7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7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7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8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8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8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8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8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3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7186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87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88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89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90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91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92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93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94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95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96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97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98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99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00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01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02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03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04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05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06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07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08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09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10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11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12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13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14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15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16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17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18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19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20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21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22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23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24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25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26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27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28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29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30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31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32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33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34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35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36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37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38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39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40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41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42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43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44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45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46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47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48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49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50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51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52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53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54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55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56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57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58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59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60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61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62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63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64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65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66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67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68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69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0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1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2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3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4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5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6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7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8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9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80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81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82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83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84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85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86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87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88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89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90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91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92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93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94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95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96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97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98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99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00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01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02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03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04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05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06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07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08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09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10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11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12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13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14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15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16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17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18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19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20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7321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322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323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324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fld id="{BF661FD6-1A44-4276-9214-69E3708082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325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6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/>
          <p:cNvSpPr>
            <a:spLocks noChangeArrowheads="1" noChangeShapeType="1" noTextEdit="1"/>
          </p:cNvSpPr>
          <p:nvPr/>
        </p:nvSpPr>
        <p:spPr bwMode="auto">
          <a:xfrm>
            <a:off x="1403350" y="476250"/>
            <a:ext cx="5915025" cy="1352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44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Тема урока: Лишайники.</a:t>
            </a: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323850" y="2289175"/>
            <a:ext cx="784860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 dirty="0">
                <a:solidFill>
                  <a:srgbClr val="FF3300"/>
                </a:solidFill>
              </a:rPr>
              <a:t>Цель урока</a:t>
            </a:r>
            <a:r>
              <a:rPr lang="en-US" sz="2800" b="1" dirty="0">
                <a:solidFill>
                  <a:srgbClr val="FF3300"/>
                </a:solidFill>
              </a:rPr>
              <a:t>:</a:t>
            </a:r>
            <a:r>
              <a:rPr lang="ru-RU" sz="2400" dirty="0">
                <a:solidFill>
                  <a:srgbClr val="FF3300"/>
                </a:solidFill>
              </a:rPr>
              <a:t> </a:t>
            </a:r>
            <a:r>
              <a:rPr lang="ru-RU" sz="2400" dirty="0"/>
              <a:t>изучить систематическое положение, особенности строения, питания, размножения, значение и экологию лишайников как симбиотических организмов. </a:t>
            </a:r>
            <a:endParaRPr lang="en-US" sz="2400" dirty="0"/>
          </a:p>
          <a:p>
            <a:pPr algn="l"/>
            <a:endParaRPr lang="en-US" sz="2400" dirty="0"/>
          </a:p>
          <a:p>
            <a:pPr algn="l"/>
            <a:endParaRPr lang="en-US" sz="2400" dirty="0"/>
          </a:p>
          <a:p>
            <a:pPr algn="l"/>
            <a:endParaRPr lang="en-US" sz="2400" dirty="0"/>
          </a:p>
          <a:p>
            <a:pPr algn="l"/>
            <a:r>
              <a:rPr lang="ru-RU" sz="2800" b="1" dirty="0">
                <a:solidFill>
                  <a:srgbClr val="FF3300"/>
                </a:solidFill>
              </a:rPr>
              <a:t>Внимание! Основные понятия</a:t>
            </a:r>
            <a:r>
              <a:rPr lang="en-US" sz="2800" b="1" dirty="0">
                <a:solidFill>
                  <a:srgbClr val="FF3300"/>
                </a:solidFill>
              </a:rPr>
              <a:t>:</a:t>
            </a:r>
            <a:r>
              <a:rPr lang="en-US" sz="2400" dirty="0">
                <a:solidFill>
                  <a:srgbClr val="FF3300"/>
                </a:solidFill>
              </a:rPr>
              <a:t> </a:t>
            </a:r>
            <a:r>
              <a:rPr lang="ru-RU" sz="2400" dirty="0"/>
              <a:t>симбиоз, слоевище (таллом), кустистые, </a:t>
            </a:r>
            <a:r>
              <a:rPr lang="ru-RU" sz="2400" dirty="0" err="1"/>
              <a:t>листоватые</a:t>
            </a:r>
            <a:r>
              <a:rPr lang="ru-RU" sz="2400" dirty="0"/>
              <a:t>, накипные лишайники, лихенология, </a:t>
            </a:r>
            <a:r>
              <a:rPr lang="ru-RU" sz="2400" dirty="0" err="1"/>
              <a:t>лихенолог</a:t>
            </a:r>
            <a:r>
              <a:rPr lang="ru-RU" sz="2400" dirty="0"/>
              <a:t>.</a:t>
            </a:r>
            <a:endParaRPr lang="en-US" sz="2400" dirty="0">
              <a:solidFill>
                <a:srgbClr val="FF3300"/>
              </a:solidFill>
            </a:endParaRPr>
          </a:p>
          <a:p>
            <a:pPr algn="l"/>
            <a:endParaRPr lang="en-US" sz="2400" dirty="0"/>
          </a:p>
          <a:p>
            <a:pPr algn="l"/>
            <a:endParaRPr lang="en-US" sz="2400" dirty="0"/>
          </a:p>
          <a:p>
            <a:pPr algn="l"/>
            <a:endParaRPr lang="en-US" sz="2400" dirty="0"/>
          </a:p>
          <a:p>
            <a:pPr algn="l"/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4"/>
          <p:cNvSpPr>
            <a:spLocks noChangeArrowheads="1" noChangeShapeType="1" noTextEdit="1"/>
          </p:cNvSpPr>
          <p:nvPr/>
        </p:nvSpPr>
        <p:spPr bwMode="auto">
          <a:xfrm>
            <a:off x="2700338" y="260350"/>
            <a:ext cx="337185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Подведем итоги.</a:t>
            </a:r>
          </a:p>
        </p:txBody>
      </p:sp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0" y="1557338"/>
            <a:ext cx="9144000" cy="451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ru-RU" sz="2000">
                <a:solidFill>
                  <a:srgbClr val="FF3300"/>
                </a:solidFill>
              </a:rPr>
              <a:t>Выберите правильные утверждения</a:t>
            </a:r>
            <a:r>
              <a:rPr lang="en-US" sz="2000">
                <a:solidFill>
                  <a:srgbClr val="FF3300"/>
                </a:solidFill>
              </a:rPr>
              <a:t>:</a:t>
            </a:r>
            <a:endParaRPr lang="ru-RU" sz="2000">
              <a:solidFill>
                <a:srgbClr val="FF3300"/>
              </a:solidFill>
            </a:endParaRPr>
          </a:p>
          <a:p>
            <a:pPr marL="457200" indent="-457200" algn="l">
              <a:buFontTx/>
              <a:buAutoNum type="arabicPeriod"/>
            </a:pPr>
            <a:r>
              <a:rPr lang="ru-RU" sz="1800"/>
              <a:t>Лишайники – представители царства растений.</a:t>
            </a:r>
          </a:p>
          <a:p>
            <a:pPr marL="457200" indent="-457200" algn="l">
              <a:buFontTx/>
              <a:buAutoNum type="arabicPeriod"/>
            </a:pPr>
            <a:r>
              <a:rPr lang="ru-RU" sz="1800"/>
              <a:t>Лишайники – это единый организм, состоящий из гриба и водоросли, живущих в симбиозе.</a:t>
            </a:r>
          </a:p>
          <a:p>
            <a:pPr marL="457200" indent="-457200" algn="l">
              <a:buFontTx/>
              <a:buAutoNum type="arabicPeriod"/>
            </a:pPr>
            <a:r>
              <a:rPr lang="ru-RU" sz="1800"/>
              <a:t>Лишайники впитывают воду из почвы с помощью корней.</a:t>
            </a:r>
          </a:p>
          <a:p>
            <a:pPr marL="457200" indent="-457200" algn="l">
              <a:buFontTx/>
              <a:buAutoNum type="arabicPeriod"/>
            </a:pPr>
            <a:r>
              <a:rPr lang="ru-RU" sz="1800"/>
              <a:t>Лишайники можно встретить в лесу, горах, на лугах.</a:t>
            </a:r>
          </a:p>
          <a:p>
            <a:pPr marL="457200" indent="-457200" algn="l">
              <a:buFontTx/>
              <a:buAutoNum type="arabicPeriod"/>
            </a:pPr>
            <a:r>
              <a:rPr lang="ru-RU" sz="1800"/>
              <a:t>Водоросли синтезируют органическое вещество, грибы всасывают воду и минеральные вещества.</a:t>
            </a:r>
          </a:p>
          <a:p>
            <a:pPr marL="457200" indent="-457200" algn="l">
              <a:buFontTx/>
              <a:buAutoNum type="arabicPeriod"/>
            </a:pPr>
            <a:r>
              <a:rPr lang="ru-RU" sz="1800"/>
              <a:t>Кладонии представители накипных лишайников.</a:t>
            </a:r>
          </a:p>
          <a:p>
            <a:pPr marL="457200" indent="-457200" algn="l">
              <a:buFontTx/>
              <a:buAutoNum type="arabicPeriod"/>
            </a:pPr>
            <a:r>
              <a:rPr lang="ru-RU" sz="1800"/>
              <a:t>Лишайники быстро растут.</a:t>
            </a:r>
          </a:p>
          <a:p>
            <a:pPr marL="457200" indent="-457200" algn="l">
              <a:buFontTx/>
              <a:buAutoNum type="arabicPeriod"/>
            </a:pPr>
            <a:r>
              <a:rPr lang="ru-RU" sz="1800"/>
              <a:t>Человек не использует лишайники в своей жизни.</a:t>
            </a:r>
          </a:p>
          <a:p>
            <a:pPr marL="457200" indent="-457200" algn="l"/>
            <a:endParaRPr lang="ru-RU" sz="1800"/>
          </a:p>
          <a:p>
            <a:pPr marL="457200" indent="-457200" algn="l"/>
            <a:r>
              <a:rPr lang="ru-RU" sz="1800">
                <a:solidFill>
                  <a:schemeClr val="tx2"/>
                </a:solidFill>
              </a:rPr>
              <a:t>Результаты</a:t>
            </a:r>
            <a:r>
              <a:rPr lang="en-US" sz="1800">
                <a:solidFill>
                  <a:schemeClr val="tx2"/>
                </a:solidFill>
              </a:rPr>
              <a:t>:</a:t>
            </a:r>
            <a:endParaRPr lang="ru-RU" sz="1800">
              <a:solidFill>
                <a:schemeClr val="tx2"/>
              </a:solidFill>
            </a:endParaRPr>
          </a:p>
          <a:p>
            <a:pPr marL="457200" indent="-457200" algn="l"/>
            <a:r>
              <a:rPr lang="ru-RU" sz="1800">
                <a:solidFill>
                  <a:schemeClr val="tx2"/>
                </a:solidFill>
              </a:rPr>
              <a:t>9 – 10 правильных ответов –  молодец! Вы хорошо поработали.</a:t>
            </a:r>
            <a:r>
              <a:rPr lang="ru-RU" sz="1800"/>
              <a:t>  </a:t>
            </a:r>
          </a:p>
          <a:p>
            <a:pPr marL="457200" indent="-457200" algn="l"/>
            <a:r>
              <a:rPr lang="ru-RU" sz="1800">
                <a:solidFill>
                  <a:schemeClr val="tx2"/>
                </a:solidFill>
              </a:rPr>
              <a:t>8 – 9</a:t>
            </a:r>
            <a:r>
              <a:rPr lang="ru-RU" sz="1800"/>
              <a:t> </a:t>
            </a:r>
            <a:r>
              <a:rPr lang="ru-RU" sz="1800">
                <a:solidFill>
                  <a:schemeClr val="tx2"/>
                </a:solidFill>
              </a:rPr>
              <a:t>правильных ответов</a:t>
            </a:r>
            <a:r>
              <a:rPr lang="ru-RU" sz="1800"/>
              <a:t> – </a:t>
            </a:r>
            <a:r>
              <a:rPr lang="ru-RU" sz="1800">
                <a:solidFill>
                  <a:schemeClr val="tx2"/>
                </a:solidFill>
              </a:rPr>
              <a:t>хорошо, но надо быть внимательнее.</a:t>
            </a:r>
          </a:p>
          <a:p>
            <a:pPr marL="457200" indent="-457200" algn="l"/>
            <a:r>
              <a:rPr lang="ru-RU" sz="1800">
                <a:solidFill>
                  <a:schemeClr val="tx2"/>
                </a:solidFill>
              </a:rPr>
              <a:t>Меньше 8  правильных ответов – плохо, придется еще раз вернуться к этой теме.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4"/>
          <p:cNvSpPr>
            <a:spLocks noChangeArrowheads="1" noChangeShapeType="1" noTextEdit="1"/>
          </p:cNvSpPr>
          <p:nvPr/>
        </p:nvSpPr>
        <p:spPr bwMode="auto">
          <a:xfrm>
            <a:off x="0" y="188913"/>
            <a:ext cx="9144000" cy="371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Определите, к какой группе относятся предложенные лишайники:</a:t>
            </a:r>
          </a:p>
        </p:txBody>
      </p:sp>
      <p:pic>
        <p:nvPicPr>
          <p:cNvPr id="13315" name="Picture 7" descr="Cladonia coccifera_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64088" y="765175"/>
            <a:ext cx="2087562" cy="2232025"/>
          </a:xfrm>
          <a:noFill/>
        </p:spPr>
      </p:pic>
      <p:pic>
        <p:nvPicPr>
          <p:cNvPr id="13316" name="Picture 9" descr="Physcia dubia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692150"/>
            <a:ext cx="2947987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18" descr="Graphis script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3644900"/>
            <a:ext cx="3184525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Rectangle 21"/>
          <p:cNvSpPr>
            <a:spLocks noChangeArrowheads="1"/>
          </p:cNvSpPr>
          <p:nvPr/>
        </p:nvSpPr>
        <p:spPr bwMode="auto">
          <a:xfrm>
            <a:off x="323850" y="6381750"/>
            <a:ext cx="3671888" cy="215900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/>
              <a:t>Графис письменная</a:t>
            </a:r>
          </a:p>
        </p:txBody>
      </p:sp>
      <p:pic>
        <p:nvPicPr>
          <p:cNvPr id="13319" name="Picture 25" descr="Porpidia flavicund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9700" y="4076700"/>
            <a:ext cx="2987675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31"/>
          <p:cNvSpPr txBox="1">
            <a:spLocks noChangeArrowheads="1"/>
          </p:cNvSpPr>
          <p:nvPr/>
        </p:nvSpPr>
        <p:spPr bwMode="auto">
          <a:xfrm>
            <a:off x="4695825" y="65849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/>
          </a:p>
        </p:txBody>
      </p:sp>
      <p:sp>
        <p:nvSpPr>
          <p:cNvPr id="13321" name="Text Box 33"/>
          <p:cNvSpPr txBox="1">
            <a:spLocks noChangeArrowheads="1"/>
          </p:cNvSpPr>
          <p:nvPr/>
        </p:nvSpPr>
        <p:spPr bwMode="auto">
          <a:xfrm>
            <a:off x="5003800" y="2997200"/>
            <a:ext cx="1774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/>
              <a:t>Кладония</a:t>
            </a:r>
          </a:p>
          <a:p>
            <a:r>
              <a:rPr lang="ru-RU" sz="1800"/>
              <a:t> шариконосная</a:t>
            </a:r>
          </a:p>
        </p:txBody>
      </p:sp>
      <p:sp>
        <p:nvSpPr>
          <p:cNvPr id="13322" name="Text Box 34"/>
          <p:cNvSpPr txBox="1">
            <a:spLocks noChangeArrowheads="1"/>
          </p:cNvSpPr>
          <p:nvPr/>
        </p:nvSpPr>
        <p:spPr bwMode="auto">
          <a:xfrm>
            <a:off x="1073150" y="3044825"/>
            <a:ext cx="968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/>
              <a:t>Фисция</a:t>
            </a:r>
          </a:p>
        </p:txBody>
      </p:sp>
      <p:sp>
        <p:nvSpPr>
          <p:cNvPr id="13323" name="Text Box 35"/>
          <p:cNvSpPr txBox="1">
            <a:spLocks noChangeArrowheads="1"/>
          </p:cNvSpPr>
          <p:nvPr/>
        </p:nvSpPr>
        <p:spPr bwMode="auto">
          <a:xfrm>
            <a:off x="6227763" y="6491288"/>
            <a:ext cx="1222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/>
              <a:t>Порпидия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4"/>
          <p:cNvSpPr>
            <a:spLocks noChangeArrowheads="1" noChangeShapeType="1" noTextEdit="1"/>
          </p:cNvSpPr>
          <p:nvPr/>
        </p:nvSpPr>
        <p:spPr bwMode="auto">
          <a:xfrm>
            <a:off x="1042988" y="908050"/>
            <a:ext cx="65151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Не забудьте о домашнем задании.</a:t>
            </a:r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0" y="2420938"/>
            <a:ext cx="88963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/>
              <a:t>Подумайте и ответьте, почему лишайники называют </a:t>
            </a:r>
            <a:r>
              <a:rPr lang="en-US" sz="2400"/>
              <a:t>“</a:t>
            </a:r>
            <a:r>
              <a:rPr lang="ru-RU" sz="2400"/>
              <a:t>пионерами растительного покрова</a:t>
            </a:r>
            <a:r>
              <a:rPr lang="en-US" sz="2400"/>
              <a:t>” ?</a:t>
            </a:r>
            <a:r>
              <a:rPr lang="ru-RU" sz="2400"/>
              <a:t> Отчет представьте в интересной форме (в виде рисунков, стихов и т.д.).</a:t>
            </a:r>
          </a:p>
        </p:txBody>
      </p:sp>
      <p:pic>
        <p:nvPicPr>
          <p:cNvPr id="14340" name="Picture 7" descr="5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11863" y="3644900"/>
            <a:ext cx="2717800" cy="3024188"/>
          </a:xfrm>
          <a:noFill/>
        </p:spPr>
      </p:pic>
      <p:sp>
        <p:nvSpPr>
          <p:cNvPr id="14341" name="Text Box 9"/>
          <p:cNvSpPr txBox="1">
            <a:spLocks noChangeArrowheads="1"/>
          </p:cNvSpPr>
          <p:nvPr/>
        </p:nvSpPr>
        <p:spPr bwMode="auto">
          <a:xfrm>
            <a:off x="323850" y="3716338"/>
            <a:ext cx="46799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solidFill>
                  <a:srgbClr val="FF3300"/>
                </a:solidFill>
              </a:rPr>
              <a:t>Дополнительное задание</a:t>
            </a:r>
            <a:r>
              <a:rPr lang="en-US" sz="2000">
                <a:solidFill>
                  <a:srgbClr val="FF3300"/>
                </a:solidFill>
              </a:rPr>
              <a:t>:</a:t>
            </a:r>
            <a:r>
              <a:rPr lang="ru-RU" sz="2000"/>
              <a:t> решите кроссворд, подбирая названия известных Вам лишайников.</a:t>
            </a:r>
          </a:p>
        </p:txBody>
      </p:sp>
      <p:sp useBgFill="1">
        <p:nvSpPr>
          <p:cNvPr id="14342" name="Rectangle 10"/>
          <p:cNvSpPr>
            <a:spLocks noChangeArrowheads="1"/>
          </p:cNvSpPr>
          <p:nvPr/>
        </p:nvSpPr>
        <p:spPr bwMode="auto">
          <a:xfrm>
            <a:off x="2771775" y="6524625"/>
            <a:ext cx="1511300" cy="333375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>
                <a:hlinkClick r:id="rId3" action="ppaction://hlinksldjump"/>
              </a:rPr>
              <a:t>В начало</a:t>
            </a:r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303213" y="347663"/>
            <a:ext cx="85169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800"/>
          </a:p>
        </p:txBody>
      </p:sp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0" y="188913"/>
            <a:ext cx="8893175" cy="585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1800"/>
              <a:t>   </a:t>
            </a:r>
            <a:r>
              <a:rPr lang="ru-RU" sz="2400">
                <a:solidFill>
                  <a:srgbClr val="FF3300"/>
                </a:solidFill>
              </a:rPr>
              <a:t>Лишайники – это симбиотические представители царства грибов.</a:t>
            </a:r>
          </a:p>
          <a:p>
            <a:pPr algn="l">
              <a:spcBef>
                <a:spcPct val="50000"/>
              </a:spcBef>
            </a:pPr>
            <a:r>
              <a:rPr lang="ru-RU" sz="2400">
                <a:solidFill>
                  <a:srgbClr val="FF3300"/>
                </a:solidFill>
              </a:rPr>
              <a:t>Наука о лишайниках – лихенология, лихенолог – человек., занимающийся изучением лишайников.</a:t>
            </a:r>
          </a:p>
          <a:p>
            <a:pPr algn="just">
              <a:spcBef>
                <a:spcPct val="50000"/>
              </a:spcBef>
            </a:pPr>
            <a:r>
              <a:rPr lang="ru-RU" sz="2400"/>
              <a:t>  </a:t>
            </a:r>
            <a:r>
              <a:rPr lang="ru-RU" sz="2400">
                <a:solidFill>
                  <a:srgbClr val="FF3300"/>
                </a:solidFill>
              </a:rPr>
              <a:t>Внутреннее строение лишайников</a:t>
            </a:r>
            <a:r>
              <a:rPr lang="en-US" sz="2400">
                <a:solidFill>
                  <a:srgbClr val="FF3300"/>
                </a:solidFill>
              </a:rPr>
              <a:t>: </a:t>
            </a:r>
            <a:r>
              <a:rPr lang="ru-RU" sz="1800"/>
              <a:t>лишайники это симбиотические организмы, их тело состоит из водоросли и гриба. Тело или таллом </a:t>
            </a:r>
          </a:p>
          <a:p>
            <a:pPr algn="just">
              <a:spcBef>
                <a:spcPct val="50000"/>
              </a:spcBef>
            </a:pPr>
            <a:r>
              <a:rPr lang="ru-RU" sz="1800"/>
              <a:t>представлен </a:t>
            </a:r>
          </a:p>
          <a:p>
            <a:pPr algn="just">
              <a:spcBef>
                <a:spcPct val="50000"/>
              </a:spcBef>
            </a:pPr>
            <a:r>
              <a:rPr lang="ru-RU" sz="1800"/>
              <a:t>переплетающимися грибными </a:t>
            </a:r>
          </a:p>
          <a:p>
            <a:pPr algn="just">
              <a:spcBef>
                <a:spcPct val="50000"/>
              </a:spcBef>
            </a:pPr>
            <a:r>
              <a:rPr lang="ru-RU" sz="1800"/>
              <a:t>нитями и одноклеточными </a:t>
            </a:r>
          </a:p>
          <a:p>
            <a:pPr algn="just">
              <a:spcBef>
                <a:spcPct val="50000"/>
              </a:spcBef>
            </a:pPr>
            <a:r>
              <a:rPr lang="ru-RU" sz="1800"/>
              <a:t>зелеными или сине-зелеными </a:t>
            </a:r>
          </a:p>
          <a:p>
            <a:pPr algn="just">
              <a:spcBef>
                <a:spcPct val="50000"/>
              </a:spcBef>
            </a:pPr>
            <a:r>
              <a:rPr lang="ru-RU" sz="1800"/>
              <a:t>водорослями. На грибных </a:t>
            </a:r>
          </a:p>
          <a:p>
            <a:pPr algn="just">
              <a:spcBef>
                <a:spcPct val="50000"/>
              </a:spcBef>
            </a:pPr>
            <a:r>
              <a:rPr lang="ru-RU" sz="1800"/>
              <a:t>нитях иногда образуются присоски, </a:t>
            </a:r>
          </a:p>
          <a:p>
            <a:pPr algn="just">
              <a:spcBef>
                <a:spcPct val="50000"/>
              </a:spcBef>
            </a:pPr>
            <a:r>
              <a:rPr lang="ru-RU" sz="1800"/>
              <a:t>которые проникают внутрь </a:t>
            </a:r>
          </a:p>
          <a:p>
            <a:pPr algn="just">
              <a:spcBef>
                <a:spcPct val="50000"/>
              </a:spcBef>
            </a:pPr>
            <a:r>
              <a:rPr lang="ru-RU" sz="1800"/>
              <a:t>водорослей.</a:t>
            </a:r>
          </a:p>
        </p:txBody>
      </p:sp>
      <p:pic>
        <p:nvPicPr>
          <p:cNvPr id="4100" name="Picture 6" descr="биолог-2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95725" y="3233738"/>
            <a:ext cx="5248275" cy="36242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231775" y="276225"/>
            <a:ext cx="8912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800"/>
          </a:p>
        </p:txBody>
      </p:sp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50825" y="188913"/>
            <a:ext cx="8713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/>
          </a:p>
        </p:txBody>
      </p:sp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395288" y="404813"/>
            <a:ext cx="8281987" cy="499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800">
                <a:solidFill>
                  <a:srgbClr val="FF3300"/>
                </a:solidFill>
              </a:rPr>
              <a:t>Питание лишайников</a:t>
            </a:r>
            <a:r>
              <a:rPr lang="en-US" sz="2800">
                <a:solidFill>
                  <a:srgbClr val="FF3300"/>
                </a:solidFill>
              </a:rPr>
              <a:t>:</a:t>
            </a:r>
            <a:r>
              <a:rPr lang="ru-RU" sz="2400">
                <a:solidFill>
                  <a:srgbClr val="FF3300"/>
                </a:solidFill>
              </a:rPr>
              <a:t> </a:t>
            </a:r>
            <a:r>
              <a:rPr lang="ru-RU" sz="2400"/>
              <a:t>нити гриба поглощают воду и растворенные в ней минеральные вещества. Зеленые клетки водорослей на свету в процессе фотосинтеза образуют органические вещества.</a:t>
            </a:r>
          </a:p>
          <a:p>
            <a:pPr algn="just">
              <a:spcBef>
                <a:spcPct val="50000"/>
              </a:spcBef>
            </a:pPr>
            <a:r>
              <a:rPr lang="ru-RU" sz="2400"/>
              <a:t>   Лишайники впитывают влагу дождей и туманов всей поверхность тела. В жаркие дни они настолько высыхают, что кажутся совершенно безжизненными, но стоит пройти дождю, и они снова оживают. </a:t>
            </a:r>
          </a:p>
          <a:p>
            <a:pPr algn="just">
              <a:spcBef>
                <a:spcPct val="50000"/>
              </a:spcBef>
            </a:pPr>
            <a:r>
              <a:rPr lang="ru-RU" sz="2800">
                <a:solidFill>
                  <a:srgbClr val="FF3300"/>
                </a:solidFill>
              </a:rPr>
              <a:t>Размножение лишайников. </a:t>
            </a:r>
            <a:r>
              <a:rPr lang="ru-RU" sz="2800"/>
              <a:t>Р</a:t>
            </a:r>
            <a:r>
              <a:rPr lang="ru-RU" sz="2400"/>
              <a:t>азмножаются лишайники в основном кусочками слоевища, а также специализированными клетками, которые образуются внутри таллома и разрывают его, выходя наружу.</a:t>
            </a:r>
            <a:endParaRPr lang="ru-RU" sz="240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139700" y="57150"/>
            <a:ext cx="88249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solidFill>
                  <a:srgbClr val="FF3300"/>
                </a:solidFill>
              </a:rPr>
              <a:t>Классификация лишайников по строению слоевища</a:t>
            </a:r>
            <a:r>
              <a:rPr lang="en-US" sz="2800">
                <a:solidFill>
                  <a:srgbClr val="FF3300"/>
                </a:solidFill>
              </a:rPr>
              <a:t>:</a:t>
            </a:r>
            <a:endParaRPr lang="ru-RU" sz="2800"/>
          </a:p>
        </p:txBody>
      </p:sp>
      <p:sp>
        <p:nvSpPr>
          <p:cNvPr id="6147" name="_s1031"/>
          <p:cNvSpPr>
            <a:spLocks noChangeArrowheads="1"/>
          </p:cNvSpPr>
          <p:nvPr/>
        </p:nvSpPr>
        <p:spPr bwMode="auto">
          <a:xfrm>
            <a:off x="2916238" y="1341438"/>
            <a:ext cx="3201987" cy="12001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4400">
                <a:solidFill>
                  <a:srgbClr val="3333CC"/>
                </a:solidFill>
                <a:latin typeface="Arial" charset="0"/>
              </a:rPr>
              <a:t>Лишайники</a:t>
            </a:r>
          </a:p>
        </p:txBody>
      </p:sp>
      <p:sp>
        <p:nvSpPr>
          <p:cNvPr id="6148" name="Line 6"/>
          <p:cNvSpPr>
            <a:spLocks noChangeShapeType="1"/>
          </p:cNvSpPr>
          <p:nvPr/>
        </p:nvSpPr>
        <p:spPr bwMode="auto">
          <a:xfrm flipH="1">
            <a:off x="1763713" y="2565400"/>
            <a:ext cx="1223962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49" name="Line 7"/>
          <p:cNvSpPr>
            <a:spLocks noChangeShapeType="1"/>
          </p:cNvSpPr>
          <p:nvPr/>
        </p:nvSpPr>
        <p:spPr bwMode="auto">
          <a:xfrm>
            <a:off x="4500563" y="2565400"/>
            <a:ext cx="0" cy="719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0" name="Line 8"/>
          <p:cNvSpPr>
            <a:spLocks noChangeShapeType="1"/>
          </p:cNvSpPr>
          <p:nvPr/>
        </p:nvSpPr>
        <p:spPr bwMode="auto">
          <a:xfrm>
            <a:off x="6084888" y="2492375"/>
            <a:ext cx="151130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1" name="Rectangle 9"/>
          <p:cNvSpPr>
            <a:spLocks noChangeArrowheads="1"/>
          </p:cNvSpPr>
          <p:nvPr/>
        </p:nvSpPr>
        <p:spPr bwMode="auto">
          <a:xfrm>
            <a:off x="395288" y="3573463"/>
            <a:ext cx="2238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0099FF"/>
                </a:solidFill>
              </a:rPr>
              <a:t>накипные</a:t>
            </a:r>
            <a:endParaRPr lang="en-US" sz="3600">
              <a:solidFill>
                <a:srgbClr val="0099FF"/>
              </a:solidFill>
            </a:endParaRPr>
          </a:p>
        </p:txBody>
      </p:sp>
      <p:sp>
        <p:nvSpPr>
          <p:cNvPr id="6152" name="Rectangle 10"/>
          <p:cNvSpPr>
            <a:spLocks noChangeArrowheads="1"/>
          </p:cNvSpPr>
          <p:nvPr/>
        </p:nvSpPr>
        <p:spPr bwMode="auto">
          <a:xfrm>
            <a:off x="6300788" y="3644900"/>
            <a:ext cx="26177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chemeClr val="accent1"/>
                </a:solidFill>
              </a:rPr>
              <a:t>листоватые</a:t>
            </a:r>
            <a:endParaRPr lang="en-US" sz="3600">
              <a:solidFill>
                <a:schemeClr val="accent1"/>
              </a:solidFill>
            </a:endParaRPr>
          </a:p>
        </p:txBody>
      </p:sp>
      <p:sp>
        <p:nvSpPr>
          <p:cNvPr id="6153" name="Rectangle 11"/>
          <p:cNvSpPr>
            <a:spLocks noChangeArrowheads="1"/>
          </p:cNvSpPr>
          <p:nvPr/>
        </p:nvSpPr>
        <p:spPr bwMode="auto">
          <a:xfrm>
            <a:off x="3419475" y="3357563"/>
            <a:ext cx="2301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FF9999"/>
                </a:solidFill>
              </a:rPr>
              <a:t>кустистые</a:t>
            </a:r>
          </a:p>
        </p:txBody>
      </p:sp>
      <p:pic>
        <p:nvPicPr>
          <p:cNvPr id="6154" name="Picture 17" descr="Caloplaca_cerin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4292600"/>
            <a:ext cx="2592388" cy="1924050"/>
          </a:xfrm>
          <a:noFill/>
        </p:spPr>
      </p:pic>
      <p:pic>
        <p:nvPicPr>
          <p:cNvPr id="6155" name="Picture 23" descr="Omphalina_hudsoniana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300788" y="4292600"/>
            <a:ext cx="2638425" cy="1958975"/>
          </a:xfrm>
          <a:noFill/>
        </p:spPr>
      </p:pic>
      <p:sp>
        <p:nvSpPr>
          <p:cNvPr id="6156" name="Text Box 19"/>
          <p:cNvSpPr txBox="1">
            <a:spLocks noChangeArrowheads="1"/>
          </p:cNvSpPr>
          <p:nvPr/>
        </p:nvSpPr>
        <p:spPr bwMode="auto">
          <a:xfrm>
            <a:off x="611188" y="6308725"/>
            <a:ext cx="14271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Калоплака</a:t>
            </a:r>
          </a:p>
        </p:txBody>
      </p:sp>
      <p:sp>
        <p:nvSpPr>
          <p:cNvPr id="6157" name="Text Box 27"/>
          <p:cNvSpPr txBox="1">
            <a:spLocks noChangeArrowheads="1"/>
          </p:cNvSpPr>
          <p:nvPr/>
        </p:nvSpPr>
        <p:spPr bwMode="auto">
          <a:xfrm>
            <a:off x="7019925" y="6308725"/>
            <a:ext cx="1412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Омфалина</a:t>
            </a:r>
          </a:p>
        </p:txBody>
      </p:sp>
      <p:pic>
        <p:nvPicPr>
          <p:cNvPr id="6158" name="Picture 34" descr="Cladonia pyxidata_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132138" y="4076700"/>
            <a:ext cx="2952750" cy="2214563"/>
          </a:xfrm>
          <a:noFill/>
        </p:spPr>
      </p:pic>
      <p:sp>
        <p:nvSpPr>
          <p:cNvPr id="6159" name="Text Box 37"/>
          <p:cNvSpPr txBox="1">
            <a:spLocks noChangeArrowheads="1"/>
          </p:cNvSpPr>
          <p:nvPr/>
        </p:nvSpPr>
        <p:spPr bwMode="auto">
          <a:xfrm>
            <a:off x="4067175" y="6308725"/>
            <a:ext cx="13096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Кладония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684213" y="0"/>
            <a:ext cx="77041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3300"/>
                </a:solidFill>
              </a:rPr>
              <a:t>Накипные лишайники</a:t>
            </a:r>
          </a:p>
        </p:txBody>
      </p: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0" y="765175"/>
            <a:ext cx="89281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solidFill>
                  <a:srgbClr val="99FF33"/>
                </a:solidFill>
              </a:rPr>
              <a:t>     </a:t>
            </a:r>
            <a:r>
              <a:rPr lang="ru-RU" sz="2800">
                <a:solidFill>
                  <a:srgbClr val="FFFF99"/>
                </a:solidFill>
              </a:rPr>
              <a:t>имеют вид корочки, плотно сросшейся с субстратом (камень, дерево и т.д.). </a:t>
            </a:r>
          </a:p>
        </p:txBody>
      </p:sp>
      <p:pic>
        <p:nvPicPr>
          <p:cNvPr id="7172" name="Picture 10" descr="Lecanora_chlarotera0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2201863"/>
            <a:ext cx="4316412" cy="3203575"/>
          </a:xfrm>
          <a:noFill/>
        </p:spPr>
      </p:pic>
      <p:pic>
        <p:nvPicPr>
          <p:cNvPr id="7173" name="Picture 12" descr="Caloplaca_cirrochroa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356100" y="3306763"/>
            <a:ext cx="4486275" cy="3328987"/>
          </a:xfrm>
          <a:noFill/>
        </p:spPr>
      </p:pic>
      <p:sp>
        <p:nvSpPr>
          <p:cNvPr id="7174" name="Text Box 15"/>
          <p:cNvSpPr txBox="1">
            <a:spLocks noChangeArrowheads="1"/>
          </p:cNvSpPr>
          <p:nvPr/>
        </p:nvSpPr>
        <p:spPr bwMode="auto">
          <a:xfrm>
            <a:off x="1187450" y="5589588"/>
            <a:ext cx="13033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Леканора</a:t>
            </a:r>
          </a:p>
        </p:txBody>
      </p:sp>
      <p:sp>
        <p:nvSpPr>
          <p:cNvPr id="7175" name="Text Box 16"/>
          <p:cNvSpPr txBox="1">
            <a:spLocks noChangeArrowheads="1"/>
          </p:cNvSpPr>
          <p:nvPr/>
        </p:nvSpPr>
        <p:spPr bwMode="auto">
          <a:xfrm>
            <a:off x="5940425" y="2781300"/>
            <a:ext cx="1427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Калоплака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1619250" y="260350"/>
            <a:ext cx="57356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3300"/>
                </a:solidFill>
              </a:rPr>
              <a:t>Листоватые лишайники</a:t>
            </a:r>
          </a:p>
        </p:txBody>
      </p:sp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611188" y="1052513"/>
            <a:ext cx="77120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solidFill>
                  <a:srgbClr val="FFFF99"/>
                </a:solidFill>
              </a:rPr>
              <a:t>имеют вид листовидной пластинки, горизонтально распростертой на субстрате.</a:t>
            </a:r>
          </a:p>
        </p:txBody>
      </p:sp>
      <p:pic>
        <p:nvPicPr>
          <p:cNvPr id="8196" name="Picture 6" descr="File000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2335213"/>
            <a:ext cx="4321175" cy="2911475"/>
          </a:xfrm>
          <a:noFill/>
        </p:spPr>
      </p:pic>
      <p:sp>
        <p:nvSpPr>
          <p:cNvPr id="8197" name="Rectangle 8"/>
          <p:cNvSpPr>
            <a:spLocks noChangeArrowheads="1"/>
          </p:cNvSpPr>
          <p:nvPr/>
        </p:nvSpPr>
        <p:spPr bwMode="auto">
          <a:xfrm>
            <a:off x="1331913" y="5445125"/>
            <a:ext cx="172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Лобария</a:t>
            </a:r>
            <a:endParaRPr lang="ru-RU" sz="2800" b="1"/>
          </a:p>
        </p:txBody>
      </p:sp>
      <p:pic>
        <p:nvPicPr>
          <p:cNvPr id="8198" name="Picture 9" descr="Collema_polycarpon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00563" y="3305175"/>
            <a:ext cx="4197350" cy="3114675"/>
          </a:xfrm>
          <a:noFill/>
        </p:spPr>
      </p:pic>
      <p:sp>
        <p:nvSpPr>
          <p:cNvPr id="8199" name="Text Box 12"/>
          <p:cNvSpPr txBox="1">
            <a:spLocks noChangeArrowheads="1"/>
          </p:cNvSpPr>
          <p:nvPr/>
        </p:nvSpPr>
        <p:spPr bwMode="auto">
          <a:xfrm>
            <a:off x="5795963" y="2781300"/>
            <a:ext cx="1206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Колемма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2124075" y="188913"/>
            <a:ext cx="53752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3300"/>
                </a:solidFill>
              </a:rPr>
              <a:t>Кустистые лишайники</a:t>
            </a:r>
          </a:p>
        </p:txBody>
      </p:sp>
      <p:sp>
        <p:nvSpPr>
          <p:cNvPr id="9219" name="Rectangle 5"/>
          <p:cNvSpPr>
            <a:spLocks noChangeArrowheads="1"/>
          </p:cNvSpPr>
          <p:nvPr/>
        </p:nvSpPr>
        <p:spPr bwMode="auto">
          <a:xfrm>
            <a:off x="179388" y="836613"/>
            <a:ext cx="9145587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400">
                <a:solidFill>
                  <a:schemeClr val="tx2"/>
                </a:solidFill>
              </a:rPr>
              <a:t>имеют вид прямостоячих или повисающих кустиков,</a:t>
            </a:r>
          </a:p>
          <a:p>
            <a:pPr algn="just">
              <a:spcBef>
                <a:spcPct val="50000"/>
              </a:spcBef>
            </a:pPr>
            <a:r>
              <a:rPr lang="ru-RU" sz="2400">
                <a:solidFill>
                  <a:schemeClr val="tx2"/>
                </a:solidFill>
              </a:rPr>
              <a:t> реже неразветвленных прямостоячих выростов.</a:t>
            </a:r>
          </a:p>
        </p:txBody>
      </p:sp>
      <p:pic>
        <p:nvPicPr>
          <p:cNvPr id="9220" name="Picture 13" descr="Usnea wasmuthii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2133600"/>
            <a:ext cx="2998787" cy="4498975"/>
          </a:xfrm>
          <a:noFill/>
        </p:spPr>
      </p:pic>
      <p:pic>
        <p:nvPicPr>
          <p:cNvPr id="9221" name="Picture 27" descr="Cladonia botrytes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2133600"/>
            <a:ext cx="3968750" cy="2976563"/>
          </a:xfrm>
          <a:noFill/>
        </p:spPr>
      </p:pic>
      <p:sp>
        <p:nvSpPr>
          <p:cNvPr id="9222" name="Text Box 28"/>
          <p:cNvSpPr txBox="1">
            <a:spLocks noChangeArrowheads="1"/>
          </p:cNvSpPr>
          <p:nvPr/>
        </p:nvSpPr>
        <p:spPr bwMode="auto">
          <a:xfrm>
            <a:off x="5797550" y="5229225"/>
            <a:ext cx="13096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Кладония</a:t>
            </a:r>
          </a:p>
        </p:txBody>
      </p:sp>
      <p:sp>
        <p:nvSpPr>
          <p:cNvPr id="9223" name="Text Box 29"/>
          <p:cNvSpPr txBox="1">
            <a:spLocks noChangeArrowheads="1"/>
          </p:cNvSpPr>
          <p:nvPr/>
        </p:nvSpPr>
        <p:spPr bwMode="auto">
          <a:xfrm>
            <a:off x="3422650" y="6154738"/>
            <a:ext cx="857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Уснея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4"/>
          <p:cNvSpPr>
            <a:spLocks noChangeArrowheads="1" noChangeShapeType="1" noTextEdit="1"/>
          </p:cNvSpPr>
          <p:nvPr/>
        </p:nvSpPr>
        <p:spPr bwMode="auto">
          <a:xfrm>
            <a:off x="1403350" y="260350"/>
            <a:ext cx="5943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Места обитания лишайников.</a:t>
            </a:r>
          </a:p>
        </p:txBody>
      </p: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179388" y="1484313"/>
            <a:ext cx="87058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/>
              <a:t>Лишайники встречаются в лесу, горах, парках, скверах, на лугах, болотах, то есть практически повсеместно.</a:t>
            </a:r>
          </a:p>
        </p:txBody>
      </p:sp>
      <p:pic>
        <p:nvPicPr>
          <p:cNvPr id="10244" name="Picture 6" descr="оляна  Кладоний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2781300"/>
            <a:ext cx="4194175" cy="2768600"/>
          </a:xfrm>
          <a:noFill/>
        </p:spPr>
      </p:pic>
      <p:pic>
        <p:nvPicPr>
          <p:cNvPr id="10245" name="Picture 14" descr="Лишайниковая Дерновина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067175" y="4684713"/>
            <a:ext cx="3489325" cy="2173287"/>
          </a:xfrm>
          <a:noFill/>
        </p:spPr>
      </p:pic>
      <p:pic>
        <p:nvPicPr>
          <p:cNvPr id="10246" name="Picture 17" descr="Царство кладоний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867400" y="2636838"/>
            <a:ext cx="3276600" cy="22479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4"/>
          <p:cNvSpPr>
            <a:spLocks noChangeArrowheads="1" noChangeShapeType="1" noTextEdit="1"/>
          </p:cNvSpPr>
          <p:nvPr/>
        </p:nvSpPr>
        <p:spPr bwMode="auto">
          <a:xfrm>
            <a:off x="1187450" y="333375"/>
            <a:ext cx="63055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Они занесены в Красную книгу!</a:t>
            </a:r>
          </a:p>
        </p:txBody>
      </p:sp>
      <p:pic>
        <p:nvPicPr>
          <p:cNvPr id="11267" name="Picture 5" descr="111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628775"/>
            <a:ext cx="2941637" cy="2879725"/>
          </a:xfrm>
          <a:noFill/>
        </p:spPr>
      </p:pic>
      <p:pic>
        <p:nvPicPr>
          <p:cNvPr id="11268" name="Picture 7" descr="1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3500438"/>
            <a:ext cx="2843212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10" descr="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1052513"/>
            <a:ext cx="2568575" cy="25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13" descr="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575" y="3860800"/>
            <a:ext cx="2806700" cy="277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Text Box 16"/>
          <p:cNvSpPr txBox="1">
            <a:spLocks noChangeArrowheads="1"/>
          </p:cNvSpPr>
          <p:nvPr/>
        </p:nvSpPr>
        <p:spPr bwMode="auto">
          <a:xfrm>
            <a:off x="0" y="4149725"/>
            <a:ext cx="3348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>
                <a:solidFill>
                  <a:srgbClr val="000000"/>
                </a:solidFill>
              </a:rPr>
              <a:t>Кладония грациозновидная</a:t>
            </a:r>
          </a:p>
        </p:txBody>
      </p:sp>
      <p:sp>
        <p:nvSpPr>
          <p:cNvPr id="11272" name="Text Box 17"/>
          <p:cNvSpPr txBox="1">
            <a:spLocks noChangeArrowheads="1"/>
          </p:cNvSpPr>
          <p:nvPr/>
        </p:nvSpPr>
        <p:spPr bwMode="auto">
          <a:xfrm>
            <a:off x="3563938" y="6237288"/>
            <a:ext cx="2117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>
                <a:solidFill>
                  <a:srgbClr val="000000"/>
                </a:solidFill>
              </a:rPr>
              <a:t>Лобария</a:t>
            </a:r>
            <a:r>
              <a:rPr lang="ru-RU" sz="1800"/>
              <a:t> </a:t>
            </a:r>
            <a:r>
              <a:rPr lang="ru-RU" sz="1800">
                <a:solidFill>
                  <a:srgbClr val="000000"/>
                </a:solidFill>
              </a:rPr>
              <a:t>легочная</a:t>
            </a:r>
          </a:p>
        </p:txBody>
      </p:sp>
      <p:sp>
        <p:nvSpPr>
          <p:cNvPr id="11273" name="Text Box 18"/>
          <p:cNvSpPr txBox="1">
            <a:spLocks noChangeArrowheads="1"/>
          </p:cNvSpPr>
          <p:nvPr/>
        </p:nvSpPr>
        <p:spPr bwMode="auto">
          <a:xfrm>
            <a:off x="3851275" y="3213100"/>
            <a:ext cx="2439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>
                <a:solidFill>
                  <a:srgbClr val="000000"/>
                </a:solidFill>
              </a:rPr>
              <a:t>Асахинея</a:t>
            </a:r>
            <a:r>
              <a:rPr lang="ru-RU" sz="1800"/>
              <a:t> </a:t>
            </a:r>
            <a:r>
              <a:rPr lang="ru-RU" sz="1800">
                <a:solidFill>
                  <a:srgbClr val="000000"/>
                </a:solidFill>
              </a:rPr>
              <a:t>Шоландера</a:t>
            </a:r>
          </a:p>
        </p:txBody>
      </p:sp>
      <p:sp>
        <p:nvSpPr>
          <p:cNvPr id="11274" name="Text Box 19"/>
          <p:cNvSpPr txBox="1">
            <a:spLocks noChangeArrowheads="1"/>
          </p:cNvSpPr>
          <p:nvPr/>
        </p:nvSpPr>
        <p:spPr bwMode="auto">
          <a:xfrm>
            <a:off x="6588125" y="5949950"/>
            <a:ext cx="2227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>
                <a:solidFill>
                  <a:srgbClr val="000000"/>
                </a:solidFill>
              </a:rPr>
              <a:t>Лептогиум</a:t>
            </a:r>
            <a:r>
              <a:rPr lang="ru-RU" sz="1800"/>
              <a:t> </a:t>
            </a:r>
            <a:r>
              <a:rPr lang="ru-RU" sz="1800">
                <a:solidFill>
                  <a:srgbClr val="000000"/>
                </a:solidFill>
              </a:rPr>
              <a:t>Бурнета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ица">
  <a:themeElements>
    <a:clrScheme name="Граница 2">
      <a:dk1>
        <a:srgbClr val="5B5D6B"/>
      </a:dk1>
      <a:lt1>
        <a:srgbClr val="FFFFFF"/>
      </a:lt1>
      <a:dk2>
        <a:srgbClr val="5A5C6C"/>
      </a:dk2>
      <a:lt2>
        <a:srgbClr val="FFFFCC"/>
      </a:lt2>
      <a:accent1>
        <a:srgbClr val="9966FF"/>
      </a:accent1>
      <a:accent2>
        <a:srgbClr val="9383B3"/>
      </a:accent2>
      <a:accent3>
        <a:srgbClr val="B5B5BA"/>
      </a:accent3>
      <a:accent4>
        <a:srgbClr val="DADADA"/>
      </a:accent4>
      <a:accent5>
        <a:srgbClr val="CAB8FF"/>
      </a:accent5>
      <a:accent6>
        <a:srgbClr val="8576A2"/>
      </a:accent6>
      <a:hlink>
        <a:srgbClr val="A3C145"/>
      </a:hlink>
      <a:folHlink>
        <a:srgbClr val="6FA9B7"/>
      </a:folHlink>
    </a:clrScheme>
    <a:fontScheme name="Границ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Граница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раница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Compass</Template>
  <TotalTime>256</TotalTime>
  <Words>487</Words>
  <Application>Microsoft Office PowerPoint</Application>
  <PresentationFormat>Экран (4:3)</PresentationFormat>
  <Paragraphs>75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Граница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Николай</dc:creator>
  <cp:lastModifiedBy>Николай</cp:lastModifiedBy>
  <cp:revision>31</cp:revision>
  <dcterms:created xsi:type="dcterms:W3CDTF">1601-01-01T00:00:00Z</dcterms:created>
  <dcterms:modified xsi:type="dcterms:W3CDTF">2013-01-05T08:03:19Z</dcterms:modified>
</cp:coreProperties>
</file>