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257" r:id="rId3"/>
    <p:sldId id="271" r:id="rId4"/>
    <p:sldId id="270" r:id="rId5"/>
    <p:sldId id="258" r:id="rId6"/>
    <p:sldId id="259" r:id="rId7"/>
    <p:sldId id="263" r:id="rId8"/>
    <p:sldId id="264" r:id="rId9"/>
    <p:sldId id="260" r:id="rId10"/>
    <p:sldId id="265" r:id="rId11"/>
    <p:sldId id="266" r:id="rId12"/>
    <p:sldId id="268" r:id="rId13"/>
    <p:sldId id="272" r:id="rId14"/>
    <p:sldId id="269" r:id="rId15"/>
    <p:sldId id="273" r:id="rId16"/>
    <p:sldId id="291" r:id="rId17"/>
    <p:sldId id="267" r:id="rId18"/>
    <p:sldId id="277" r:id="rId19"/>
    <p:sldId id="278" r:id="rId20"/>
    <p:sldId id="275" r:id="rId21"/>
    <p:sldId id="281" r:id="rId22"/>
    <p:sldId id="282" r:id="rId23"/>
    <p:sldId id="276" r:id="rId24"/>
    <p:sldId id="279" r:id="rId25"/>
    <p:sldId id="286" r:id="rId26"/>
    <p:sldId id="287" r:id="rId27"/>
    <p:sldId id="280" r:id="rId28"/>
    <p:sldId id="283" r:id="rId29"/>
    <p:sldId id="292" r:id="rId30"/>
    <p:sldId id="285" r:id="rId31"/>
    <p:sldId id="284" r:id="rId32"/>
    <p:sldId id="289" r:id="rId33"/>
    <p:sldId id="288" r:id="rId34"/>
    <p:sldId id="29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CAB1A-C9F7-4CB8-8FFE-ABC770AB2B1F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0738D-6498-4C4C-A88E-FCC2F45B6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6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0738D-6498-4C4C-A88E-FCC2F45B6A8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05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0738D-6498-4C4C-A88E-FCC2F45B6A8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935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30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09601"/>
            <a:ext cx="8784976" cy="4475583"/>
          </a:xfrm>
        </p:spPr>
        <p:txBody>
          <a:bodyPr/>
          <a:lstStyle/>
          <a:p>
            <a:r>
              <a:rPr lang="ru-RU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Раздел : Элементы материаловедения</a:t>
            </a:r>
            <a:br>
              <a:rPr lang="ru-RU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u="sng" dirty="0" smtClean="0">
                <a:solidFill>
                  <a:srgbClr val="C00000"/>
                </a:solidFill>
                <a:effectLst/>
                <a:latin typeface="Comic Sans MS" pitchFamily="66" charset="0"/>
              </a:rPr>
              <a:t/>
            </a:r>
            <a:br>
              <a:rPr lang="ru-RU" sz="3200" u="sng" dirty="0" smtClean="0">
                <a:solidFill>
                  <a:srgbClr val="C00000"/>
                </a:solidFill>
                <a:effectLst/>
                <a:latin typeface="Comic Sans MS" pitchFamily="66" charset="0"/>
              </a:rPr>
            </a:br>
            <a:r>
              <a:rPr lang="ru-RU" sz="28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>     Классификация текстильных волокон. Краткие сведения о хлопчатобумажных и льняных тканях.</a:t>
            </a:r>
            <a:b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2800" dirty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Comic Sans MS" pitchFamily="66" charset="0"/>
              </a:rPr>
              <a:t>5 класс</a:t>
            </a:r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7448872" cy="12192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                         </a:t>
            </a:r>
            <a:r>
              <a:rPr lang="ru-RU" dirty="0" err="1" smtClean="0">
                <a:solidFill>
                  <a:schemeClr val="tx1"/>
                </a:solidFill>
                <a:latin typeface="Comic Sans MS" pitchFamily="66" charset="0"/>
              </a:rPr>
              <a:t>Свирид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 Нила Васильевна</a:t>
            </a:r>
          </a:p>
          <a:p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                   Учитель технологии</a:t>
            </a:r>
          </a:p>
          <a:p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                                    ГБОУ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№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471 Выборгский район</a:t>
            </a:r>
          </a:p>
          <a:p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              Санкт-Петербург 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382270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5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Текстильные волокна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Натуральные волокна</a:t>
            </a:r>
            <a:r>
              <a:rPr lang="ru-RU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– это волокна растительного и животного происхождения, которые образуются  без вмешательства человека в </a:t>
            </a: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природу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b="1" dirty="0">
              <a:solidFill>
                <a:srgbClr val="0000FF"/>
              </a:solidFill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Химические волокна</a:t>
            </a:r>
            <a:r>
              <a:rPr lang="ru-RU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– это волокна, которые получают  </a:t>
            </a: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химическим 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путем в заводских условиях.</a:t>
            </a:r>
          </a:p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31" name="Объект 30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4076700"/>
            <a:ext cx="4104457" cy="129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669450"/>
            <a:ext cx="410445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1400651" y="2088034"/>
            <a:ext cx="18485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Натуральные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8192" name="TextBox 8191"/>
          <p:cNvSpPr txBox="1"/>
          <p:nvPr/>
        </p:nvSpPr>
        <p:spPr>
          <a:xfrm>
            <a:off x="1403648" y="4468470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Химически</a:t>
            </a:r>
            <a:r>
              <a:rPr lang="ru-RU" b="1" dirty="0" smtClean="0">
                <a:latin typeface="Comic Sans MS" pitchFamily="66" charset="0"/>
              </a:rPr>
              <a:t>е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21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34143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Натуральные волокна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871" y="1575587"/>
            <a:ext cx="3006725" cy="120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4495"/>
            <a:ext cx="300513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5216276"/>
            <a:ext cx="300513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75587"/>
            <a:ext cx="2047875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22" y="3429427"/>
            <a:ext cx="2043113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46" y="5277798"/>
            <a:ext cx="2043113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31" name="Скругленный прямоугольник 9230"/>
          <p:cNvSpPr/>
          <p:nvPr/>
        </p:nvSpPr>
        <p:spPr>
          <a:xfrm>
            <a:off x="3563888" y="1691475"/>
            <a:ext cx="1512168" cy="914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лён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9234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04981"/>
            <a:ext cx="154305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5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522" y="3475463"/>
            <a:ext cx="154305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6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425064"/>
            <a:ext cx="154305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7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522" y="5369872"/>
            <a:ext cx="154305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38" name="TextBox 9237"/>
          <p:cNvSpPr txBox="1"/>
          <p:nvPr/>
        </p:nvSpPr>
        <p:spPr>
          <a:xfrm>
            <a:off x="6088202" y="199263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хлопок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239" name="TextBox 9238"/>
          <p:cNvSpPr txBox="1"/>
          <p:nvPr/>
        </p:nvSpPr>
        <p:spPr>
          <a:xfrm>
            <a:off x="3861382" y="3763079"/>
            <a:ext cx="96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шерсть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240" name="TextBox 9239"/>
          <p:cNvSpPr txBox="1"/>
          <p:nvPr/>
        </p:nvSpPr>
        <p:spPr>
          <a:xfrm>
            <a:off x="6212434" y="3745406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шелк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241" name="TextBox 9240"/>
          <p:cNvSpPr txBox="1"/>
          <p:nvPr/>
        </p:nvSpPr>
        <p:spPr>
          <a:xfrm>
            <a:off x="3916686" y="5657487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асбест</a:t>
            </a:r>
            <a:endParaRPr lang="ru-RU" dirty="0">
              <a:latin typeface="Comic Sans MS" pitchFamily="66" charset="0"/>
            </a:endParaRPr>
          </a:p>
        </p:txBody>
      </p:sp>
      <p:cxnSp>
        <p:nvCxnSpPr>
          <p:cNvPr id="9246" name="Прямая соединительная линия 9245"/>
          <p:cNvCxnSpPr/>
          <p:nvPr/>
        </p:nvCxnSpPr>
        <p:spPr>
          <a:xfrm>
            <a:off x="971600" y="3068960"/>
            <a:ext cx="4608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50" name="Прямая соединительная линия 9249"/>
          <p:cNvCxnSpPr/>
          <p:nvPr/>
        </p:nvCxnSpPr>
        <p:spPr>
          <a:xfrm>
            <a:off x="899592" y="4725144"/>
            <a:ext cx="4752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64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3888432" cy="119675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Лён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23928" y="620688"/>
            <a:ext cx="4942458" cy="550547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Лён</a:t>
            </a:r>
            <a:r>
              <a:rPr lang="ru-RU" b="1" dirty="0" smtClean="0">
                <a:latin typeface="Comic Sans MS" pitchFamily="66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– однолетнее травянистое растение. Волокно льна находится в стебле растения и может достигать 1 метра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.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Из  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льняных  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волокон изготовляют льняные ткани.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В  старину  тонкое  льняное  полотно  называли  в  Европе «русским  шелком».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404753" cy="4944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81128"/>
            <a:ext cx="4798442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311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Свойства льна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BD0D9"/>
              </a:buClr>
              <a:buSzPct val="95000"/>
              <a:defRPr/>
            </a:pPr>
            <a:r>
              <a:rPr lang="ru-RU" sz="26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Длина волокна равна 35-90 см.</a:t>
            </a:r>
          </a:p>
          <a:p>
            <a:pPr>
              <a:buClr>
                <a:srgbClr val="0BD0D9"/>
              </a:buClr>
              <a:buSzPct val="95000"/>
              <a:defRPr/>
            </a:pPr>
            <a:r>
              <a:rPr lang="ru-RU" sz="26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Цвет волокна от светло-серого до тёмно-серого</a:t>
            </a:r>
          </a:p>
          <a:p>
            <a:pPr>
              <a:buClr>
                <a:srgbClr val="0BD0D9"/>
              </a:buClr>
              <a:buSzPct val="95000"/>
              <a:defRPr/>
            </a:pPr>
            <a:r>
              <a:rPr lang="ru-RU" sz="26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Обладает блеском, т.к. волокна имеют гладкую поверхность</a:t>
            </a:r>
          </a:p>
          <a:p>
            <a:pPr>
              <a:buClr>
                <a:srgbClr val="0BD0D9"/>
              </a:buClr>
              <a:buSzPct val="95000"/>
              <a:defRPr/>
            </a:pPr>
            <a:r>
              <a:rPr lang="ru-RU" sz="26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На ощупь волокна прохладные, жёсткие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29639"/>
            <a:ext cx="280831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509119"/>
            <a:ext cx="2808312" cy="218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87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970784" cy="126876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Хлопок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95936" y="1600200"/>
            <a:ext cx="4690864" cy="4525963"/>
          </a:xfrm>
        </p:spPr>
        <p:txBody>
          <a:bodyPr>
            <a:normAutofit fontScale="92500"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Основой (сырьем)  для 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хлопчатобумажных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 </a:t>
            </a: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тканей  являются  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волокна, расположенные   </a:t>
            </a: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в  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семенных коробочках хлопчатника.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2F1311"/>
                </a:solidFill>
                <a:latin typeface="Comic Sans MS" pitchFamily="66" charset="0"/>
              </a:rPr>
              <a:t> Хлопчатник  </a:t>
            </a: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любит  тепло  и  растёт  на  юге. </a:t>
            </a:r>
            <a:r>
              <a:rPr lang="ru-RU" sz="2800" dirty="0" smtClean="0">
                <a:solidFill>
                  <a:srgbClr val="2F1311"/>
                </a:solidFill>
                <a:latin typeface="Comic Sans MS" pitchFamily="66" charset="0"/>
              </a:rPr>
              <a:t>Как созреет</a:t>
            </a: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,  лопаются  коробочки  с  семенами, и  в  каждой - будто  кусочек  ваты.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61" y="1600200"/>
            <a:ext cx="290085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976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268413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Свойства хлопка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611560" y="1412777"/>
            <a:ext cx="7992888" cy="3384375"/>
          </a:xfrm>
        </p:spPr>
        <p:txBody>
          <a:bodyPr>
            <a:normAutofit/>
          </a:bodyPr>
          <a:lstStyle/>
          <a:p>
            <a:pPr marL="274320" lvl="0" indent="-274320"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8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Длина волокон хлопка от 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10 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до </a:t>
            </a:r>
            <a:r>
              <a:rPr lang="ru-RU" sz="2800" dirty="0" smtClean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60 мм</a:t>
            </a:r>
            <a:r>
              <a:rPr lang="ru-RU" sz="28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.</a:t>
            </a:r>
          </a:p>
          <a:p>
            <a:pPr marL="274320" lvl="0" indent="-274320"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8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Природный цвет волокон хлопка – белый или кремовый, реже встречается бежевый, зелёный</a:t>
            </a:r>
          </a:p>
          <a:p>
            <a:pPr marL="274320" lvl="0" indent="-274320"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8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На ощупь волокна мягкие, тепловатые</a:t>
            </a:r>
          </a:p>
          <a:p>
            <a:pPr marL="274320" lvl="0" indent="-274320">
              <a:buClr>
                <a:srgbClr val="0BD0D9"/>
              </a:buClr>
              <a:buSzPct val="95000"/>
              <a:buFont typeface="Wingdings 2"/>
              <a:buChar char=""/>
              <a:defRPr/>
            </a:pPr>
            <a:r>
              <a:rPr lang="ru-RU" sz="2800" dirty="0">
                <a:solidFill>
                  <a:schemeClr val="tx1"/>
                </a:solidFill>
                <a:latin typeface="Comic Sans MS" pitchFamily="66" charset="0"/>
                <a:cs typeface="Arial" pitchFamily="34" charset="0"/>
              </a:rPr>
              <a:t>Горит хлопок как бумага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259228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57459"/>
            <a:ext cx="237626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636" y="4457459"/>
            <a:ext cx="2582756" cy="221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6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Сравнительная характеристика свойств волокон хлопка и льна</a:t>
            </a:r>
            <a:r>
              <a:rPr lang="ru-RU" sz="32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14943"/>
              </p:ext>
            </p:extLst>
          </p:nvPr>
        </p:nvGraphicFramePr>
        <p:xfrm>
          <a:off x="457200" y="1600200"/>
          <a:ext cx="8229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182707"/>
              </p:ext>
            </p:extLst>
          </p:nvPr>
        </p:nvGraphicFramePr>
        <p:xfrm>
          <a:off x="251520" y="1628800"/>
          <a:ext cx="8784976" cy="2438401"/>
        </p:xfrm>
        <a:graphic>
          <a:graphicData uri="http://schemas.openxmlformats.org/drawingml/2006/table">
            <a:tbl>
              <a:tblPr/>
              <a:tblGrid>
                <a:gridCol w="1016448"/>
                <a:gridCol w="927768"/>
                <a:gridCol w="1152128"/>
                <a:gridCol w="1224136"/>
                <a:gridCol w="936104"/>
                <a:gridCol w="1152128"/>
                <a:gridCol w="1160464"/>
                <a:gridCol w="1215800"/>
              </a:tblGrid>
              <a:tr h="79851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Название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волок­на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Цвет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Блеск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Длина,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мм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Тонина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Извитость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Мягкость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Прочность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Хлопок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Белое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Матовое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Короткое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(6—52)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Тонкое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Слабо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извитое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Мягкое,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пушис­тое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Прочное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Лен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Светло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серое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Блестящее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Длинное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(250— 1000)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Толстое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Прямое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Жесткое,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гладкое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Прочное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73474"/>
            <a:ext cx="2347913" cy="241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73474"/>
            <a:ext cx="2157413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028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Схема первичной обработки сырья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ХЛОПОК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ЛЁН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7250" y="4509120"/>
            <a:ext cx="2493307" cy="828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72661"/>
            <a:ext cx="2493307" cy="4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2" y="3394506"/>
            <a:ext cx="2493307" cy="717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2" y="5748821"/>
            <a:ext cx="2493304" cy="4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07" y="4509120"/>
            <a:ext cx="2755710" cy="536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07" y="3395000"/>
            <a:ext cx="2755710" cy="71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07" y="5504998"/>
            <a:ext cx="2755710" cy="4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07" y="2568902"/>
            <a:ext cx="2755710" cy="47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75656" y="2612963"/>
            <a:ext cx="1722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Хлопчатник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57700" y="3418451"/>
            <a:ext cx="2313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Предварительная</a:t>
            </a:r>
            <a:r>
              <a:rPr lang="ru-RU" dirty="0">
                <a:latin typeface="Comic Sans MS" pitchFamily="66" charset="0"/>
              </a:rPr>
              <a:t> </a:t>
            </a:r>
            <a:endParaRPr lang="ru-RU" dirty="0" smtClean="0">
              <a:latin typeface="Comic Sans MS" pitchFamily="66" charset="0"/>
            </a:endParaRPr>
          </a:p>
          <a:p>
            <a:r>
              <a:rPr lang="ru-RU" b="1" dirty="0" smtClean="0">
                <a:latin typeface="Comic Sans MS" pitchFamily="66" charset="0"/>
              </a:rPr>
              <a:t>очистка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7858" y="4592289"/>
            <a:ext cx="24769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Отделение </a:t>
            </a:r>
            <a:r>
              <a:rPr lang="ru-RU" b="1" dirty="0" smtClean="0">
                <a:latin typeface="Comic Sans MS" pitchFamily="66" charset="0"/>
              </a:rPr>
              <a:t>волокон</a:t>
            </a:r>
          </a:p>
          <a:p>
            <a:r>
              <a:rPr lang="ru-RU" b="1" dirty="0" smtClean="0">
                <a:latin typeface="Comic Sans MS" pitchFamily="66" charset="0"/>
              </a:rPr>
              <a:t> </a:t>
            </a:r>
            <a:r>
              <a:rPr lang="ru-RU" b="1" dirty="0">
                <a:latin typeface="Comic Sans MS" pitchFamily="66" charset="0"/>
              </a:rPr>
              <a:t>от семян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67858" y="5800295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Прессование в кипы</a:t>
            </a:r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30" y="3041183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529" y="4111586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324" y="5319282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9" name="Picture 15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777" y="4100195"/>
            <a:ext cx="188992" cy="481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396" y="3014662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396" y="5065312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044727" y="2624135"/>
            <a:ext cx="2015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Лен - долгунец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3410358"/>
            <a:ext cx="21002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 Мочка </a:t>
            </a:r>
          </a:p>
          <a:p>
            <a:r>
              <a:rPr lang="ru-RU" b="1" dirty="0" smtClean="0">
                <a:latin typeface="Comic Sans MS" pitchFamily="66" charset="0"/>
              </a:rPr>
              <a:t>льняной </a:t>
            </a:r>
            <a:r>
              <a:rPr lang="ru-RU" b="1" dirty="0">
                <a:latin typeface="Comic Sans MS" pitchFamily="66" charset="0"/>
              </a:rPr>
              <a:t>соломы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097501" y="4592639"/>
            <a:ext cx="1914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Сушка и мятьё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44727" y="5564155"/>
            <a:ext cx="1919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Трепание льна</a:t>
            </a:r>
          </a:p>
        </p:txBody>
      </p:sp>
    </p:spTree>
    <p:extLst>
      <p:ext uri="{BB962C8B-B14F-4D97-AF65-F5344CB8AC3E}">
        <p14:creationId xmlns:p14="http://schemas.microsoft.com/office/powerpoint/2010/main" val="30862462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740"/>
            <a:ext cx="8589640" cy="1052736"/>
          </a:xfrm>
        </p:spPr>
        <p:txBody>
          <a:bodyPr/>
          <a:lstStyle/>
          <a:p>
            <a:r>
              <a:rPr lang="ru-RU" sz="4000" b="1" dirty="0">
                <a:solidFill>
                  <a:srgbClr val="C00000"/>
                </a:solidFill>
                <a:latin typeface="Comic Sans MS" pitchFamily="66" charset="0"/>
              </a:rPr>
              <a:t>Производство пряжи из волокна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Прядение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- это процессы в результате которых 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из волокнистой массы </a:t>
            </a:r>
            <a:r>
              <a:rPr lang="ru-RU" dirty="0" smtClean="0">
                <a:solidFill>
                  <a:srgbClr val="000000"/>
                </a:solidFill>
                <a:latin typeface="Comic Sans MS" pitchFamily="66" charset="0"/>
              </a:rPr>
              <a:t>получается 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</a:rPr>
              <a:t>пряжа.</a:t>
            </a:r>
          </a:p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разрыхление волокон, 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трепание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, чесание, 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выравнивание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(образование ленты), </a:t>
            </a:r>
            <a:endParaRPr lang="ru-RU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предпрядение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(образование ровницы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), </a:t>
            </a: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и </a:t>
            </a:r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сам процесс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прядения.</a:t>
            </a:r>
          </a:p>
          <a:p>
            <a:endParaRPr lang="ru-RU" dirty="0" smtClean="0"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Цель прядения – получение равномерной по толщине пряжи.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59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4000" b="1" dirty="0">
                <a:solidFill>
                  <a:srgbClr val="C00000"/>
                </a:solidFill>
                <a:latin typeface="Comic Sans MS" pitchFamily="66" charset="0"/>
              </a:rPr>
              <a:t>Производство </a:t>
            </a: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ткани из пряжи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851920" y="1600200"/>
            <a:ext cx="4834880" cy="4525963"/>
          </a:xfrm>
        </p:spPr>
        <p:txBody>
          <a:bodyPr>
            <a:normAutofit fontScale="925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Ткачество </a:t>
            </a:r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- </a:t>
            </a:r>
            <a:r>
              <a:rPr lang="ru-RU" sz="2200" dirty="0">
                <a:solidFill>
                  <a:schemeClr val="tx1"/>
                </a:solidFill>
                <a:latin typeface="Comic Sans MS" pitchFamily="66" charset="0"/>
                <a:cs typeface="Arial" charset="0"/>
              </a:rPr>
              <a:t>это  процесс  переплетения  нитей  пряжи  между  собой  для  получения  ткани.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Ткань</a:t>
            </a:r>
            <a:r>
              <a:rPr lang="ru-RU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- </a:t>
            </a:r>
            <a:r>
              <a:rPr lang="ru-RU" sz="2200" dirty="0">
                <a:solidFill>
                  <a:schemeClr val="tx1"/>
                </a:solidFill>
                <a:latin typeface="Comic Sans MS" pitchFamily="66" charset="0"/>
                <a:cs typeface="Arial" charset="0"/>
              </a:rPr>
              <a:t>это  материал, который  получают  на  ткацких станках  путем  переплетения  нитей  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пряжи  основы </a:t>
            </a:r>
            <a:r>
              <a:rPr lang="ru-RU" sz="2200" dirty="0">
                <a:solidFill>
                  <a:schemeClr val="tx1"/>
                </a:solidFill>
                <a:latin typeface="Comic Sans MS" pitchFamily="66" charset="0"/>
                <a:cs typeface="Arial" charset="0"/>
              </a:rPr>
              <a:t> и 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утка</a:t>
            </a:r>
            <a:r>
              <a:rPr lang="ru-RU" sz="2200" dirty="0">
                <a:solidFill>
                  <a:schemeClr val="tx1"/>
                </a:solidFill>
                <a:latin typeface="Comic Sans MS" pitchFamily="66" charset="0"/>
                <a:cs typeface="Arial" charset="0"/>
              </a:rPr>
              <a:t>  между  собой.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В  процессе  образования  ткани  на  </a:t>
            </a:r>
            <a:r>
              <a:rPr lang="ru-RU" sz="2200" dirty="0" smtClean="0">
                <a:solidFill>
                  <a:srgbClr val="2F1311"/>
                </a:solidFill>
                <a:latin typeface="Comic Sans MS" pitchFamily="66" charset="0"/>
              </a:rPr>
              <a:t>ткацком станке  </a:t>
            </a: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нити  </a:t>
            </a:r>
            <a:r>
              <a:rPr lang="ru-RU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основы  и  утка  </a:t>
            </a: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могут  </a:t>
            </a:r>
            <a:r>
              <a:rPr lang="ru-RU" sz="2200" dirty="0" smtClean="0">
                <a:solidFill>
                  <a:srgbClr val="2F1311"/>
                </a:solidFill>
                <a:latin typeface="Comic Sans MS" pitchFamily="66" charset="0"/>
              </a:rPr>
              <a:t>по разному  </a:t>
            </a: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переплетаться  между  собой. Наиболее  распространённое - </a:t>
            </a:r>
            <a:r>
              <a:rPr lang="ru-RU" sz="2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полотняное </a:t>
            </a:r>
            <a:r>
              <a:rPr lang="ru-RU" sz="2200" b="1" i="1" dirty="0">
                <a:solidFill>
                  <a:srgbClr val="2F1311"/>
                </a:solidFill>
                <a:latin typeface="Comic Sans MS" pitchFamily="66" charset="0"/>
              </a:rPr>
              <a:t> </a:t>
            </a: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(где  </a:t>
            </a:r>
            <a:r>
              <a:rPr lang="ru-RU" sz="2200" dirty="0" smtClean="0">
                <a:solidFill>
                  <a:srgbClr val="2F1311"/>
                </a:solidFill>
                <a:latin typeface="Comic Sans MS" pitchFamily="66" charset="0"/>
              </a:rPr>
              <a:t>нить утка  </a:t>
            </a: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проходит  поочерёдно  то  над  нитью</a:t>
            </a:r>
            <a:r>
              <a:rPr lang="ru-RU" sz="2200" b="1" i="1" dirty="0">
                <a:solidFill>
                  <a:srgbClr val="2F1311"/>
                </a:solidFill>
                <a:latin typeface="Comic Sans MS" pitchFamily="66" charset="0"/>
              </a:rPr>
              <a:t>                                 </a:t>
            </a:r>
            <a:endParaRPr lang="ru-RU" sz="2200" dirty="0">
              <a:solidFill>
                <a:srgbClr val="2F1311"/>
              </a:solidFill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200" dirty="0">
                <a:solidFill>
                  <a:srgbClr val="2F1311"/>
                </a:solidFill>
                <a:latin typeface="Comic Sans MS" pitchFamily="66" charset="0"/>
              </a:rPr>
              <a:t>основы, то  под  ней.</a:t>
            </a:r>
          </a:p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69165"/>
            <a:ext cx="3096344" cy="428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9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65618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Цель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урока: </a:t>
            </a:r>
            <a:b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6792"/>
            <a:ext cx="8075240" cy="456937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ознакомить учащихся с классификацией текстильных волокон;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дать понятия о пряже и прядении, ткани и ткачестве;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научить определять направление нитей основы и утка, полотняное переплетение, лицевую  и изнаночную сторону тканей; 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ознакомить с профессиями прядильщицы и ткача;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воспитывать внимательность;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прививать эстетический вкус;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развивать  пространственное мышление.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348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07288" cy="504056"/>
          </a:xfrm>
        </p:spPr>
        <p:txBody>
          <a:bodyPr/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Производственные этапы изготовления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ткани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63" y="1106404"/>
            <a:ext cx="2083231" cy="120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801" y="1124744"/>
            <a:ext cx="244533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95501"/>
            <a:ext cx="2051720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514085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ВОЛОКНО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8664" y="1404828"/>
            <a:ext cx="1056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ПРЯЖА</a:t>
            </a:r>
          </a:p>
          <a:p>
            <a:r>
              <a:rPr lang="ru-RU" b="1" dirty="0" smtClean="0">
                <a:latin typeface="Comic Sans MS" pitchFamily="66" charset="0"/>
              </a:rPr>
              <a:t> (нити)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4164" y="1308801"/>
            <a:ext cx="1213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 ТКАНЬ</a:t>
            </a:r>
          </a:p>
          <a:p>
            <a:r>
              <a:rPr lang="ru-RU" b="1" dirty="0" smtClean="0">
                <a:latin typeface="Comic Sans MS" pitchFamily="66" charset="0"/>
              </a:rPr>
              <a:t>СУРОВЬЕ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42367"/>
            <a:ext cx="1728191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42369"/>
            <a:ext cx="1800200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95736" y="1514085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прядение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95153" y="1514082"/>
            <a:ext cx="125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ткачество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5595" y="1043625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процесс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922133" y="1046101"/>
            <a:ext cx="1064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процесс</a:t>
            </a:r>
          </a:p>
        </p:txBody>
      </p:sp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140" y="2273888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0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873" y="2273888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1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04248" y="4106393"/>
            <a:ext cx="205422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2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29081" y="4069344"/>
            <a:ext cx="2054225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3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775" y="2688760"/>
            <a:ext cx="201994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4" name="Picture 2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2688760"/>
            <a:ext cx="2160240" cy="131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5" name="Picture 2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11383" y="4440444"/>
            <a:ext cx="179863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6" name="Picture 2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40444"/>
            <a:ext cx="179863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95536" y="4373659"/>
            <a:ext cx="12987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ГОТОВАЯ</a:t>
            </a:r>
            <a:br>
              <a:rPr lang="ru-RU" b="1" dirty="0" smtClean="0">
                <a:latin typeface="Comic Sans MS" pitchFamily="66" charset="0"/>
              </a:rPr>
            </a:br>
            <a:r>
              <a:rPr lang="ru-RU" b="1" dirty="0" smtClean="0">
                <a:latin typeface="Comic Sans MS" pitchFamily="66" charset="0"/>
              </a:rPr>
              <a:t>ТКАНЬ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92280" y="4548667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ОТДЕЛКА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89069" y="4487928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беление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7952" y="4487928"/>
            <a:ext cx="1269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крашение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3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6988"/>
            <a:ext cx="3517900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795" y="-16593"/>
            <a:ext cx="3539753" cy="3445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79728"/>
            <a:ext cx="3347862" cy="258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" y="4279728"/>
            <a:ext cx="3346605" cy="257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347863" y="960028"/>
            <a:ext cx="24482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Народное прядение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7864" y="5069783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Современные установки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6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370" y="0"/>
            <a:ext cx="359063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63888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37222"/>
            <a:ext cx="4248472" cy="282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1267095"/>
            <a:ext cx="1805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Вертикальный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116632"/>
            <a:ext cx="2109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Горизонтальный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635896" y="485964"/>
            <a:ext cx="792088" cy="4947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38547" y="1772816"/>
            <a:ext cx="825541" cy="709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55776" y="3605469"/>
            <a:ext cx="4532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Современное ткацкое оборудование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70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539552" y="333375"/>
            <a:ext cx="7366198" cy="5792788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Ткань, снятая  с  ткацкого  станка, называется 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суровьем.</a:t>
            </a: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  Ее  не  </a:t>
            </a:r>
            <a:r>
              <a:rPr lang="ru-RU" sz="2800" dirty="0" smtClean="0">
                <a:solidFill>
                  <a:srgbClr val="2F1311"/>
                </a:solidFill>
                <a:latin typeface="Comic Sans MS" pitchFamily="66" charset="0"/>
              </a:rPr>
              <a:t>используют   </a:t>
            </a: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для  изготовления  одежды, </a:t>
            </a:r>
            <a:r>
              <a:rPr lang="ru-RU" sz="2800" dirty="0" smtClean="0">
                <a:solidFill>
                  <a:srgbClr val="2F1311"/>
                </a:solidFill>
                <a:latin typeface="Comic Sans MS" pitchFamily="66" charset="0"/>
              </a:rPr>
              <a:t>она требует  </a:t>
            </a:r>
            <a:r>
              <a:rPr lang="ru-RU" sz="2800" i="1" dirty="0">
                <a:solidFill>
                  <a:srgbClr val="2F1311"/>
                </a:solidFill>
                <a:latin typeface="Comic Sans MS" pitchFamily="66" charset="0"/>
              </a:rPr>
              <a:t>отделки.</a:t>
            </a:r>
            <a:endParaRPr lang="ru-RU" sz="2800" dirty="0">
              <a:solidFill>
                <a:srgbClr val="2F1311"/>
              </a:solidFill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2800" dirty="0">
              <a:solidFill>
                <a:srgbClr val="2F1311"/>
              </a:solidFill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ЦЕЛЬ  отделки </a:t>
            </a: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- придание  красивого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внешнего  вида  ткани  и  улучшение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dirty="0">
                <a:solidFill>
                  <a:srgbClr val="2F1311"/>
                </a:solidFill>
                <a:latin typeface="Comic Sans MS" pitchFamily="66" charset="0"/>
              </a:rPr>
              <a:t>ее  качества.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3200" dirty="0">
              <a:solidFill>
                <a:srgbClr val="2F131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9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После отделки ткани могут быть: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7"/>
            <a:ext cx="221913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2219325" cy="100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40100"/>
            <a:ext cx="2219325" cy="1021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30885" y="1052736"/>
            <a:ext cx="480094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Comic Sans MS" pitchFamily="66" charset="0"/>
              </a:rPr>
              <a:t>отбелённая</a:t>
            </a:r>
            <a:r>
              <a:rPr lang="ru-RU" dirty="0">
                <a:latin typeface="Comic Sans MS" pitchFamily="66" charset="0"/>
              </a:rPr>
              <a:t> - ткань, полученная </a:t>
            </a:r>
            <a:r>
              <a:rPr lang="ru-RU" dirty="0" smtClean="0">
                <a:latin typeface="Comic Sans MS" pitchFamily="66" charset="0"/>
              </a:rPr>
              <a:t>после  </a:t>
            </a:r>
            <a:r>
              <a:rPr lang="ru-RU" dirty="0">
                <a:latin typeface="Comic Sans MS" pitchFamily="66" charset="0"/>
              </a:rPr>
              <a:t>отбеливания;</a:t>
            </a:r>
          </a:p>
          <a:p>
            <a:pPr>
              <a:spcBef>
                <a:spcPct val="50000"/>
              </a:spcBef>
            </a:pP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9206" y="2060848"/>
            <a:ext cx="43559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Comic Sans MS" pitchFamily="66" charset="0"/>
              </a:rPr>
              <a:t>гладкокрашеная</a:t>
            </a:r>
            <a:r>
              <a:rPr lang="ru-RU" dirty="0">
                <a:latin typeface="Comic Sans MS" pitchFamily="66" charset="0"/>
              </a:rPr>
              <a:t> - ткань, </a:t>
            </a:r>
            <a:r>
              <a:rPr lang="ru-RU" dirty="0" smtClean="0">
                <a:latin typeface="Comic Sans MS" pitchFamily="66" charset="0"/>
              </a:rPr>
              <a:t>окрашенная  </a:t>
            </a:r>
            <a:r>
              <a:rPr lang="ru-RU" dirty="0">
                <a:latin typeface="Comic Sans MS" pitchFamily="66" charset="0"/>
              </a:rPr>
              <a:t>в  один </a:t>
            </a:r>
            <a:r>
              <a:rPr lang="ru-RU" dirty="0" smtClean="0">
                <a:latin typeface="Comic Sans MS" pitchFamily="66" charset="0"/>
              </a:rPr>
              <a:t>определённый  </a:t>
            </a:r>
            <a:r>
              <a:rPr lang="ru-RU" dirty="0">
                <a:latin typeface="Comic Sans MS" pitchFamily="66" charset="0"/>
              </a:rPr>
              <a:t>цвет;</a:t>
            </a:r>
          </a:p>
          <a:p>
            <a:pPr>
              <a:spcBef>
                <a:spcPct val="50000"/>
              </a:spcBef>
            </a:pP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29206" y="30401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Comic Sans MS" pitchFamily="66" charset="0"/>
              </a:rPr>
              <a:t>набивная</a:t>
            </a:r>
            <a:r>
              <a:rPr lang="ru-RU" dirty="0">
                <a:latin typeface="Comic Sans MS" pitchFamily="66" charset="0"/>
              </a:rPr>
              <a:t> - ткань, с  </a:t>
            </a:r>
            <a:r>
              <a:rPr lang="ru-RU" dirty="0" smtClean="0">
                <a:latin typeface="Comic Sans MS" pitchFamily="66" charset="0"/>
              </a:rPr>
              <a:t>напечатанным  на поверхности рисунком</a:t>
            </a:r>
            <a:r>
              <a:rPr lang="ru-RU" dirty="0">
                <a:latin typeface="Comic Sans MS" pitchFamily="66" charset="0"/>
              </a:rPr>
              <a:t>; 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61397"/>
            <a:ext cx="2219325" cy="109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157193"/>
            <a:ext cx="2219325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33584" y="4061397"/>
            <a:ext cx="526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меланжевая </a:t>
            </a:r>
            <a:r>
              <a:rPr lang="ru-RU" dirty="0">
                <a:latin typeface="Comic Sans MS" pitchFamily="66" charset="0"/>
              </a:rPr>
              <a:t>- ткань, </a:t>
            </a:r>
            <a:r>
              <a:rPr lang="ru-RU" dirty="0" smtClean="0">
                <a:latin typeface="Comic Sans MS" pitchFamily="66" charset="0"/>
              </a:rPr>
              <a:t>полученная  </a:t>
            </a:r>
            <a:r>
              <a:rPr lang="ru-RU" dirty="0">
                <a:latin typeface="Comic Sans MS" pitchFamily="66" charset="0"/>
              </a:rPr>
              <a:t>на  </a:t>
            </a:r>
            <a:r>
              <a:rPr lang="ru-RU" dirty="0" smtClean="0">
                <a:latin typeface="Comic Sans MS" pitchFamily="66" charset="0"/>
              </a:rPr>
              <a:t>ткацком станке  </a:t>
            </a:r>
            <a:r>
              <a:rPr lang="ru-RU" dirty="0">
                <a:latin typeface="Comic Sans MS" pitchFamily="66" charset="0"/>
              </a:rPr>
              <a:t>путём  </a:t>
            </a:r>
            <a:r>
              <a:rPr lang="ru-RU" dirty="0" smtClean="0">
                <a:latin typeface="Comic Sans MS" pitchFamily="66" charset="0"/>
              </a:rPr>
              <a:t>переплетения  </a:t>
            </a:r>
            <a:r>
              <a:rPr lang="ru-RU" dirty="0">
                <a:latin typeface="Comic Sans MS" pitchFamily="66" charset="0"/>
              </a:rPr>
              <a:t>нитей, </a:t>
            </a:r>
            <a:r>
              <a:rPr lang="ru-RU" dirty="0" smtClean="0">
                <a:latin typeface="Comic Sans MS" pitchFamily="66" charset="0"/>
              </a:rPr>
              <a:t>скрученных из  </a:t>
            </a:r>
            <a:r>
              <a:rPr lang="ru-RU" dirty="0">
                <a:latin typeface="Comic Sans MS" pitchFamily="66" charset="0"/>
              </a:rPr>
              <a:t>разных  по  цвету  волокон.</a:t>
            </a:r>
          </a:p>
          <a:p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33584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Comic Sans MS" pitchFamily="66" charset="0"/>
              </a:rPr>
              <a:t>пестротканая</a:t>
            </a:r>
            <a:r>
              <a:rPr lang="ru-RU" dirty="0">
                <a:latin typeface="Comic Sans MS" pitchFamily="66" charset="0"/>
              </a:rPr>
              <a:t> - ткань, </a:t>
            </a:r>
            <a:r>
              <a:rPr lang="ru-RU" dirty="0" smtClean="0">
                <a:latin typeface="Comic Sans MS" pitchFamily="66" charset="0"/>
              </a:rPr>
              <a:t>полученная  </a:t>
            </a:r>
            <a:r>
              <a:rPr lang="ru-RU" dirty="0">
                <a:latin typeface="Comic Sans MS" pitchFamily="66" charset="0"/>
              </a:rPr>
              <a:t>на  ткацком  </a:t>
            </a:r>
            <a:r>
              <a:rPr lang="ru-RU" dirty="0" smtClean="0">
                <a:latin typeface="Comic Sans MS" pitchFamily="66" charset="0"/>
              </a:rPr>
              <a:t>станке  </a:t>
            </a:r>
            <a:r>
              <a:rPr lang="ru-RU" dirty="0">
                <a:latin typeface="Comic Sans MS" pitchFamily="66" charset="0"/>
              </a:rPr>
              <a:t>путём  </a:t>
            </a:r>
            <a:r>
              <a:rPr lang="ru-RU" dirty="0" smtClean="0">
                <a:latin typeface="Comic Sans MS" pitchFamily="66" charset="0"/>
              </a:rPr>
              <a:t>переплетения  </a:t>
            </a:r>
            <a:r>
              <a:rPr lang="ru-RU" dirty="0">
                <a:latin typeface="Comic Sans MS" pitchFamily="66" charset="0"/>
              </a:rPr>
              <a:t>разных  по  цвету  </a:t>
            </a:r>
            <a:r>
              <a:rPr lang="ru-RU" dirty="0" smtClean="0">
                <a:latin typeface="Comic Sans MS" pitchFamily="66" charset="0"/>
              </a:rPr>
              <a:t>волокон</a:t>
            </a:r>
            <a:r>
              <a:rPr lang="ru-RU" dirty="0">
                <a:latin typeface="Comic Sans MS" pitchFamily="66" charset="0"/>
              </a:rPr>
              <a:t>.</a:t>
            </a:r>
            <a:endParaRPr lang="ru-RU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83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Строение ткани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544616"/>
          </a:xfrm>
        </p:spPr>
        <p:txBody>
          <a:bodyPr>
            <a:normAutofit/>
          </a:bodyPr>
          <a:lstStyle/>
          <a:p>
            <a:pPr marL="0" lvl="0" indent="0" defTabSz="449263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9F9F9"/>
              </a:buClr>
              <a:buSzPct val="65000"/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Основа</a:t>
            </a:r>
            <a:r>
              <a:rPr lang="ru-RU" b="1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– долевые нити – нити, идущие вдоль ткани. (прочные, не тянутся, прямые)</a:t>
            </a:r>
          </a:p>
          <a:p>
            <a:pPr marL="0" lvl="0" indent="0" defTabSz="449263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9F9F9"/>
              </a:buClr>
              <a:buSzPct val="65000"/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Уток</a:t>
            </a:r>
            <a:r>
              <a:rPr lang="ru-RU" b="1" dirty="0">
                <a:solidFill>
                  <a:srgbClr val="FFFFFF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– поперечные нити – нити, идущие поперек ткани. (менее прочные, тянутся при растяжении, извитые).</a:t>
            </a:r>
          </a:p>
          <a:p>
            <a:pPr marL="0" lvl="0" indent="0" defTabSz="449263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9F9F9"/>
              </a:buClr>
              <a:buSzPct val="65000"/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Кромка</a:t>
            </a:r>
            <a:r>
              <a:rPr lang="ru-RU" b="1" dirty="0">
                <a:solidFill>
                  <a:srgbClr val="FF5050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– не осыпающийся край ткани</a:t>
            </a:r>
          </a:p>
          <a:p>
            <a:pPr marL="0" lvl="0" indent="0" defTabSz="449263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9F9F9"/>
              </a:buClr>
              <a:buSzPct val="65000"/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Ширина ткани </a:t>
            </a:r>
            <a:r>
              <a:rPr lang="ru-RU" b="1" dirty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– </a:t>
            </a:r>
            <a:r>
              <a:rPr lang="ru-RU" b="1" dirty="0" smtClean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расстояние </a:t>
            </a:r>
            <a:r>
              <a:rPr lang="ru-RU" b="1" dirty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от кромки до </a:t>
            </a:r>
            <a:r>
              <a:rPr lang="ru-RU" b="1" dirty="0" smtClean="0">
                <a:solidFill>
                  <a:srgbClr val="4D4D4D"/>
                </a:solidFill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кромки</a:t>
            </a:r>
            <a:endParaRPr lang="ru-RU" dirty="0">
              <a:latin typeface="Comic Sans MS" pitchFamily="66" charset="0"/>
            </a:endParaRPr>
          </a:p>
          <a:p>
            <a:pPr marL="0" lvl="0" indent="0" defTabSz="449263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9F9F9"/>
              </a:buClr>
              <a:buSzPct val="65000"/>
              <a:buNone/>
            </a:pPr>
            <a:endParaRPr lang="ru-RU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4074809"/>
            <a:ext cx="1931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Ширина ткани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65" y="4725144"/>
            <a:ext cx="838200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Двойная стрелка влево/вправо 7"/>
          <p:cNvSpPr/>
          <p:nvPr/>
        </p:nvSpPr>
        <p:spPr>
          <a:xfrm>
            <a:off x="755576" y="4581128"/>
            <a:ext cx="7704856" cy="62864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уток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10800000" flipV="1">
            <a:off x="4283968" y="5209776"/>
            <a:ext cx="648072" cy="1747616"/>
          </a:xfrm>
          <a:prstGeom prst="downArrow">
            <a:avLst>
              <a:gd name="adj1" fmla="val 50000"/>
              <a:gd name="adj2" fmla="val 527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0865" y="4725144"/>
            <a:ext cx="344711" cy="2066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кромка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460432" y="4725144"/>
            <a:ext cx="332433" cy="20665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кромка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10865" y="4444141"/>
            <a:ext cx="8382000" cy="6849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18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ru-RU" sz="4000" b="1" dirty="0">
                <a:solidFill>
                  <a:srgbClr val="C00000"/>
                </a:solidFill>
                <a:latin typeface="Comic Sans MS" pitchFamily="66" charset="0"/>
              </a:rPr>
              <a:t>Строение ткани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99288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339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Ткани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имеют лицевую и изнаночную стороны. Лицевую сторону ткани определяют по следующим признакам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:</a:t>
            </a:r>
          </a:p>
          <a:p>
            <a:pPr algn="just"/>
            <a:endParaRPr lang="ru-RU" sz="2400" dirty="0">
              <a:latin typeface="Comic Sans MS" pitchFamily="66" charset="0"/>
              <a:cs typeface="Times New Roman" pitchFamily="18" charset="0"/>
            </a:endParaRPr>
          </a:p>
          <a:p>
            <a:pPr marL="342900" indent="-342900" algn="just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лицевой стороне ткани печатный рисунок более яркий чем на изнаночной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pPr algn="just" eaLnBrk="0" hangingPunct="0"/>
            <a:endParaRPr lang="ru-RU" sz="2400" dirty="0">
              <a:latin typeface="Comic Sans MS" pitchFamily="66" charset="0"/>
              <a:cs typeface="Times New Roman" pitchFamily="18" charset="0"/>
            </a:endParaRPr>
          </a:p>
          <a:p>
            <a:pPr marL="342900" indent="-342900" algn="just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лицевой стороне ткани рисунок переплетения боле  четкий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.</a:t>
            </a:r>
          </a:p>
          <a:p>
            <a:pPr algn="just" eaLnBrk="0" hangingPunct="0"/>
            <a:endParaRPr lang="ru-RU" sz="2400" dirty="0">
              <a:latin typeface="Comic Sans MS" pitchFamily="66" charset="0"/>
              <a:cs typeface="Times New Roman" pitchFamily="18" charset="0"/>
            </a:endParaRPr>
          </a:p>
          <a:p>
            <a:pPr marL="342900" indent="-342900" algn="just" eaLnBrk="0" hangingPunct="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Лицевая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сторона более гладкая, так как все ткацкие пороки выведены на изнаночную.</a:t>
            </a:r>
            <a:endParaRPr lang="ru-RU" sz="2400" dirty="0">
              <a:latin typeface="Comic Sans MS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03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rPr>
              <a:t>Признаки определения нити основы ткани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525963"/>
          </a:xfrm>
        </p:spPr>
        <p:txBody>
          <a:bodyPr>
            <a:normAutofit fontScale="92500" lnSpcReduction="20000"/>
          </a:bodyPr>
          <a:lstStyle/>
          <a:p>
            <a:pPr marL="0" indent="0" algn="just" eaLnBrk="0" hangingPunct="0">
              <a:buNone/>
              <a:tabLst>
                <a:tab pos="104775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Нити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основы можно определить по следующим признакам:</a:t>
            </a:r>
            <a:endParaRPr lang="ru-RU" sz="2000" dirty="0"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tabLst>
                <a:tab pos="104775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По кромке,</a:t>
            </a:r>
            <a:r>
              <a:rPr lang="ru-RU" sz="2000" b="1" dirty="0">
                <a:solidFill>
                  <a:srgbClr val="000000"/>
                </a:solidFill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</a:rPr>
              <a:t>нить основы проходит в ткани вдоль кромки.</a:t>
            </a:r>
            <a:endParaRPr lang="ru-RU" sz="2000" dirty="0" smtClean="0"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tabLst>
                <a:tab pos="104775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По степени растяжения - нить основы меньше тянется чем уточная.</a:t>
            </a:r>
            <a:endParaRPr lang="ru-RU" sz="2000" dirty="0" smtClean="0"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tabLst>
                <a:tab pos="104775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Нить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основы прямая, а уточная извитая.</a:t>
            </a:r>
            <a:endParaRPr lang="ru-RU" sz="2000" dirty="0"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tabLst>
                <a:tab pos="104775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По 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звуку - по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основе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 звук звонкий, а по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утку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 - глухой.</a:t>
            </a:r>
            <a:endParaRPr lang="ru-RU" sz="2000" dirty="0">
              <a:latin typeface="Comic Sans MS" pitchFamily="66" charset="0"/>
              <a:cs typeface="Times New Roman" pitchFamily="18" charset="0"/>
            </a:endParaRPr>
          </a:p>
          <a:p>
            <a:pPr algn="just" eaLnBrk="0" hangingPunct="0">
              <a:tabLst>
                <a:tab pos="104775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Нити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основы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 тонкие и гладкие, нити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утка</a:t>
            </a:r>
            <a:r>
              <a:rPr lang="ru-RU" sz="2000" dirty="0">
                <a:solidFill>
                  <a:srgbClr val="000000"/>
                </a:solidFill>
                <a:latin typeface="Comic Sans MS" pitchFamily="66" charset="0"/>
              </a:rPr>
              <a:t> более толстые и пушистые.</a:t>
            </a:r>
            <a:endParaRPr lang="ru-RU" sz="20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Не осыпающиеся края с двух сторон ткани называются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кромкой.</a:t>
            </a:r>
          </a:p>
          <a:p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3960440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17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504" y="401799"/>
            <a:ext cx="90364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Ткани растительного происхождения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340768"/>
            <a:ext cx="56703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Батист</a:t>
            </a:r>
          </a:p>
          <a:p>
            <a:endParaRPr lang="ru-RU" sz="2800" dirty="0">
              <a:latin typeface="Comic Sans MS" pitchFamily="66" charset="0"/>
            </a:endParaRPr>
          </a:p>
          <a:p>
            <a:pPr marL="533400" indent="-533400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Ситец</a:t>
            </a:r>
          </a:p>
          <a:p>
            <a:pPr marL="533400" indent="-533400">
              <a:buFont typeface="Arial" pitchFamily="34" charset="0"/>
              <a:buChar char="•"/>
            </a:pPr>
            <a:endParaRPr lang="ru-RU" sz="2800" dirty="0">
              <a:latin typeface="Comic Sans MS" pitchFamily="66" charset="0"/>
            </a:endParaRPr>
          </a:p>
          <a:p>
            <a:pPr marL="533400" indent="-533400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Сатин</a:t>
            </a:r>
          </a:p>
          <a:p>
            <a:pPr marL="533400" indent="-533400">
              <a:buFont typeface="Arial" pitchFamily="34" charset="0"/>
              <a:buChar char="•"/>
            </a:pPr>
            <a:endParaRPr lang="ru-RU" sz="2800" dirty="0" smtClean="0">
              <a:latin typeface="Comic Sans MS" pitchFamily="66" charset="0"/>
            </a:endParaRPr>
          </a:p>
          <a:p>
            <a:pPr marL="533400" indent="-533400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Фланель</a:t>
            </a:r>
          </a:p>
          <a:p>
            <a:endParaRPr lang="ru-RU" sz="2800" dirty="0" smtClean="0">
              <a:latin typeface="Comic Sans MS" pitchFamily="66" charset="0"/>
            </a:endParaRPr>
          </a:p>
          <a:p>
            <a:pPr marL="533400" indent="-533400">
              <a:buFont typeface="Arial" pitchFamily="34" charset="0"/>
              <a:buChar char="•"/>
            </a:pPr>
            <a:r>
              <a:rPr lang="ru-RU" sz="2800" dirty="0" smtClean="0">
                <a:latin typeface="Comic Sans MS" pitchFamily="66" charset="0"/>
              </a:rPr>
              <a:t>Бязь</a:t>
            </a:r>
          </a:p>
          <a:p>
            <a:pPr marL="533400" indent="-533400">
              <a:buFont typeface="Arial" pitchFamily="34" charset="0"/>
              <a:buChar char="•"/>
            </a:pPr>
            <a:endParaRPr lang="ru-RU" sz="2800" dirty="0" smtClean="0">
              <a:latin typeface="Comic Sans MS" pitchFamily="66" charset="0"/>
            </a:endParaRPr>
          </a:p>
          <a:p>
            <a:pPr marL="533400" indent="-533400">
              <a:buFont typeface="Arial" pitchFamily="34" charset="0"/>
              <a:buChar char="•"/>
            </a:pPr>
            <a:r>
              <a:rPr lang="ru-RU" sz="2800" dirty="0">
                <a:latin typeface="Comic Sans MS" pitchFamily="66" charset="0"/>
              </a:rPr>
              <a:t>П</a:t>
            </a:r>
            <a:r>
              <a:rPr lang="ru-RU" sz="2800" dirty="0" smtClean="0">
                <a:latin typeface="Comic Sans MS" pitchFamily="66" charset="0"/>
              </a:rPr>
              <a:t>арусина</a:t>
            </a:r>
            <a:endParaRPr lang="ru-RU" sz="2800" dirty="0">
              <a:latin typeface="Comic Sans MS" pitchFamily="66" charset="0"/>
            </a:endParaRPr>
          </a:p>
          <a:p>
            <a:endParaRPr lang="ru-RU" sz="2800" dirty="0" smtClean="0">
              <a:latin typeface="Comic Sans MS" pitchFamily="66" charset="0"/>
            </a:endParaRPr>
          </a:p>
          <a:p>
            <a:pPr marL="533400" indent="-533400">
              <a:buFont typeface="Arial" pitchFamily="34" charset="0"/>
              <a:buChar char="•"/>
            </a:pPr>
            <a:endParaRPr lang="ru-RU" sz="2800" b="1" dirty="0">
              <a:latin typeface="Comic Sans MS" pitchFamily="66" charset="0"/>
            </a:endParaRPr>
          </a:p>
          <a:p>
            <a:endParaRPr lang="ru-RU" sz="2800" b="1" dirty="0" smtClean="0">
              <a:latin typeface="Comic Sans MS" pitchFamily="66" charset="0"/>
            </a:endParaRPr>
          </a:p>
          <a:p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1484784"/>
            <a:ext cx="2176636" cy="227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10953"/>
            <a:ext cx="230425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576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Виды материалов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98" y="1484784"/>
            <a:ext cx="1939201" cy="109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1948180" cy="109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687888" y="2987475"/>
            <a:ext cx="13716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Дома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99792" y="4132584"/>
            <a:ext cx="13716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Comic Sans MS" pitchFamily="66" charset="0"/>
              </a:rPr>
              <a:t>Мебель</a:t>
            </a:r>
            <a:endParaRPr lang="ru-RU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135" y="5324426"/>
            <a:ext cx="1415927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006" y="4117503"/>
            <a:ext cx="1424186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303" y="2990851"/>
            <a:ext cx="1424186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888" y="5324424"/>
            <a:ext cx="139913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13811" y="1846843"/>
            <a:ext cx="15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ДРЕВЕСИНА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0553" y="1846843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СТЕКЛО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4455" y="5612040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Посуда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7960" y="3293548"/>
            <a:ext cx="1042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Посуда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57532" y="4293455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Окна</a:t>
            </a:r>
          </a:p>
          <a:p>
            <a:r>
              <a:rPr lang="ru-RU" b="1" dirty="0" smtClean="0">
                <a:latin typeface="Comic Sans MS" pitchFamily="66" charset="0"/>
              </a:rPr>
              <a:t>Двери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07960" y="5612040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Мебель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157" y="2578235"/>
            <a:ext cx="225635" cy="100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157" y="2891007"/>
            <a:ext cx="18891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74062" y="2578235"/>
            <a:ext cx="243135" cy="94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1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1" y="2594777"/>
            <a:ext cx="217009" cy="198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74061" y="2578234"/>
            <a:ext cx="243135" cy="326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3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157" y="4113018"/>
            <a:ext cx="20727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4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473125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5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860193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6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" y="5266997"/>
            <a:ext cx="1905839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87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22335"/>
            <a:ext cx="202406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0" name="Picture 2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001" y="2473125"/>
            <a:ext cx="2031310" cy="1349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91" name="Picture 2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001" y="5266997"/>
            <a:ext cx="203131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42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/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Мир профессий 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574181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72816"/>
            <a:ext cx="226218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09120"/>
            <a:ext cx="2262187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18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229600" cy="216024"/>
          </a:xfrm>
        </p:spPr>
        <p:txBody>
          <a:bodyPr/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Comic Sans MS" pitchFamily="66" charset="0"/>
                <a:cs typeface="Times New Roman" pitchFamily="18" charset="0"/>
              </a:rPr>
              <a:t>Практическая работа </a:t>
            </a:r>
            <a:r>
              <a:rPr lang="ru-RU" b="1" dirty="0">
                <a:solidFill>
                  <a:srgbClr val="C00000"/>
                </a:solidFill>
                <a:effectLst/>
                <a:latin typeface="Comic Sans MS" pitchFamily="66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endParaRPr lang="ru-RU" b="1" dirty="0"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9364443"/>
              </p:ext>
            </p:extLst>
          </p:nvPr>
        </p:nvGraphicFramePr>
        <p:xfrm>
          <a:off x="457200" y="836613"/>
          <a:ext cx="8229600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Определение в ткани направления нитей основы и утка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7200" y="1600200"/>
          <a:ext cx="8229600" cy="3616326"/>
        </p:xfrm>
        <a:graphic>
          <a:graphicData uri="http://schemas.openxmlformats.org/drawingml/2006/table">
            <a:tbl>
              <a:tblPr/>
              <a:tblGrid>
                <a:gridCol w="1219200"/>
                <a:gridCol w="1371600"/>
                <a:gridCol w="1676400"/>
                <a:gridCol w="1219200"/>
                <a:gridCol w="1371600"/>
                <a:gridCol w="1371600"/>
              </a:tblGrid>
              <a:tr h="904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 кромке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(вдоль или поперек кромки)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 степени растяжения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(растягивается больше или меньше)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 звуку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(звук звонкий или глухой)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 виду нитей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3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Толщина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(толстая или тонкая)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Гладкость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(гладкая или пушистая)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Нити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основы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3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Нити утка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71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Вопросы для закрепления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Как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называется процесс получения ткани из пряжи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?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На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каких станках вырабатывают пряжу?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Перечислите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виды волокон.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Назовите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нити, из которых состоит ткань.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Дайте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характеристику нити основы и нити утка.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Что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находится по краям ткани, для чего она служит?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pPr eaLnBrk="0" hangingPunct="0"/>
            <a:r>
              <a:rPr lang="ru-RU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По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каким признакам определяют направление нитей основы в тканях?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69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Домашняя работа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marL="0" indent="0" eaLnBrk="0" hangingPunct="0">
              <a:buNone/>
              <a:tabLst>
                <a:tab pos="1047750" algn="l"/>
              </a:tabLst>
            </a:pPr>
            <a:endParaRPr lang="ru-RU" dirty="0">
              <a:latin typeface="Comic Sans MS" pitchFamily="66" charset="0"/>
              <a:cs typeface="Times New Roman" pitchFamily="18" charset="0"/>
            </a:endParaRPr>
          </a:p>
          <a:p>
            <a:pPr marL="0" indent="0" eaLnBrk="0" hangingPunct="0">
              <a:buNone/>
              <a:tabLst>
                <a:tab pos="1047750" algn="l"/>
              </a:tabLst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1.  Возьмите  лоскут ткани полотняного переплетения. Определи в  лоскуте ткани лицевую сторону.</a:t>
            </a:r>
            <a:endParaRPr lang="ru-RU" dirty="0" smtClean="0">
              <a:latin typeface="Comic Sans MS" pitchFamily="66" charset="0"/>
              <a:cs typeface="Times New Roman" pitchFamily="18" charset="0"/>
            </a:endParaRPr>
          </a:p>
          <a:p>
            <a:pPr marL="0" indent="0" eaLnBrk="0" hangingPunct="0">
              <a:buNone/>
              <a:tabLst>
                <a:tab pos="1047750" algn="l"/>
              </a:tabLst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2.  Вырежи из них два образца.</a:t>
            </a:r>
            <a:endParaRPr lang="ru-RU" dirty="0" smtClean="0">
              <a:latin typeface="Comic Sans MS" pitchFamily="66" charset="0"/>
              <a:cs typeface="Times New Roman" pitchFamily="18" charset="0"/>
            </a:endParaRPr>
          </a:p>
          <a:p>
            <a:pPr marL="0" indent="0" eaLnBrk="0" hangingPunct="0">
              <a:buNone/>
              <a:tabLst>
                <a:tab pos="1047750" algn="l"/>
              </a:tabLst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3.  Приклей каждый образец ткани в рабочую тетрадь лицевой стороной вверх.</a:t>
            </a:r>
            <a:endParaRPr lang="ru-RU" dirty="0" smtClean="0">
              <a:latin typeface="Comic Sans MS" pitchFamily="66" charset="0"/>
              <a:cs typeface="Times New Roman" pitchFamily="18" charset="0"/>
            </a:endParaRPr>
          </a:p>
          <a:p>
            <a:pPr marL="0" indent="0" eaLnBrk="0" hangingPunct="0">
              <a:buNone/>
              <a:tabLst>
                <a:tab pos="1047750" algn="l"/>
              </a:tabLst>
            </a:pPr>
            <a:r>
              <a:rPr lang="ru-RU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4.  Рядом с каждым образцом ткани напиши, по какому при­знаку ты определила лицевую сторону.</a:t>
            </a:r>
            <a:endParaRPr lang="ru-RU" dirty="0" smtClean="0">
              <a:latin typeface="Comic Sans MS" pitchFamily="66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416615"/>
              </p:ext>
            </p:extLst>
          </p:nvPr>
        </p:nvGraphicFramePr>
        <p:xfrm>
          <a:off x="539552" y="1052736"/>
          <a:ext cx="799288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2888"/>
              </a:tblGrid>
              <a:tr h="715104">
                <a:tc>
                  <a:txBody>
                    <a:bodyPr/>
                    <a:lstStyle/>
                    <a:p>
                      <a:pPr marL="0" marR="0" lvl="0" indent="0" algn="l" defTabSz="914400" rtl="0" eaLnBrk="0" fontAlgn="auto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>
                          <a:tab pos="1047750" algn="l"/>
                        </a:tabLst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omic Sans MS" pitchFamily="66" charset="0"/>
                          <a:ea typeface="+mn-ea"/>
                          <a:cs typeface="Times New Roman" pitchFamily="18" charset="0"/>
                        </a:rPr>
                        <a:t>Определение лицевой стороны тканей полотняного переплетения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Comic Sans MS" pitchFamily="66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826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9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Виды материалов</a:t>
            </a:r>
            <a:endParaRPr lang="ru-RU" dirty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2304256" cy="155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01008"/>
            <a:ext cx="2551162" cy="1553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86577"/>
            <a:ext cx="2304256" cy="139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86577"/>
            <a:ext cx="2551162" cy="139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43244" y="2021180"/>
            <a:ext cx="17604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ОДЕЖДА </a:t>
            </a:r>
          </a:p>
          <a:p>
            <a:r>
              <a:rPr lang="ru-RU" b="1" dirty="0" smtClean="0">
                <a:latin typeface="Comic Sans MS" pitchFamily="66" charset="0"/>
              </a:rPr>
              <a:t>     И </a:t>
            </a:r>
          </a:p>
          <a:p>
            <a:r>
              <a:rPr lang="ru-RU" b="1" dirty="0" smtClean="0">
                <a:latin typeface="Comic Sans MS" pitchFamily="66" charset="0"/>
              </a:rPr>
              <a:t>АКСЕССУАРЫ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5030" y="2298179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ОБУВЬ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0347" y="3815954"/>
            <a:ext cx="1673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 ТЕКСТИЛЬ</a:t>
            </a:r>
          </a:p>
          <a:p>
            <a:r>
              <a:rPr lang="ru-RU" b="1" dirty="0" smtClean="0">
                <a:latin typeface="Comic Sans MS" pitchFamily="66" charset="0"/>
              </a:rPr>
              <a:t>    ДЛЯ</a:t>
            </a:r>
          </a:p>
          <a:p>
            <a:r>
              <a:rPr lang="ru-RU" b="1" dirty="0" smtClean="0">
                <a:latin typeface="Comic Sans MS" pitchFamily="66" charset="0"/>
              </a:rPr>
              <a:t> ИНТЕРЬЕРА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4495" y="4005064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itchFamily="66" charset="0"/>
              </a:rPr>
              <a:t>МЕБЕЛЬ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35896" y="2897612"/>
            <a:ext cx="12961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ТКАНЬ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412776"/>
            <a:ext cx="157321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9" y="3922855"/>
            <a:ext cx="1427163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740" y="5110843"/>
            <a:ext cx="15732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668" y="3507384"/>
            <a:ext cx="1547813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104632"/>
            <a:ext cx="1609725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80152"/>
            <a:ext cx="1427163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8" y="2305647"/>
            <a:ext cx="1427163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003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251520" y="333375"/>
            <a:ext cx="7978080" cy="5792788"/>
          </a:xfrm>
        </p:spPr>
        <p:txBody>
          <a:bodyPr/>
          <a:lstStyle/>
          <a:p>
            <a:endParaRPr lang="ru-RU" b="1" dirty="0" smtClean="0">
              <a:latin typeface="Comic Sans MS" pitchFamily="66" charset="0"/>
            </a:endParaRPr>
          </a:p>
          <a:p>
            <a:endParaRPr lang="ru-RU" b="1" dirty="0"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Тканью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человек  пользуется  с  древнейших  времен.  Мы настолько   привыкли  к  ней, что  даже  не  задумываемся, когда  шьем  изделие, как  </a:t>
            </a:r>
            <a:r>
              <a:rPr lang="ru-RU" dirty="0" smtClean="0">
                <a:solidFill>
                  <a:schemeClr val="tx1"/>
                </a:solidFill>
                <a:latin typeface="Comic Sans MS" pitchFamily="66" charset="0"/>
              </a:rPr>
              <a:t>получают  </a:t>
            </a:r>
            <a:r>
              <a:rPr lang="ru-RU" dirty="0">
                <a:solidFill>
                  <a:schemeClr val="tx1"/>
                </a:solidFill>
                <a:latin typeface="Comic Sans MS" pitchFamily="66" charset="0"/>
              </a:rPr>
              <a:t>ткани  и  из какого  сырья.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12976"/>
            <a:ext cx="530919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53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87519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Comic Sans MS" pitchFamily="66" charset="0"/>
              </a:rPr>
              <a:t>Древние  записи  свидетельствуют  о  том, что</a:t>
            </a:r>
          </a:p>
          <a:p>
            <a:r>
              <a:rPr lang="ru-RU" sz="2400" dirty="0">
                <a:latin typeface="Comic Sans MS" pitchFamily="66" charset="0"/>
              </a:rPr>
              <a:t>первыми  волокнами  которые  человек </a:t>
            </a:r>
            <a:r>
              <a:rPr lang="ru-RU" sz="2400" dirty="0" smtClean="0">
                <a:latin typeface="Comic Sans MS" pitchFamily="66" charset="0"/>
              </a:rPr>
              <a:t>использовал  </a:t>
            </a:r>
            <a:r>
              <a:rPr lang="ru-RU" sz="2400" dirty="0">
                <a:latin typeface="Comic Sans MS" pitchFamily="66" charset="0"/>
              </a:rPr>
              <a:t>для  получения  нитей, были  волокна</a:t>
            </a:r>
          </a:p>
          <a:p>
            <a:r>
              <a:rPr lang="ru-RU" sz="2400" dirty="0">
                <a:latin typeface="Comic Sans MS" pitchFamily="66" charset="0"/>
              </a:rPr>
              <a:t>  </a:t>
            </a:r>
            <a:endParaRPr lang="ru-RU" sz="2400" dirty="0" smtClean="0">
              <a:latin typeface="Comic Sans MS" pitchFamily="66" charset="0"/>
            </a:endParaRPr>
          </a:p>
          <a:p>
            <a:r>
              <a:rPr lang="ru-RU" sz="2400" dirty="0" smtClean="0">
                <a:latin typeface="Comic Sans MS" pitchFamily="66" charset="0"/>
              </a:rPr>
              <a:t> крапивы                    конопли                    джута</a:t>
            </a:r>
            <a:endParaRPr lang="ru-RU" sz="2400" dirty="0">
              <a:latin typeface="Comic Sans MS" pitchFamily="66" charset="0"/>
            </a:endParaRPr>
          </a:p>
          <a:p>
            <a:endParaRPr lang="ru-RU" sz="24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1895475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755" y="2170823"/>
            <a:ext cx="1822450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32856"/>
            <a:ext cx="1822773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6441" y="5101733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Comic Sans MS" pitchFamily="66" charset="0"/>
              </a:rPr>
              <a:t>Затем  волокна  льна, а  с  развитием  </a:t>
            </a:r>
            <a:r>
              <a:rPr lang="ru-RU" sz="2400" dirty="0" smtClean="0">
                <a:latin typeface="Comic Sans MS" pitchFamily="66" charset="0"/>
              </a:rPr>
              <a:t>земледелия  </a:t>
            </a:r>
            <a:r>
              <a:rPr lang="ru-RU" sz="2400" dirty="0">
                <a:latin typeface="Comic Sans MS" pitchFamily="66" charset="0"/>
              </a:rPr>
              <a:t>начали  возделывать  хлопчатник.</a:t>
            </a:r>
          </a:p>
        </p:txBody>
      </p:sp>
    </p:spTree>
    <p:extLst>
      <p:ext uri="{BB962C8B-B14F-4D97-AF65-F5344CB8AC3E}">
        <p14:creationId xmlns:p14="http://schemas.microsoft.com/office/powerpoint/2010/main" val="383847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98884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Швейное материаловедение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Раздел технологии, который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изучает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строение и свойства материалов, используемых для изготовления швейных изделий.</a:t>
            </a:r>
          </a:p>
          <a:p>
            <a:pPr marL="0" indent="0">
              <a:buNone/>
            </a:pPr>
            <a:endParaRPr lang="ru-RU" sz="28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6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0"/>
            <a:ext cx="9217024" cy="105273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Логическая цепочка «получения ткани»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24744"/>
            <a:ext cx="21621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124744"/>
            <a:ext cx="2088232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913" y="3204452"/>
            <a:ext cx="19145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245163"/>
            <a:ext cx="2094731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277015"/>
            <a:ext cx="223224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35562"/>
            <a:ext cx="3005588" cy="120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5" y="5289191"/>
            <a:ext cx="300513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41" y="3426702"/>
            <a:ext cx="3005137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6109" y="1654453"/>
            <a:ext cx="1241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Волокно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4010" y="3676009"/>
            <a:ext cx="1002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Пряжа</a:t>
            </a:r>
          </a:p>
          <a:p>
            <a:r>
              <a:rPr lang="ru-RU" sz="2000" b="1" dirty="0" smtClean="0">
                <a:latin typeface="Comic Sans MS" pitchFamily="66" charset="0"/>
              </a:rPr>
              <a:t>(нити)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1793" y="5774872"/>
            <a:ext cx="9028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Ткань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09" y="2585146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652" y="4780866"/>
            <a:ext cx="1889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9638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269" y="47667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Волокно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dirty="0">
                <a:latin typeface="Comic Sans MS" pitchFamily="66" charset="0"/>
              </a:rPr>
              <a:t>– это гибкое, прочное тело, длина которого во много раз больше чем поперечный размер.</a:t>
            </a:r>
          </a:p>
          <a:p>
            <a:r>
              <a:rPr lang="ru-RU" sz="2400" b="1" dirty="0">
                <a:solidFill>
                  <a:srgbClr val="C00000"/>
                </a:solidFill>
                <a:latin typeface="Comic Sans MS" pitchFamily="66" charset="0"/>
              </a:rPr>
              <a:t>Текстильные волокна </a:t>
            </a:r>
            <a:r>
              <a:rPr lang="ru-RU" sz="2400" dirty="0">
                <a:latin typeface="Comic Sans MS" pitchFamily="66" charset="0"/>
              </a:rPr>
              <a:t>очень разнообразные, но все они подразделяются на два основных класса: натуральные и химические</a:t>
            </a:r>
            <a:endParaRPr lang="ru-RU" sz="2400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9" y="3584630"/>
            <a:ext cx="2880320" cy="228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50298"/>
            <a:ext cx="3040732" cy="228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362730"/>
            <a:ext cx="1887909" cy="388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36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882</TotalTime>
  <Words>1129</Words>
  <Application>Microsoft Office PowerPoint</Application>
  <PresentationFormat>Экран (4:3)</PresentationFormat>
  <Paragraphs>249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Исполнительная</vt:lpstr>
      <vt:lpstr>Раздел : Элементы материаловедения        Классификация текстильных волокон. Краткие сведения о хлопчатобумажных и льняных тканях.   5 класс </vt:lpstr>
      <vt:lpstr>   Цель урока:  </vt:lpstr>
      <vt:lpstr>Виды материалов</vt:lpstr>
      <vt:lpstr>Виды материалов</vt:lpstr>
      <vt:lpstr>Презентация PowerPoint</vt:lpstr>
      <vt:lpstr>Презентация PowerPoint</vt:lpstr>
      <vt:lpstr>Швейное материаловедение</vt:lpstr>
      <vt:lpstr>Логическая цепочка «получения ткани»</vt:lpstr>
      <vt:lpstr>Презентация PowerPoint</vt:lpstr>
      <vt:lpstr>Текстильные волокна</vt:lpstr>
      <vt:lpstr>Натуральные волокна</vt:lpstr>
      <vt:lpstr>Лён</vt:lpstr>
      <vt:lpstr>Свойства льна</vt:lpstr>
      <vt:lpstr>Хлопок</vt:lpstr>
      <vt:lpstr>Свойства хлопка</vt:lpstr>
      <vt:lpstr>Сравнительная характеристика свойств волокон хлопка и льна.</vt:lpstr>
      <vt:lpstr>Схема первичной обработки сырья</vt:lpstr>
      <vt:lpstr>Производство пряжи из волокна</vt:lpstr>
      <vt:lpstr>Производство ткани из пряжи </vt:lpstr>
      <vt:lpstr>Производственные этапы изготовления ткани</vt:lpstr>
      <vt:lpstr>Презентация PowerPoint</vt:lpstr>
      <vt:lpstr>Презентация PowerPoint</vt:lpstr>
      <vt:lpstr>Презентация PowerPoint</vt:lpstr>
      <vt:lpstr>После отделки ткани могут быть:</vt:lpstr>
      <vt:lpstr>Строение ткани</vt:lpstr>
      <vt:lpstr>Строение ткани</vt:lpstr>
      <vt:lpstr>Презентация PowerPoint</vt:lpstr>
      <vt:lpstr>Признаки определения нити основы ткани </vt:lpstr>
      <vt:lpstr>Презентация PowerPoint</vt:lpstr>
      <vt:lpstr>Мир профессий </vt:lpstr>
      <vt:lpstr>Практическая работа  </vt:lpstr>
      <vt:lpstr>Вопросы для закрепления</vt:lpstr>
      <vt:lpstr>Домашняя работа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58</cp:revision>
  <dcterms:created xsi:type="dcterms:W3CDTF">2014-12-06T13:45:50Z</dcterms:created>
  <dcterms:modified xsi:type="dcterms:W3CDTF">2014-12-07T13:31:43Z</dcterms:modified>
</cp:coreProperties>
</file>