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7B3A45-DCDA-41BC-BF6C-AA7EC33BCFF6}" type="datetimeFigureOut">
              <a:rPr lang="ru-RU" smtClean="0"/>
              <a:pPr/>
              <a:t>11.04.2012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49CECE-FF56-4796-BA4E-1FBAD4FC830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E49CECE-FF56-4796-BA4E-1FBAD4FC8300}"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E49CECE-FF56-4796-BA4E-1FBAD4FC8300}"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E49CECE-FF56-4796-BA4E-1FBAD4FC8300}"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E49CECE-FF56-4796-BA4E-1FBAD4FC8300}"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FE49CECE-FF56-4796-BA4E-1FBAD4FC8300}"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Овал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8" name="Заголовок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ru-RU" smtClean="0"/>
              <a:t>Образец заголовка</a:t>
            </a:r>
            <a:endParaRPr lang="en-US"/>
          </a:p>
        </p:txBody>
      </p:sp>
      <p:sp>
        <p:nvSpPr>
          <p:cNvPr id="7" name="Дата 14"/>
          <p:cNvSpPr>
            <a:spLocks noGrp="1"/>
          </p:cNvSpPr>
          <p:nvPr>
            <p:ph type="dt" sz="half" idx="10"/>
          </p:nvPr>
        </p:nvSpPr>
        <p:spPr/>
        <p:txBody>
          <a:bodyPr/>
          <a:lstStyle>
            <a:lvl1pPr>
              <a:defRPr/>
            </a:lvl1pPr>
          </a:lstStyle>
          <a:p>
            <a:pPr>
              <a:defRPr/>
            </a:pPr>
            <a:fld id="{EEAECAA7-C8D3-4B3F-A333-8C9A65C930E0}" type="datetimeFigureOut">
              <a:rPr lang="ru-RU"/>
              <a:pPr>
                <a:defRPr/>
              </a:pPr>
              <a:t>11.04.2012</a:t>
            </a:fld>
            <a:endParaRPr lang="ru-RU"/>
          </a:p>
        </p:txBody>
      </p:sp>
      <p:sp>
        <p:nvSpPr>
          <p:cNvPr id="8" name="Номер слайда 15"/>
          <p:cNvSpPr>
            <a:spLocks noGrp="1"/>
          </p:cNvSpPr>
          <p:nvPr>
            <p:ph type="sldNum" sz="quarter" idx="11"/>
          </p:nvPr>
        </p:nvSpPr>
        <p:spPr/>
        <p:txBody>
          <a:bodyPr/>
          <a:lstStyle>
            <a:lvl1pPr>
              <a:defRPr/>
            </a:lvl1pPr>
          </a:lstStyle>
          <a:p>
            <a:pPr>
              <a:defRPr/>
            </a:pPr>
            <a:fld id="{A060BFE2-8D37-4FD6-AF5C-F7ED567498A3}" type="slidenum">
              <a:rPr lang="ru-RU"/>
              <a:pPr>
                <a:defRPr/>
              </a:pPr>
              <a:t>‹#›</a:t>
            </a:fld>
            <a:endParaRPr lang="ru-RU"/>
          </a:p>
        </p:txBody>
      </p:sp>
      <p:sp>
        <p:nvSpPr>
          <p:cNvPr id="10" name="Нижний колонтитул 16"/>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4C8B8FE3-C4E6-4B68-8600-CC4AA3B15DB3}" type="datetimeFigureOut">
              <a:rPr lang="ru-RU"/>
              <a:pPr>
                <a:defRPr/>
              </a:pPr>
              <a:t>11.04.2012</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62F4DB5B-7A9B-4485-8D33-F098CD9020AF}"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4A843A78-78E7-4311-9BEA-CF639D0C8031}" type="datetimeFigureOut">
              <a:rPr lang="ru-RU"/>
              <a:pPr>
                <a:defRPr/>
              </a:pPr>
              <a:t>11.04.2012</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92A51898-76FE-4EB6-B7AB-B79DFA62D0C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7" name="Заголовок 16"/>
          <p:cNvSpPr>
            <a:spLocks noGrp="1"/>
          </p:cNvSpPr>
          <p:nvPr>
            <p:ph type="title"/>
          </p:nvPr>
        </p:nvSpPr>
        <p:spPr/>
        <p:txBody>
          <a:bodyPr rtlCol="0"/>
          <a:lstStyle/>
          <a:p>
            <a:r>
              <a:rPr lang="ru-RU" smtClean="0"/>
              <a:t>Образец заголовка</a:t>
            </a:r>
            <a:endParaRPr lang="en-US"/>
          </a:p>
        </p:txBody>
      </p:sp>
      <p:sp>
        <p:nvSpPr>
          <p:cNvPr id="4" name="Дата 23"/>
          <p:cNvSpPr>
            <a:spLocks noGrp="1"/>
          </p:cNvSpPr>
          <p:nvPr>
            <p:ph type="dt" sz="half" idx="10"/>
          </p:nvPr>
        </p:nvSpPr>
        <p:spPr/>
        <p:txBody>
          <a:bodyPr/>
          <a:lstStyle>
            <a:lvl1pPr>
              <a:defRPr/>
            </a:lvl1pPr>
          </a:lstStyle>
          <a:p>
            <a:pPr>
              <a:defRPr/>
            </a:pPr>
            <a:fld id="{3C9D8271-64EE-4EEF-BF37-2D58A074EA00}" type="datetimeFigureOut">
              <a:rPr lang="ru-RU"/>
              <a:pPr>
                <a:defRPr/>
              </a:pPr>
              <a:t>11.04.2012</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19706F3F-95B4-4B57-A55C-B702AC5CEE0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84BB9E6-69AA-461B-AD0B-FAA59E20C578}" type="datetimeFigureOut">
              <a:rPr lang="ru-RU"/>
              <a:pPr>
                <a:defRPr/>
              </a:pPr>
              <a:t>11.04.2012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498F96C-E127-47C5-83D4-274C92D0C1DF}"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11" name="Содержимое 10"/>
          <p:cNvSpPr>
            <a:spLocks noGrp="1"/>
          </p:cNvSpPr>
          <p:nvPr>
            <p:ph sz="half" idx="1"/>
          </p:nvPr>
        </p:nvSpPr>
        <p:spPr>
          <a:xfrm>
            <a:off x="457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3"/>
          <p:cNvSpPr>
            <a:spLocks noGrp="1"/>
          </p:cNvSpPr>
          <p:nvPr>
            <p:ph type="dt" sz="half" idx="10"/>
          </p:nvPr>
        </p:nvSpPr>
        <p:spPr/>
        <p:txBody>
          <a:bodyPr/>
          <a:lstStyle>
            <a:lvl1pPr>
              <a:defRPr/>
            </a:lvl1pPr>
          </a:lstStyle>
          <a:p>
            <a:pPr>
              <a:defRPr/>
            </a:pPr>
            <a:fld id="{ED68338B-8363-4549-B7F4-B7BBF158040F}" type="datetimeFigureOut">
              <a:rPr lang="ru-RU"/>
              <a:pPr>
                <a:defRPr/>
              </a:pPr>
              <a:t>11.04.2012</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CF50AA51-C58E-4068-97CF-E0F2BBDE894A}"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cxnSp>
        <p:nvCxnSpPr>
          <p:cNvPr id="7" name="Прямая соединительная линия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4" name="Содержимое 33"/>
          <p:cNvSpPr>
            <a:spLocks noGrp="1"/>
          </p:cNvSpPr>
          <p:nvPr>
            <p:ph sz="quarter" idx="4"/>
          </p:nvPr>
        </p:nvSpPr>
        <p:spPr>
          <a:xfrm>
            <a:off x="4649788"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Заголовок 1"/>
          <p:cNvSpPr>
            <a:spLocks noGrp="1"/>
          </p:cNvSpPr>
          <p:nvPr>
            <p:ph type="title"/>
          </p:nvPr>
        </p:nvSpPr>
        <p:spPr>
          <a:xfrm>
            <a:off x="457200" y="155448"/>
            <a:ext cx="8229600" cy="1143000"/>
          </a:xfrm>
        </p:spPr>
        <p:txBody>
          <a:bodyPr/>
          <a:lstStyle>
            <a:lvl1pPr>
              <a:defRPr/>
            </a:lvl1pPr>
          </a:lstStyle>
          <a:p>
            <a:r>
              <a:rPr lang="ru-RU" smtClean="0"/>
              <a:t>Образец заголовка</a:t>
            </a:r>
            <a:endParaRPr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9" name="Номер слайда 8"/>
          <p:cNvSpPr>
            <a:spLocks noGrp="1"/>
          </p:cNvSpPr>
          <p:nvPr>
            <p:ph type="sldNum" sz="quarter" idx="10"/>
          </p:nvPr>
        </p:nvSpPr>
        <p:spPr/>
        <p:txBody>
          <a:bodyPr/>
          <a:lstStyle>
            <a:lvl1pPr>
              <a:defRPr/>
            </a:lvl1pPr>
          </a:lstStyle>
          <a:p>
            <a:pPr>
              <a:defRPr/>
            </a:pPr>
            <a:fld id="{03AE5A4E-B530-4EC9-AFAF-272256698BDB}" type="slidenum">
              <a:rPr lang="ru-RU"/>
              <a:pPr>
                <a:defRPr/>
              </a:pPr>
              <a:t>‹#›</a:t>
            </a:fld>
            <a:endParaRPr lang="ru-RU"/>
          </a:p>
        </p:txBody>
      </p:sp>
      <p:sp>
        <p:nvSpPr>
          <p:cNvPr id="10" name="Нижний колонтитул 7"/>
          <p:cNvSpPr>
            <a:spLocks noGrp="1"/>
          </p:cNvSpPr>
          <p:nvPr>
            <p:ph type="ftr" sz="quarter" idx="11"/>
          </p:nvPr>
        </p:nvSpPr>
        <p:spPr/>
        <p:txBody>
          <a:bodyPr/>
          <a:lstStyle>
            <a:lvl1pPr>
              <a:defRPr/>
            </a:lvl1pPr>
          </a:lstStyle>
          <a:p>
            <a:pPr>
              <a:defRPr/>
            </a:pPr>
            <a:endParaRPr lang="ru-RU"/>
          </a:p>
        </p:txBody>
      </p:sp>
      <p:sp>
        <p:nvSpPr>
          <p:cNvPr id="11" name="Дата 6"/>
          <p:cNvSpPr>
            <a:spLocks noGrp="1"/>
          </p:cNvSpPr>
          <p:nvPr>
            <p:ph type="dt" sz="half" idx="12"/>
          </p:nvPr>
        </p:nvSpPr>
        <p:spPr/>
        <p:txBody>
          <a:bodyPr/>
          <a:lstStyle>
            <a:lvl1pPr>
              <a:defRPr/>
            </a:lvl1pPr>
          </a:lstStyle>
          <a:p>
            <a:pPr>
              <a:defRPr/>
            </a:pPr>
            <a:fld id="{A716A3EC-5FDD-47F5-A7A9-700D516ACED9}" type="datetimeFigureOut">
              <a:rPr lang="ru-RU"/>
              <a:pPr>
                <a:defRPr/>
              </a:pPr>
              <a:t>11.04.2012</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fld id="{A7D51BDB-9214-4346-AEF8-67BED3581A8B}" type="datetimeFigureOut">
              <a:rPr lang="ru-RU"/>
              <a:pPr>
                <a:defRPr/>
              </a:pPr>
              <a:t>11.04.2012</a:t>
            </a:fld>
            <a:endParaRPr lang="ru-RU"/>
          </a:p>
        </p:txBody>
      </p:sp>
      <p:sp>
        <p:nvSpPr>
          <p:cNvPr id="4" name="Нижний колонтитул 9"/>
          <p:cNvSpPr>
            <a:spLocks noGrp="1"/>
          </p:cNvSpPr>
          <p:nvPr>
            <p:ph type="ftr" sz="quarter" idx="11"/>
          </p:nvPr>
        </p:nvSpPr>
        <p:spPr/>
        <p:txBody>
          <a:bodyPr/>
          <a:lstStyle>
            <a:lvl1pPr>
              <a:defRPr/>
            </a:lvl1pPr>
          </a:lstStyle>
          <a:p>
            <a:pPr>
              <a:defRPr/>
            </a:pPr>
            <a:endParaRPr lang="ru-RU"/>
          </a:p>
        </p:txBody>
      </p:sp>
      <p:sp>
        <p:nvSpPr>
          <p:cNvPr id="5" name="Номер слайда 21"/>
          <p:cNvSpPr>
            <a:spLocks noGrp="1"/>
          </p:cNvSpPr>
          <p:nvPr>
            <p:ph type="sldNum" sz="quarter" idx="12"/>
          </p:nvPr>
        </p:nvSpPr>
        <p:spPr/>
        <p:txBody>
          <a:bodyPr/>
          <a:lstStyle>
            <a:lvl1pPr>
              <a:defRPr/>
            </a:lvl1pPr>
          </a:lstStyle>
          <a:p>
            <a:pPr>
              <a:defRPr/>
            </a:pPr>
            <a:fld id="{0351F08B-54EF-4A1A-81FD-792080B15A90}"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3"/>
          <p:cNvSpPr>
            <a:spLocks noGrp="1"/>
          </p:cNvSpPr>
          <p:nvPr>
            <p:ph type="dt" sz="half" idx="10"/>
          </p:nvPr>
        </p:nvSpPr>
        <p:spPr/>
        <p:txBody>
          <a:bodyPr/>
          <a:lstStyle>
            <a:lvl1pPr>
              <a:defRPr/>
            </a:lvl1pPr>
          </a:lstStyle>
          <a:p>
            <a:pPr>
              <a:defRPr/>
            </a:pPr>
            <a:fld id="{E3431060-B92A-488D-A79B-F9A0D30C167A}" type="datetimeFigureOut">
              <a:rPr lang="ru-RU"/>
              <a:pPr>
                <a:defRPr/>
              </a:pPr>
              <a:t>11.04.2012</a:t>
            </a:fld>
            <a:endParaRPr lang="ru-RU"/>
          </a:p>
        </p:txBody>
      </p:sp>
      <p:sp>
        <p:nvSpPr>
          <p:cNvPr id="3" name="Нижний колонтитул 9"/>
          <p:cNvSpPr>
            <a:spLocks noGrp="1"/>
          </p:cNvSpPr>
          <p:nvPr>
            <p:ph type="ftr" sz="quarter" idx="11"/>
          </p:nvPr>
        </p:nvSpPr>
        <p:spPr/>
        <p:txBody>
          <a:bodyPr/>
          <a:lstStyle>
            <a:lvl1pPr>
              <a:defRPr/>
            </a:lvl1pPr>
          </a:lstStyle>
          <a:p>
            <a:pPr>
              <a:defRPr/>
            </a:pPr>
            <a:endParaRPr lang="ru-RU"/>
          </a:p>
        </p:txBody>
      </p:sp>
      <p:sp>
        <p:nvSpPr>
          <p:cNvPr id="4" name="Номер слайда 21"/>
          <p:cNvSpPr>
            <a:spLocks noGrp="1"/>
          </p:cNvSpPr>
          <p:nvPr>
            <p:ph type="sldNum" sz="quarter" idx="12"/>
          </p:nvPr>
        </p:nvSpPr>
        <p:spPr/>
        <p:txBody>
          <a:bodyPr/>
          <a:lstStyle>
            <a:lvl1pPr>
              <a:defRPr/>
            </a:lvl1pPr>
          </a:lstStyle>
          <a:p>
            <a:pPr>
              <a:defRPr/>
            </a:pPr>
            <a:fld id="{A158E396-7641-4DB6-B350-35091D9C5FF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Текст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5" name="Дата 7"/>
          <p:cNvSpPr>
            <a:spLocks noGrp="1"/>
          </p:cNvSpPr>
          <p:nvPr>
            <p:ph type="dt" sz="half" idx="10"/>
          </p:nvPr>
        </p:nvSpPr>
        <p:spPr/>
        <p:txBody>
          <a:bodyPr/>
          <a:lstStyle>
            <a:lvl1pPr>
              <a:defRPr/>
            </a:lvl1pPr>
          </a:lstStyle>
          <a:p>
            <a:pPr>
              <a:defRPr/>
            </a:pPr>
            <a:fld id="{AA1ED236-DE27-41BD-AF19-0DEFEC95D7CC}" type="datetimeFigureOut">
              <a:rPr lang="ru-RU"/>
              <a:pPr>
                <a:defRPr/>
              </a:pPr>
              <a:t>11.04.2012</a:t>
            </a:fld>
            <a:endParaRPr lang="ru-RU"/>
          </a:p>
        </p:txBody>
      </p:sp>
      <p:sp>
        <p:nvSpPr>
          <p:cNvPr id="6" name="Номер слайда 8"/>
          <p:cNvSpPr>
            <a:spLocks noGrp="1"/>
          </p:cNvSpPr>
          <p:nvPr>
            <p:ph type="sldNum" sz="quarter" idx="11"/>
          </p:nvPr>
        </p:nvSpPr>
        <p:spPr/>
        <p:txBody>
          <a:bodyPr/>
          <a:lstStyle>
            <a:lvl1pPr>
              <a:defRPr/>
            </a:lvl1pPr>
          </a:lstStyle>
          <a:p>
            <a:pPr>
              <a:defRPr/>
            </a:pPr>
            <a:fld id="{A4746C63-5A23-4B01-AA29-6AFD86CCDEB9}" type="slidenum">
              <a:rPr lang="ru-RU"/>
              <a:pPr>
                <a:defRPr/>
              </a:pPr>
              <a:t>‹#›</a:t>
            </a:fld>
            <a:endParaRPr lang="ru-RU"/>
          </a:p>
        </p:txBody>
      </p:sp>
      <p:sp>
        <p:nvSpPr>
          <p:cNvPr id="7" name="Нижний колонтитул 9"/>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ru-RU" noProof="0" smtClean="0"/>
              <a:t>Вставка рисунка</a:t>
            </a:r>
            <a:endParaRPr lang="en-US" noProof="0"/>
          </a:p>
        </p:txBody>
      </p:sp>
      <p:sp>
        <p:nvSpPr>
          <p:cNvPr id="4" name="Текст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ru-RU" smtClean="0"/>
              <a:t>Образец текста</a:t>
            </a:r>
          </a:p>
        </p:txBody>
      </p:sp>
      <p:sp>
        <p:nvSpPr>
          <p:cNvPr id="5" name="Дата 7"/>
          <p:cNvSpPr>
            <a:spLocks noGrp="1"/>
          </p:cNvSpPr>
          <p:nvPr>
            <p:ph type="dt" sz="half" idx="10"/>
          </p:nvPr>
        </p:nvSpPr>
        <p:spPr/>
        <p:txBody>
          <a:bodyPr/>
          <a:lstStyle>
            <a:lvl1pPr>
              <a:defRPr/>
            </a:lvl1pPr>
          </a:lstStyle>
          <a:p>
            <a:pPr>
              <a:defRPr/>
            </a:pPr>
            <a:fld id="{45C465F0-74A1-4607-B52D-4833BCF51B6B}" type="datetimeFigureOut">
              <a:rPr lang="ru-RU"/>
              <a:pPr>
                <a:defRPr/>
              </a:pPr>
              <a:t>11.04.2012</a:t>
            </a:fld>
            <a:endParaRPr lang="ru-RU"/>
          </a:p>
        </p:txBody>
      </p:sp>
      <p:sp>
        <p:nvSpPr>
          <p:cNvPr id="6" name="Номер слайда 8"/>
          <p:cNvSpPr>
            <a:spLocks noGrp="1"/>
          </p:cNvSpPr>
          <p:nvPr>
            <p:ph type="sldNum" sz="quarter" idx="11"/>
          </p:nvPr>
        </p:nvSpPr>
        <p:spPr/>
        <p:txBody>
          <a:bodyPr/>
          <a:lstStyle>
            <a:lvl1pPr>
              <a:defRPr/>
            </a:lvl1pPr>
          </a:lstStyle>
          <a:p>
            <a:pPr>
              <a:defRPr/>
            </a:pPr>
            <a:fld id="{85A40F50-5405-4702-BA16-0CFEA90C3E26}" type="slidenum">
              <a:rPr lang="ru-RU"/>
              <a:pPr>
                <a:defRPr/>
              </a:pPr>
              <a:t>‹#›</a:t>
            </a:fld>
            <a:endParaRPr lang="ru-RU"/>
          </a:p>
        </p:txBody>
      </p:sp>
      <p:sp>
        <p:nvSpPr>
          <p:cNvPr id="7" name="Нижний колонтитул 9"/>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Текст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4" name="Дата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defRPr>
            </a:lvl1pPr>
          </a:lstStyle>
          <a:p>
            <a:pPr>
              <a:defRPr/>
            </a:pPr>
            <a:fld id="{F8ECF2EE-449F-438E-B3D1-2E59104C87C3}" type="datetimeFigureOut">
              <a:rPr lang="ru-RU"/>
              <a:pPr>
                <a:defRPr/>
              </a:pPr>
              <a:t>11.04.2012</a:t>
            </a:fld>
            <a:endParaRPr lang="ru-RU"/>
          </a:p>
        </p:txBody>
      </p:sp>
      <p:sp>
        <p:nvSpPr>
          <p:cNvPr id="10" name="Нижний колонтитул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endParaRPr lang="ru-RU"/>
          </a:p>
        </p:txBody>
      </p:sp>
      <p:sp>
        <p:nvSpPr>
          <p:cNvPr id="22" name="Номер слайда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defRPr>
            </a:lvl1pPr>
          </a:lstStyle>
          <a:p>
            <a:pPr>
              <a:defRPr/>
            </a:pPr>
            <a:fld id="{ED868703-93E2-4F33-AFAF-4C8AB25FDCCF}" type="slidenum">
              <a:rPr lang="ru-RU"/>
              <a:pPr>
                <a:defRPr/>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ru-RU" smtClean="0"/>
              <a:t>Образец заголовка</a:t>
            </a:r>
            <a:endParaRPr lang="en-US"/>
          </a:p>
        </p:txBody>
      </p:sp>
    </p:spTree>
  </p:cSld>
  <p:clrMap bg1="dk1" tx1="lt1" bg2="dk2" tx2="lt2" accent1="accent1" accent2="accent2" accent3="accent3" accent4="accent4" accent5="accent5" accent6="accent6" hlink="hlink" folHlink="folHlink"/>
  <p:sldLayoutIdLst>
    <p:sldLayoutId id="2147483911" r:id="rId1"/>
    <p:sldLayoutId id="2147483905" r:id="rId2"/>
    <p:sldLayoutId id="2147483912" r:id="rId3"/>
    <p:sldLayoutId id="2147483906" r:id="rId4"/>
    <p:sldLayoutId id="2147483913" r:id="rId5"/>
    <p:sldLayoutId id="2147483907" r:id="rId6"/>
    <p:sldLayoutId id="2147483908" r:id="rId7"/>
    <p:sldLayoutId id="2147483914" r:id="rId8"/>
    <p:sldLayoutId id="2147483915" r:id="rId9"/>
    <p:sldLayoutId id="2147483909" r:id="rId10"/>
    <p:sldLayoutId id="2147483910"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fontAlgn="auto">
              <a:spcAft>
                <a:spcPts val="0"/>
              </a:spcAft>
              <a:defRPr/>
            </a:pPr>
            <a:r>
              <a:rPr lang="ru-RU" smtClean="0"/>
              <a:t>КАТАЛИЗ</a:t>
            </a:r>
            <a:endParaRPr lang="ru-RU"/>
          </a:p>
        </p:txBody>
      </p:sp>
      <p:pic>
        <p:nvPicPr>
          <p:cNvPr id="5" name="Picture 2" descr="C:\Documents and Settings\Денис\Рабочий стол\20f13b339dac.jpg"/>
          <p:cNvPicPr>
            <a:picLocks noChangeAspect="1" noChangeArrowheads="1"/>
          </p:cNvPicPr>
          <p:nvPr/>
        </p:nvPicPr>
        <p:blipFill>
          <a:blip r:embed="rId3" cstate="print"/>
          <a:srcRect/>
          <a:stretch>
            <a:fillRect/>
          </a:stretch>
        </p:blipFill>
        <p:spPr bwMode="auto">
          <a:xfrm>
            <a:off x="3428992" y="3929066"/>
            <a:ext cx="3000364" cy="2465924"/>
          </a:xfrm>
          <a:prstGeom prst="ellipse">
            <a:avLst/>
          </a:prstGeom>
          <a:ln>
            <a:noFill/>
          </a:ln>
          <a:effectLst>
            <a:softEdge rad="112500"/>
          </a:effectLst>
        </p:spPr>
      </p:pic>
      <p:sp>
        <p:nvSpPr>
          <p:cNvPr id="6" name="Рамка 5"/>
          <p:cNvSpPr/>
          <p:nvPr/>
        </p:nvSpPr>
        <p:spPr>
          <a:xfrm>
            <a:off x="3714744" y="285728"/>
            <a:ext cx="2071702" cy="428628"/>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Prezentacii.com</a:t>
            </a:r>
            <a:endParaRPr lang="ru-RU"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Содержимое 2"/>
          <p:cNvSpPr>
            <a:spLocks noGrp="1"/>
          </p:cNvSpPr>
          <p:nvPr>
            <p:ph idx="1"/>
          </p:nvPr>
        </p:nvSpPr>
        <p:spPr>
          <a:xfrm>
            <a:off x="428625" y="1500188"/>
            <a:ext cx="8229600" cy="4572000"/>
          </a:xfrm>
        </p:spPr>
        <p:txBody>
          <a:bodyPr/>
          <a:lstStyle/>
          <a:p>
            <a:r>
              <a:rPr lang="ru-RU" i="1" smtClean="0"/>
              <a:t>Введение</a:t>
            </a:r>
          </a:p>
          <a:p>
            <a:r>
              <a:rPr lang="ru-RU" i="1" smtClean="0"/>
              <a:t>О деятеле химии о катализе Борескове</a:t>
            </a:r>
          </a:p>
          <a:p>
            <a:r>
              <a:rPr lang="ru-RU" i="1" smtClean="0"/>
              <a:t>Немного о промышленном катализе </a:t>
            </a:r>
          </a:p>
          <a:p>
            <a:r>
              <a:rPr lang="ru-RU" i="1" smtClean="0"/>
              <a:t>Роль катализа в экологии</a:t>
            </a:r>
          </a:p>
          <a:p>
            <a:r>
              <a:rPr lang="ru-RU" i="1" smtClean="0"/>
              <a:t>Гомогенный катализ</a:t>
            </a:r>
          </a:p>
          <a:p>
            <a:r>
              <a:rPr lang="ru-RU" i="1" smtClean="0"/>
              <a:t>Гетерогенный катализ</a:t>
            </a:r>
          </a:p>
          <a:p>
            <a:r>
              <a:rPr lang="ru-RU" i="1" smtClean="0"/>
              <a:t>Ферментативный катализ</a:t>
            </a:r>
          </a:p>
          <a:p>
            <a:pPr>
              <a:buFont typeface="Wingdings 2" pitchFamily="18" charset="2"/>
              <a:buNone/>
            </a:pPr>
            <a:endParaRPr lang="ru-RU" smtClean="0"/>
          </a:p>
          <a:p>
            <a:pPr>
              <a:buFont typeface="Wingdings 2" pitchFamily="18" charset="2"/>
              <a:buNone/>
            </a:pPr>
            <a:endParaRPr lang="ru-RU" smtClean="0"/>
          </a:p>
          <a:p>
            <a:pPr>
              <a:buFont typeface="Wingdings 2" pitchFamily="18" charset="2"/>
              <a:buNone/>
            </a:pPr>
            <a:endParaRPr lang="ru-RU" smtClean="0"/>
          </a:p>
        </p:txBody>
      </p:sp>
      <p:sp>
        <p:nvSpPr>
          <p:cNvPr id="2" name="Заголовок 1"/>
          <p:cNvSpPr>
            <a:spLocks noGrp="1"/>
          </p:cNvSpPr>
          <p:nvPr>
            <p:ph type="title"/>
          </p:nvPr>
        </p:nvSpPr>
        <p:spPr/>
        <p:txBody>
          <a:bodyPr/>
          <a:lstStyle/>
          <a:p>
            <a:pPr fontAlgn="auto">
              <a:spcAft>
                <a:spcPts val="0"/>
              </a:spcAft>
              <a:defRPr/>
            </a:pPr>
            <a:r>
              <a:rPr lang="ru-RU" b="1" smtClean="0"/>
              <a:t>Оглавление</a:t>
            </a:r>
            <a:endParaRPr lang="ru-RU" b="1"/>
          </a:p>
        </p:txBody>
      </p:sp>
      <p:pic>
        <p:nvPicPr>
          <p:cNvPr id="4098" name="Picture 2" descr="C:\Documents and Settings\Денис\Рабочий стол\20f13b339dac.jpg"/>
          <p:cNvPicPr>
            <a:picLocks noChangeAspect="1" noChangeArrowheads="1"/>
          </p:cNvPicPr>
          <p:nvPr/>
        </p:nvPicPr>
        <p:blipFill>
          <a:blip r:embed="rId3" cstate="print"/>
          <a:srcRect/>
          <a:stretch>
            <a:fillRect/>
          </a:stretch>
        </p:blipFill>
        <p:spPr bwMode="auto">
          <a:xfrm>
            <a:off x="4929190" y="3082775"/>
            <a:ext cx="4071934" cy="3346621"/>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50" y="1524000"/>
            <a:ext cx="5357813" cy="5119688"/>
          </a:xfrm>
        </p:spPr>
        <p:txBody>
          <a:bodyPr>
            <a:normAutofit fontScale="62500" lnSpcReduction="20000"/>
          </a:bodyPr>
          <a:lstStyle/>
          <a:p>
            <a:pPr marL="274320" indent="-274320" fontAlgn="auto" hangingPunct="0">
              <a:spcAft>
                <a:spcPts val="0"/>
              </a:spcAft>
              <a:buFont typeface="Wingdings 2"/>
              <a:buNone/>
              <a:defRPr/>
            </a:pPr>
            <a:r>
              <a:rPr lang="ru-RU" b="1" i="1" dirty="0" smtClean="0"/>
              <a:t>     </a:t>
            </a:r>
            <a:r>
              <a:rPr lang="ru-RU" b="1" dirty="0" smtClean="0"/>
              <a:t>КАТАЛИЗ </a:t>
            </a:r>
            <a:r>
              <a:rPr lang="ru-RU" dirty="0" smtClean="0"/>
              <a:t>- процесс, заключающийся в изменении скорости химических реакций в присутствии веществ, называемых катализаторами. </a:t>
            </a:r>
          </a:p>
          <a:p>
            <a:pPr marL="274320" indent="-274320" fontAlgn="auto" hangingPunct="0">
              <a:spcAft>
                <a:spcPts val="0"/>
              </a:spcAft>
              <a:buFont typeface="Wingdings 2"/>
              <a:buNone/>
              <a:defRPr/>
            </a:pPr>
            <a:r>
              <a:rPr lang="ru-RU" dirty="0" smtClean="0"/>
              <a:t>     Катализаторы - вещества, изменяющие скорость химической реакции, которые могут участвовать в реакции, входить в состав промежуточных продуктов, но не входят в состав конечных продуктов реакции и после окончания реакции остаются неизменными. </a:t>
            </a:r>
          </a:p>
          <a:p>
            <a:pPr marL="274320" indent="-274320" fontAlgn="auto" hangingPunct="0">
              <a:spcAft>
                <a:spcPts val="0"/>
              </a:spcAft>
              <a:buFont typeface="Wingdings 2"/>
              <a:buNone/>
              <a:defRPr/>
            </a:pPr>
            <a:r>
              <a:rPr lang="ru-RU" dirty="0" smtClean="0"/>
              <a:t>     </a:t>
            </a:r>
            <a:r>
              <a:rPr lang="ru-RU" b="1" dirty="0" smtClean="0"/>
              <a:t>Каталитические реакции</a:t>
            </a:r>
            <a:r>
              <a:rPr lang="ru-RU" dirty="0" smtClean="0"/>
              <a:t> - </a:t>
            </a:r>
            <a:r>
              <a:rPr lang="ru-RU" dirty="0" err="1" smtClean="0"/>
              <a:t>реакции</a:t>
            </a:r>
            <a:r>
              <a:rPr lang="ru-RU" dirty="0" smtClean="0"/>
              <a:t>, протекающие в присутствии катализаторов. </a:t>
            </a:r>
          </a:p>
          <a:p>
            <a:pPr marL="274320" indent="-274320" fontAlgn="auto" hangingPunct="0">
              <a:spcAft>
                <a:spcPts val="0"/>
              </a:spcAft>
              <a:buFont typeface="Wingdings 2"/>
              <a:buNone/>
              <a:defRPr/>
            </a:pPr>
            <a:r>
              <a:rPr lang="ru-RU" dirty="0" smtClean="0"/>
              <a:t> </a:t>
            </a:r>
          </a:p>
          <a:p>
            <a:pPr marL="274320" indent="-274320" fontAlgn="auto" hangingPunct="0">
              <a:spcAft>
                <a:spcPts val="0"/>
              </a:spcAft>
              <a:buFont typeface="Wingdings 2"/>
              <a:buNone/>
              <a:defRPr/>
            </a:pPr>
            <a:r>
              <a:rPr lang="ru-RU" b="1" dirty="0" smtClean="0"/>
              <a:t>     Положительным</a:t>
            </a:r>
            <a:r>
              <a:rPr lang="ru-RU" dirty="0" smtClean="0"/>
              <a:t> называют катализ, при котором скорость реакции возрастает, отрицательным (ингибированием) - при котором она убывает. Примером положительного катализа может служить процесс окисления аммиака на платине при получении азотной кислоты. Примером отрицательного - снижение скорости коррозии при введении в жидкость, в которой эксплуатируется металл, нитрита натрия, хромата и дихромата калия. </a:t>
            </a:r>
          </a:p>
          <a:p>
            <a:pPr marL="274320" indent="-274320" fontAlgn="auto" hangingPunct="0">
              <a:spcAft>
                <a:spcPts val="0"/>
              </a:spcAft>
              <a:buFont typeface="Wingdings 2"/>
              <a:buNone/>
              <a:defRPr/>
            </a:pPr>
            <a:r>
              <a:rPr lang="ru-RU" dirty="0" smtClean="0"/>
              <a:t>     Катализаторы, замедляющие химическую реакцию, называются </a:t>
            </a:r>
            <a:r>
              <a:rPr lang="ru-RU" b="1" dirty="0" smtClean="0"/>
              <a:t>ингибиторами</a:t>
            </a:r>
            <a:r>
              <a:rPr lang="ru-RU" dirty="0" smtClean="0"/>
              <a:t>. </a:t>
            </a:r>
          </a:p>
          <a:p>
            <a:pPr marL="274320" indent="-274320" fontAlgn="auto">
              <a:spcAft>
                <a:spcPts val="0"/>
              </a:spcAft>
              <a:buFont typeface="Wingdings 2"/>
              <a:buChar char=""/>
              <a:defRPr/>
            </a:pPr>
            <a:endParaRPr lang="ru-RU" dirty="0"/>
          </a:p>
        </p:txBody>
      </p:sp>
      <p:sp>
        <p:nvSpPr>
          <p:cNvPr id="3" name="Заголовок 2"/>
          <p:cNvSpPr>
            <a:spLocks noGrp="1"/>
          </p:cNvSpPr>
          <p:nvPr>
            <p:ph type="title"/>
          </p:nvPr>
        </p:nvSpPr>
        <p:spPr/>
        <p:txBody>
          <a:bodyPr/>
          <a:lstStyle/>
          <a:p>
            <a:pPr fontAlgn="auto">
              <a:spcAft>
                <a:spcPts val="0"/>
              </a:spcAft>
              <a:defRPr/>
            </a:pPr>
            <a:r>
              <a:rPr lang="ru-RU" smtClean="0"/>
              <a:t>Введение</a:t>
            </a:r>
            <a:endParaRPr lang="ru-RU"/>
          </a:p>
        </p:txBody>
      </p:sp>
      <p:pic>
        <p:nvPicPr>
          <p:cNvPr id="9220" name="Picture 2" descr="C:\Documents and Settings\Денис\Рабочий стол\4-10.jpg"/>
          <p:cNvPicPr>
            <a:picLocks noChangeAspect="1" noChangeArrowheads="1"/>
          </p:cNvPicPr>
          <p:nvPr/>
        </p:nvPicPr>
        <p:blipFill>
          <a:blip r:embed="rId3" cstate="print"/>
          <a:srcRect/>
          <a:stretch>
            <a:fillRect/>
          </a:stretch>
        </p:blipFill>
        <p:spPr bwMode="auto">
          <a:xfrm>
            <a:off x="5561013" y="0"/>
            <a:ext cx="3582987" cy="4786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142875" y="1143000"/>
            <a:ext cx="6357938" cy="5572125"/>
          </a:xfrm>
        </p:spPr>
        <p:txBody>
          <a:bodyPr>
            <a:normAutofit fontScale="55000" lnSpcReduction="20000"/>
          </a:bodyPr>
          <a:lstStyle/>
          <a:p>
            <a:pPr marL="274320" indent="-274320" fontAlgn="auto" hangingPunct="0">
              <a:spcAft>
                <a:spcPts val="0"/>
              </a:spcAft>
              <a:buFont typeface="Wingdings 2"/>
              <a:buNone/>
              <a:defRPr/>
            </a:pPr>
            <a:r>
              <a:rPr lang="ru-RU" sz="2500" b="1" i="1" dirty="0" smtClean="0"/>
              <a:t> Г. К. </a:t>
            </a:r>
            <a:r>
              <a:rPr lang="ru-RU" sz="2500" b="1" i="1" dirty="0" err="1" smtClean="0"/>
              <a:t>Боресков</a:t>
            </a:r>
            <a:r>
              <a:rPr lang="ru-RU" sz="2500" b="1" i="1" dirty="0" smtClean="0"/>
              <a:t> (1968): </a:t>
            </a:r>
          </a:p>
          <a:p>
            <a:pPr marL="274320" indent="-274320" fontAlgn="auto" hangingPunct="0">
              <a:spcAft>
                <a:spcPts val="0"/>
              </a:spcAft>
              <a:buFont typeface="Wingdings 2"/>
              <a:buNone/>
              <a:defRPr/>
            </a:pPr>
            <a:r>
              <a:rPr lang="ru-RU" sz="2500" b="1" i="1" dirty="0" smtClean="0"/>
              <a:t>«Когда-то катализ рассматривался как особое, немного таинственное явление, со специфическими законами, раскрытие которых должно было сразу в общей форме решить задачу подбора. Сейчас мы знаем, что это не так. Катализ по своей сущности - химическое явление. Изменение скорости реакции при каталитическом воздействии обусловлено промежуточным химическим взаимодействием реагирующих веществ с катализатором». </a:t>
            </a:r>
          </a:p>
          <a:p>
            <a:pPr marL="274320" indent="-274320" fontAlgn="auto" hangingPunct="0">
              <a:spcAft>
                <a:spcPts val="0"/>
              </a:spcAft>
              <a:buFont typeface="Wingdings 2"/>
              <a:buNone/>
              <a:defRPr/>
            </a:pPr>
            <a:r>
              <a:rPr lang="ru-RU" sz="2500" dirty="0" smtClean="0"/>
              <a:t>Современные наши знания лучше всего отражены как раз в этом высказывании. </a:t>
            </a:r>
          </a:p>
          <a:p>
            <a:pPr marL="274320" indent="-274320" fontAlgn="auto" hangingPunct="0">
              <a:spcAft>
                <a:spcPts val="0"/>
              </a:spcAft>
              <a:buFont typeface="Wingdings 2"/>
              <a:buNone/>
              <a:defRPr/>
            </a:pPr>
            <a:r>
              <a:rPr lang="ru-RU" sz="2500" dirty="0" smtClean="0"/>
              <a:t>Здесь, однако, возникает вопрос, а не может ли катализатор, поскольку он сам химически участвует в реакции, создать новое равновесное состояние? Если бы это было так, то идея о химическом участии катализатора немедленно вступала бы в противоречие с законом сохранения энергии. Чтобы избежать этого, ученые были вынуждены принять, а затем и экспериментально доказать, что катализатор ускоряет реакцию не только в прямом, но и в обратном направлениях. Те же соединения, которые изменяют и скорость и равновесие реакции, в строгом смысле этого слова не являются катализаторами. </a:t>
            </a:r>
          </a:p>
          <a:p>
            <a:pPr marL="274320" indent="-274320" fontAlgn="auto" hangingPunct="0">
              <a:spcAft>
                <a:spcPts val="0"/>
              </a:spcAft>
              <a:buFont typeface="Wingdings 2"/>
              <a:buNone/>
              <a:defRPr/>
            </a:pPr>
            <a:r>
              <a:rPr lang="ru-RU" sz="2500" dirty="0" smtClean="0"/>
              <a:t>Нам остается добавить, что обычно в присутствии катализатора имеет место ускорение химических реакций, и это явление называют «положительным» катализом в отличие от «отрицательного», при котором введение катализатора в реакционную систему вызывает снижение скорости. Строго говоря, катализ всегда повышает скорость реакции, но иногда ускорение одной из стадий (например, появление нового пути обрыва цепей) приводит к наблюдаемому торможению химической реакции. </a:t>
            </a:r>
          </a:p>
          <a:p>
            <a:pPr marL="274320" indent="-274320" fontAlgn="auto">
              <a:spcAft>
                <a:spcPts val="0"/>
              </a:spcAft>
              <a:buFont typeface="Wingdings 2"/>
              <a:buNone/>
              <a:defRPr/>
            </a:pPr>
            <a:endParaRPr lang="ru-RU" dirty="0"/>
          </a:p>
        </p:txBody>
      </p:sp>
      <p:sp>
        <p:nvSpPr>
          <p:cNvPr id="3" name="Заголовок 2"/>
          <p:cNvSpPr>
            <a:spLocks noGrp="1"/>
          </p:cNvSpPr>
          <p:nvPr>
            <p:ph type="title"/>
          </p:nvPr>
        </p:nvSpPr>
        <p:spPr>
          <a:xfrm>
            <a:off x="457200" y="57112"/>
            <a:ext cx="8229600" cy="1014434"/>
          </a:xfrm>
        </p:spPr>
        <p:txBody>
          <a:bodyPr>
            <a:normAutofit fontScale="90000"/>
          </a:bodyPr>
          <a:lstStyle/>
          <a:p>
            <a:pPr fontAlgn="auto">
              <a:spcAft>
                <a:spcPts val="0"/>
              </a:spcAft>
              <a:defRPr/>
            </a:pPr>
            <a:r>
              <a:rPr lang="ru-RU" smtClean="0"/>
              <a:t>Высказывание о катализе </a:t>
            </a:r>
            <a:r>
              <a:rPr lang="ru-RU" err="1" smtClean="0"/>
              <a:t>Борескова</a:t>
            </a:r>
            <a:endParaRPr lang="ru-RU"/>
          </a:p>
        </p:txBody>
      </p:sp>
      <p:pic>
        <p:nvPicPr>
          <p:cNvPr id="10244" name="Picture 2" descr="C:\Documents and Settings\Денис\Рабочий стол\gkb2.gif"/>
          <p:cNvPicPr>
            <a:picLocks noChangeAspect="1" noChangeArrowheads="1"/>
          </p:cNvPicPr>
          <p:nvPr/>
        </p:nvPicPr>
        <p:blipFill>
          <a:blip r:embed="rId3" cstate="print"/>
          <a:srcRect/>
          <a:stretch>
            <a:fillRect/>
          </a:stretch>
        </p:blipFill>
        <p:spPr bwMode="auto">
          <a:xfrm>
            <a:off x="6357938" y="885825"/>
            <a:ext cx="2543175" cy="3543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524000"/>
            <a:ext cx="8401050" cy="4976813"/>
          </a:xfrm>
        </p:spPr>
        <p:txBody>
          <a:bodyPr>
            <a:normAutofit fontScale="70000" lnSpcReduction="20000"/>
          </a:bodyPr>
          <a:lstStyle/>
          <a:p>
            <a:pPr marL="274320" indent="-274320" fontAlgn="auto" hangingPunct="0">
              <a:spcAft>
                <a:spcPts val="0"/>
              </a:spcAft>
              <a:buFont typeface="Wingdings 2"/>
              <a:buNone/>
              <a:defRPr/>
            </a:pPr>
            <a:r>
              <a:rPr lang="ru-RU" dirty="0" smtClean="0"/>
              <a:t> Важным компонентом промышленных катализаторов являются </a:t>
            </a:r>
            <a:r>
              <a:rPr lang="ru-RU" b="1" dirty="0" smtClean="0"/>
              <a:t>промоторы - </a:t>
            </a:r>
            <a:r>
              <a:rPr lang="ru-RU" dirty="0" smtClean="0"/>
              <a:t>вещества, добавление которых к катализатору в малых количествах ( проценты или доли процента ) увеличивает его активность, селективность или устойчивость. Если промотор добавляется к катализатору в больших количествах или сам по себе каталитически активен, катализатор называется смешенным. Вещества, воздействие которых на катализатор приводит к снижению его активности или полному прекращению каталитического действия, называется </a:t>
            </a:r>
            <a:r>
              <a:rPr lang="ru-RU" b="1" dirty="0" smtClean="0"/>
              <a:t>ядами каталитическими</a:t>
            </a:r>
            <a:r>
              <a:rPr lang="ru-RU" dirty="0" smtClean="0"/>
              <a:t>. Встречаются случаи, когда одна и та же добавка к катализатору является при </a:t>
            </a:r>
            <a:r>
              <a:rPr lang="ru-RU" dirty="0" err="1" smtClean="0"/>
              <a:t>одгих</a:t>
            </a:r>
            <a:r>
              <a:rPr lang="ru-RU" dirty="0" smtClean="0"/>
              <a:t> концентрациях промотором, а при других - ядом. в гетерогенном катализе (см. ниже) широко применяют носители вещества, сами по себе каталитически не активные, или мало </a:t>
            </a:r>
            <a:r>
              <a:rPr lang="ru-RU" dirty="0" err="1" smtClean="0"/>
              <a:t>акивные</a:t>
            </a:r>
            <a:r>
              <a:rPr lang="ru-RU" dirty="0" smtClean="0"/>
              <a:t>.</a:t>
            </a:r>
          </a:p>
          <a:p>
            <a:pPr marL="274320" indent="-274320" fontAlgn="auto" hangingPunct="0">
              <a:spcAft>
                <a:spcPts val="0"/>
              </a:spcAft>
              <a:buFont typeface="Wingdings 2"/>
              <a:buNone/>
              <a:defRPr/>
            </a:pPr>
            <a:r>
              <a:rPr lang="ru-RU" dirty="0" smtClean="0"/>
              <a:t>  </a:t>
            </a:r>
          </a:p>
          <a:p>
            <a:pPr marL="274320" indent="-274320" fontAlgn="auto" hangingPunct="0">
              <a:spcAft>
                <a:spcPts val="0"/>
              </a:spcAft>
              <a:buFont typeface="Wingdings 2"/>
              <a:buNone/>
              <a:defRPr/>
            </a:pPr>
            <a:r>
              <a:rPr lang="ru-RU" dirty="0" smtClean="0"/>
              <a:t>    «География» катализа необычайно широка и разнообразна - от </a:t>
            </a:r>
            <a:r>
              <a:rPr lang="ru-RU" dirty="0" err="1" smtClean="0"/>
              <a:t>многотоннажного</a:t>
            </a:r>
            <a:r>
              <a:rPr lang="ru-RU" dirty="0" smtClean="0"/>
              <a:t> производства органических веществ до управления жизненно важными биохимическими процессами в живой клетке (а, возможно, также и до «управляемого» ядерного синтеза) - и охватывает поле деятельности исследователей многих профилей и направлений. Разумеется, мы не ставим задачей перечислять все основные области использования катализа и приведем лишь некоторые примеры из области химической промышленности. </a:t>
            </a:r>
            <a:endParaRPr lang="ru-RU" dirty="0"/>
          </a:p>
        </p:txBody>
      </p:sp>
      <p:sp>
        <p:nvSpPr>
          <p:cNvPr id="3" name="Заголовок 2"/>
          <p:cNvSpPr>
            <a:spLocks noGrp="1"/>
          </p:cNvSpPr>
          <p:nvPr>
            <p:ph type="title"/>
          </p:nvPr>
        </p:nvSpPr>
        <p:spPr/>
        <p:txBody>
          <a:bodyPr>
            <a:normAutofit fontScale="90000"/>
          </a:bodyPr>
          <a:lstStyle/>
          <a:p>
            <a:pPr fontAlgn="auto">
              <a:spcAft>
                <a:spcPts val="0"/>
              </a:spcAft>
              <a:defRPr/>
            </a:pPr>
            <a:r>
              <a:rPr lang="ru-RU" i="1" smtClean="0"/>
              <a:t>Немного о промышленном катализе</a:t>
            </a:r>
            <a:r>
              <a:rPr lang="ru-RU" smtClean="0"/>
              <a:t> </a:t>
            </a:r>
            <a:endParaRPr lang="ru-R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524000"/>
            <a:ext cx="8229600" cy="5048250"/>
          </a:xfrm>
        </p:spPr>
        <p:txBody>
          <a:bodyPr>
            <a:normAutofit fontScale="62500" lnSpcReduction="20000"/>
          </a:bodyPr>
          <a:lstStyle/>
          <a:p>
            <a:pPr marL="274320" indent="-274320" fontAlgn="auto">
              <a:spcAft>
                <a:spcPts val="0"/>
              </a:spcAft>
              <a:buFont typeface="Wingdings 2"/>
              <a:buNone/>
              <a:defRPr/>
            </a:pPr>
            <a:r>
              <a:rPr lang="ru-RU" dirty="0" smtClean="0"/>
              <a:t>Огромную роль призван сыграть катализ в решении актуальнейшей проблемы - охраны окружающей среды. По словам </a:t>
            </a:r>
            <a:r>
              <a:rPr lang="ru-RU" dirty="0" err="1" smtClean="0"/>
              <a:t>Кусто</a:t>
            </a:r>
            <a:r>
              <a:rPr lang="ru-RU" dirty="0" smtClean="0"/>
              <a:t>, земной шар напоминает «одиноко несущийся в космическом пространстве автомобиль без выхлопной трубы». Действительно, нам некуда сбрасывать отходы, кроме как в ту же среду, в которой мы живем. Это довольно грустная тема, но о ней стоит говорить, так как человек уже начинает ощущать отрицательные стороны своей бурной и во многом бесконтрольной деятельности. Химики - </a:t>
            </a:r>
            <a:r>
              <a:rPr lang="ru-RU" dirty="0" err="1" smtClean="0"/>
              <a:t>каталитики</a:t>
            </a:r>
            <a:r>
              <a:rPr lang="ru-RU" dirty="0" smtClean="0"/>
              <a:t> настойчиво работают над этой проблемой и уже добились некоторых результатов. Разработаны специальные устройства для дожигания выхлопных газов автомобилей, работающие на основе каталитического окисления вредных компонентов газов. Подобраны катализаторы и условия для обезвреживания отходящих газов химических производств. Каталитические фильтры конструируются в виде патронов, заполненных металлической сеткой или керамическими материалами с нанесенными на них каталитическими агентами; работают эти фильтры при 250-350° С. </a:t>
            </a:r>
          </a:p>
          <a:p>
            <a:pPr marL="274320" indent="-274320" fontAlgn="auto">
              <a:spcAft>
                <a:spcPts val="0"/>
              </a:spcAft>
              <a:buFont typeface="Wingdings 2"/>
              <a:buNone/>
              <a:defRPr/>
            </a:pPr>
            <a:r>
              <a:rPr lang="ru-RU" dirty="0" smtClean="0"/>
              <a:t>Я привел температуру и давление, при которых  ведут катализ реакций в промышленных условиях, отчасти для того, чтобы сравнить их с условиями подобных химических реакций, протекающих в организмах растительного и животного мира. Последние имеют гораздо большую скорость при обычных температуре и давлении. Достигается это с помощью биологических катализаторов - продуктов длительной, неизбежно сопровождающейся миллионами ошибок и тупиков, эволюции жизни на Земле. Вероятно, мы не скоро узнаем извилистый путь, по которому шла природа в поисках эффективных органических конструкций с их фантастической способностью ускорять в мягких условиях процессы в живых организмах.  </a:t>
            </a:r>
          </a:p>
          <a:p>
            <a:pPr marL="274320" indent="-274320" fontAlgn="auto">
              <a:spcAft>
                <a:spcPts val="0"/>
              </a:spcAft>
              <a:buFont typeface="Wingdings 2"/>
              <a:buChar char=""/>
              <a:defRPr/>
            </a:pPr>
            <a:endParaRPr lang="ru-RU" dirty="0"/>
          </a:p>
        </p:txBody>
      </p:sp>
      <p:sp>
        <p:nvSpPr>
          <p:cNvPr id="3" name="Заголовок 2"/>
          <p:cNvSpPr>
            <a:spLocks noGrp="1"/>
          </p:cNvSpPr>
          <p:nvPr>
            <p:ph type="title"/>
          </p:nvPr>
        </p:nvSpPr>
        <p:spPr/>
        <p:txBody>
          <a:bodyPr>
            <a:normAutofit fontScale="90000"/>
          </a:bodyPr>
          <a:lstStyle/>
          <a:p>
            <a:pPr fontAlgn="auto">
              <a:spcAft>
                <a:spcPts val="0"/>
              </a:spcAft>
              <a:defRPr/>
            </a:pPr>
            <a:r>
              <a:rPr lang="ru-RU" i="1" smtClean="0"/>
              <a:t/>
            </a:r>
            <a:br>
              <a:rPr lang="ru-RU" i="1" smtClean="0"/>
            </a:br>
            <a:r>
              <a:rPr lang="ru-RU" i="1" smtClean="0"/>
              <a:t>Роль катализа в экологии</a:t>
            </a:r>
            <a:endParaRPr lang="ru-RU"/>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524000"/>
            <a:ext cx="8229600" cy="5048250"/>
          </a:xfrm>
        </p:spPr>
        <p:txBody>
          <a:bodyPr>
            <a:normAutofit fontScale="70000" lnSpcReduction="20000"/>
          </a:bodyPr>
          <a:lstStyle/>
          <a:p>
            <a:pPr marL="274320" indent="-274320" fontAlgn="auto" hangingPunct="0">
              <a:spcAft>
                <a:spcPts val="0"/>
              </a:spcAft>
              <a:buFont typeface="Wingdings 2"/>
              <a:buNone/>
              <a:defRPr/>
            </a:pPr>
            <a:r>
              <a:rPr lang="ru-RU" dirty="0" smtClean="0"/>
              <a:t>Среди многочисленных каталитических реакций особое место занимает катализ в цепных реакциях. </a:t>
            </a:r>
          </a:p>
          <a:p>
            <a:pPr marL="274320" indent="-274320" fontAlgn="auto" hangingPunct="0">
              <a:spcAft>
                <a:spcPts val="0"/>
              </a:spcAft>
              <a:buFont typeface="Wingdings 2"/>
              <a:buNone/>
              <a:defRPr/>
            </a:pPr>
            <a:r>
              <a:rPr lang="ru-RU" dirty="0" smtClean="0"/>
              <a:t>«Цепными реакциями, как известно, называются такие химические и физические процессы, в которых образование в веществе или в смеси веществ некоторых активных частиц (активных центров) приводит к тому, что каждая из активных частиц вызывает целый ряд (цепь) последовательных превращений вещества» (</a:t>
            </a:r>
            <a:r>
              <a:rPr lang="ru-RU" dirty="0" err="1" smtClean="0"/>
              <a:t>Эмануэль</a:t>
            </a:r>
            <a:r>
              <a:rPr lang="ru-RU" dirty="0" smtClean="0"/>
              <a:t>, 1957).</a:t>
            </a:r>
          </a:p>
          <a:p>
            <a:pPr marL="274320" indent="-274320" fontAlgn="auto" hangingPunct="0">
              <a:spcAft>
                <a:spcPts val="0"/>
              </a:spcAft>
              <a:buFont typeface="Wingdings 2"/>
              <a:buNone/>
              <a:defRPr/>
            </a:pPr>
            <a:r>
              <a:rPr lang="ru-RU" dirty="0" smtClean="0"/>
              <a:t> Такой механизм развития процесса возможен благодаря тому, что активная частица взаимодействует с веществом, образуя не только продукты реакции, но и новую активную частицу (одну, две или более), способную к новой реакции превращения вещества, и т. д. Возникающая при этом цепь превращений вещества продолжается до тех пор, пока активная частица не исчезает из системы (происходит «гибель» активной частицы и обрыв цепи). Наиболее трудная стадия при этом - зарождение активных частиц (например, свободных радикалов), после же зарождения цепь превращений осуществляется легко. </a:t>
            </a:r>
          </a:p>
          <a:p>
            <a:pPr marL="274320" indent="-274320" fontAlgn="auto" hangingPunct="0">
              <a:spcAft>
                <a:spcPts val="0"/>
              </a:spcAft>
              <a:buFont typeface="Wingdings 2"/>
              <a:buNone/>
              <a:defRPr/>
            </a:pPr>
            <a:r>
              <a:rPr lang="ru-RU" dirty="0" smtClean="0"/>
              <a:t>Цепные реакции широко распространены в природе. Полимеризация, хлорирование, окисление и многие другие химические процессы идут по цепному, а точнее - по радикально-цепному (с участием радикалов) механизму. </a:t>
            </a:r>
          </a:p>
          <a:p>
            <a:pPr marL="274320" indent="-274320" fontAlgn="auto">
              <a:spcAft>
                <a:spcPts val="0"/>
              </a:spcAft>
              <a:buFont typeface="Wingdings 2"/>
              <a:buChar char=""/>
              <a:defRPr/>
            </a:pPr>
            <a:endParaRPr lang="ru-RU" dirty="0"/>
          </a:p>
        </p:txBody>
      </p:sp>
      <p:sp>
        <p:nvSpPr>
          <p:cNvPr id="3" name="Заголовок 2"/>
          <p:cNvSpPr>
            <a:spLocks noGrp="1"/>
          </p:cNvSpPr>
          <p:nvPr>
            <p:ph type="title"/>
          </p:nvPr>
        </p:nvSpPr>
        <p:spPr/>
        <p:txBody>
          <a:bodyPr/>
          <a:lstStyle/>
          <a:p>
            <a:pPr fontAlgn="auto">
              <a:spcAft>
                <a:spcPts val="0"/>
              </a:spcAft>
              <a:defRPr/>
            </a:pPr>
            <a:r>
              <a:rPr lang="ru-RU" i="1" smtClean="0"/>
              <a:t>Гомогенный катализ</a:t>
            </a:r>
            <a:endParaRPr lang="ru-R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fontAlgn="auto">
              <a:spcAft>
                <a:spcPts val="0"/>
              </a:spcAft>
              <a:defRPr/>
            </a:pPr>
            <a:r>
              <a:rPr lang="ru-RU" i="1" smtClean="0"/>
              <a:t>Гетерогенный катализ</a:t>
            </a:r>
            <a:endParaRPr lang="ru-RU"/>
          </a:p>
        </p:txBody>
      </p:sp>
      <p:sp>
        <p:nvSpPr>
          <p:cNvPr id="2" name="Содержимое 1"/>
          <p:cNvSpPr>
            <a:spLocks noGrp="1"/>
          </p:cNvSpPr>
          <p:nvPr>
            <p:ph sz="half" idx="1"/>
          </p:nvPr>
        </p:nvSpPr>
        <p:spPr>
          <a:xfrm>
            <a:off x="285750" y="1524000"/>
            <a:ext cx="4714875" cy="5048250"/>
          </a:xfrm>
        </p:spPr>
        <p:txBody>
          <a:bodyPr>
            <a:normAutofit fontScale="62500" lnSpcReduction="20000"/>
          </a:bodyPr>
          <a:lstStyle/>
          <a:p>
            <a:pPr marL="274320" indent="-274320" fontAlgn="auto" hangingPunct="0">
              <a:spcAft>
                <a:spcPts val="0"/>
              </a:spcAft>
              <a:buFont typeface="Wingdings 2"/>
              <a:buNone/>
              <a:defRPr/>
            </a:pPr>
            <a:r>
              <a:rPr lang="ru-RU" dirty="0" smtClean="0"/>
              <a:t>   К сожалению, до сих пор, несмотря на достаточно большое число теорий и гипотез в области катализа, многие  основополагающие открытия были сделаны случайно или в результате простого эмпирического подхода. Как известно, случайно был найден ртутный катализатор сульфирования ароматических углеводородов М. А. Ильинским, который нечаянно разбил ртутный термометр: ртуть попала в реактор, и реакция пошла. Аналогичным образом были обнаружены теперь всем хорошо известные,  а в свое время открывшие новую эру в процессе полимеризации катализаторы стереоспецифической полимеризации  </a:t>
            </a:r>
            <a:r>
              <a:rPr lang="ru-RU" dirty="0" err="1" smtClean="0"/>
              <a:t>Циглера</a:t>
            </a:r>
            <a:r>
              <a:rPr lang="ru-RU" dirty="0" smtClean="0"/>
              <a:t>. </a:t>
            </a:r>
          </a:p>
          <a:p>
            <a:pPr marL="274320" indent="-274320" fontAlgn="auto" hangingPunct="0">
              <a:spcAft>
                <a:spcPts val="0"/>
              </a:spcAft>
              <a:buFont typeface="Wingdings 2"/>
              <a:buNone/>
              <a:defRPr/>
            </a:pPr>
            <a:r>
              <a:rPr lang="ru-RU" dirty="0" smtClean="0"/>
              <a:t>    Естественно, что такой путь развития учения о катализе не соответствует современному уровню науки, и именно этим объясняется повышенный интерес к изучению элементарных стадий процессов в гетерогенно-каталитических реакциях. Эти исследования - прелюдия для создания строго научных основ подбора высокоэффективных катализаторов. </a:t>
            </a:r>
          </a:p>
        </p:txBody>
      </p:sp>
      <p:pic>
        <p:nvPicPr>
          <p:cNvPr id="14340" name="Содержимое 7" descr="4-11.jpg"/>
          <p:cNvPicPr>
            <a:picLocks noGrp="1" noChangeAspect="1"/>
          </p:cNvPicPr>
          <p:nvPr>
            <p:ph sz="half" idx="2"/>
          </p:nvPr>
        </p:nvPicPr>
        <p:blipFill>
          <a:blip r:embed="rId2" cstate="print"/>
          <a:srcRect/>
          <a:stretch>
            <a:fillRect/>
          </a:stretch>
        </p:blipFill>
        <p:spPr>
          <a:xfrm>
            <a:off x="4972050" y="1271588"/>
            <a:ext cx="3849688" cy="5157787"/>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214313" y="1000125"/>
            <a:ext cx="5072062" cy="5643563"/>
          </a:xfrm>
        </p:spPr>
        <p:txBody>
          <a:bodyPr>
            <a:normAutofit fontScale="55000" lnSpcReduction="20000"/>
          </a:bodyPr>
          <a:lstStyle/>
          <a:p>
            <a:pPr marL="274320" indent="-274320" fontAlgn="auto">
              <a:spcAft>
                <a:spcPts val="0"/>
              </a:spcAft>
              <a:buFont typeface="Wingdings 2"/>
              <a:buNone/>
              <a:defRPr/>
            </a:pPr>
            <a:r>
              <a:rPr lang="ru-RU" dirty="0" smtClean="0"/>
              <a:t>Ферментативный катализ неразрывно связан с жизнедеятельностью организмов растительного и животного мира. Многие жизненно важные химические реакции, протекающие в клетке (что-то около десяти тысяч), управляются особыми органическими катализаторами, именуемыми ферментами или энзимами. Термину «особый» не следует уделять пристального внимания, так как уже известно, из чего построены эти ферменты. Природа избрала для этого один единственный строительный материал - аминокислоты и соединила их в полипептидные цепи различной длины и в разной последовательности .</a:t>
            </a:r>
          </a:p>
          <a:p>
            <a:pPr marL="274320" indent="-274320" fontAlgn="auto" hangingPunct="0">
              <a:spcAft>
                <a:spcPts val="0"/>
              </a:spcAft>
              <a:buFont typeface="Wingdings 2"/>
              <a:buNone/>
              <a:defRPr/>
            </a:pPr>
            <a:r>
              <a:rPr lang="ru-RU" dirty="0" smtClean="0"/>
              <a:t>Строгая избирательность и высокая скорость - два основных признака ферментативного катализа, отличающие его от лабораторного и производственного катализа. Ни один из созданных руками человека катализаторов (за исключением, пожалуй, 2-оксипиридина) не может сравниться с ферментами по силе и избирательности воздействия на органические молекулы. </a:t>
            </a:r>
          </a:p>
          <a:p>
            <a:pPr marL="274320" indent="-274320" fontAlgn="auto" hangingPunct="0">
              <a:spcAft>
                <a:spcPts val="0"/>
              </a:spcAft>
              <a:buFont typeface="Wingdings 2"/>
              <a:buNone/>
              <a:defRPr/>
            </a:pPr>
            <a:r>
              <a:rPr lang="ru-RU" dirty="0" smtClean="0"/>
              <a:t>Активность фермента, как и любого другого катализатора, тоже зависит от температуры: с повышением температуры возрастает и скорость ферментативной реакции. При этом обращает на себя внимание резкое снижение энергии активации Е по сравнению к некаталитической реакцией. Правда, это происходит не всегда. Известно много случаев, когда скорость возрастает благодаря увеличению независящего от температуры </a:t>
            </a:r>
            <a:r>
              <a:rPr lang="ru-RU" dirty="0" err="1" smtClean="0"/>
              <a:t>предэкспоненциального</a:t>
            </a:r>
            <a:r>
              <a:rPr lang="ru-RU" dirty="0" smtClean="0"/>
              <a:t> множителя в уравнении Аррениуса. </a:t>
            </a:r>
          </a:p>
          <a:p>
            <a:pPr marL="274320" indent="-274320" fontAlgn="auto">
              <a:spcAft>
                <a:spcPts val="0"/>
              </a:spcAft>
              <a:buFont typeface="Wingdings 2"/>
              <a:buChar char=""/>
              <a:defRPr/>
            </a:pPr>
            <a:endParaRPr lang="ru-RU" dirty="0" smtClean="0"/>
          </a:p>
          <a:p>
            <a:pPr marL="274320" indent="-274320" fontAlgn="auto">
              <a:spcAft>
                <a:spcPts val="0"/>
              </a:spcAft>
              <a:buFont typeface="Wingdings 2"/>
              <a:buChar char=""/>
              <a:defRPr/>
            </a:pPr>
            <a:endParaRPr lang="ru-RU" dirty="0"/>
          </a:p>
        </p:txBody>
      </p:sp>
      <p:sp>
        <p:nvSpPr>
          <p:cNvPr id="5" name="Заголовок 4"/>
          <p:cNvSpPr>
            <a:spLocks noGrp="1"/>
          </p:cNvSpPr>
          <p:nvPr>
            <p:ph type="title"/>
          </p:nvPr>
        </p:nvSpPr>
        <p:spPr>
          <a:xfrm>
            <a:off x="285720" y="-147654"/>
            <a:ext cx="6686568" cy="1219200"/>
          </a:xfrm>
        </p:spPr>
        <p:txBody>
          <a:bodyPr/>
          <a:lstStyle/>
          <a:p>
            <a:pPr fontAlgn="auto">
              <a:spcAft>
                <a:spcPts val="0"/>
              </a:spcAft>
              <a:defRPr/>
            </a:pPr>
            <a:r>
              <a:rPr lang="ru-RU" smtClean="0"/>
              <a:t>Ферментативный катализ</a:t>
            </a:r>
            <a:endParaRPr lang="ru-RU"/>
          </a:p>
        </p:txBody>
      </p:sp>
      <p:pic>
        <p:nvPicPr>
          <p:cNvPr id="15364" name="Picture 2" descr="C:\Documents and Settings\Денис\Рабочий стол\97.jpg"/>
          <p:cNvPicPr>
            <a:picLocks noChangeAspect="1" noChangeArrowheads="1"/>
          </p:cNvPicPr>
          <p:nvPr/>
        </p:nvPicPr>
        <p:blipFill>
          <a:blip r:embed="rId2" cstate="print"/>
          <a:srcRect/>
          <a:stretch>
            <a:fillRect/>
          </a:stretch>
        </p:blipFill>
        <p:spPr bwMode="auto">
          <a:xfrm>
            <a:off x="5256213" y="1000125"/>
            <a:ext cx="3887787" cy="264318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57</TotalTime>
  <Words>1193</Words>
  <Application>Microsoft Office PowerPoint</Application>
  <PresentationFormat>Экран (4:3)</PresentationFormat>
  <Paragraphs>48</Paragraphs>
  <Slides>9</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Бумажная</vt:lpstr>
      <vt:lpstr>КАТАЛИЗ</vt:lpstr>
      <vt:lpstr>Оглавление</vt:lpstr>
      <vt:lpstr>Введение</vt:lpstr>
      <vt:lpstr>Высказывание о катализе Борескова</vt:lpstr>
      <vt:lpstr>Немного о промышленном катализе </vt:lpstr>
      <vt:lpstr> Роль катализа в экологии</vt:lpstr>
      <vt:lpstr>Гомогенный катализ</vt:lpstr>
      <vt:lpstr>Гетерогенный катализ</vt:lpstr>
      <vt:lpstr>Ферментативный катализ</vt:lpstr>
    </vt:vector>
  </TitlesOfParts>
  <Company>Microsoft 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КАТАЛИЗ</dc:title>
  <dc:creator>Bill Gates</dc:creator>
  <cp:lastModifiedBy>Admin</cp:lastModifiedBy>
  <cp:revision>8</cp:revision>
  <dcterms:created xsi:type="dcterms:W3CDTF">2008-12-12T10:50:41Z</dcterms:created>
  <dcterms:modified xsi:type="dcterms:W3CDTF">2012-04-10T20:25:07Z</dcterms:modified>
</cp:coreProperties>
</file>