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4" r:id="rId16"/>
    <p:sldId id="275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4D4D4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F69735-94DE-4DEB-AE7A-B472777A93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7E1AD7-AA9A-414E-842E-913457BA9D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9F68A8-F4B7-4BB1-B51B-8F06370D1D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3BCDE1-B0B2-4B0F-ADB3-EF47C7020F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6D7D30-5005-46D0-B1BC-B2F98136D5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A9E26F-7476-490F-A95A-8968742D42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A13AAB-62AE-4F83-A06B-05C1E7531F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57A4F4-1A31-480E-8FDA-C541E6FDB9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29F34F-C17D-489D-B253-F5E521181E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65C8E8-D349-462E-A61A-ADB328BBDF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5D0BD1-F89A-43E2-8C94-0C68B05110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90F2E52C-E3F1-4B8F-9807-0329AC78A0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404813"/>
            <a:ext cx="4289425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ext Box 5"/>
          <p:cNvSpPr txBox="1">
            <a:spLocks noChangeArrowheads="1"/>
          </p:cNvSpPr>
          <p:nvPr/>
        </p:nvSpPr>
        <p:spPr bwMode="auto">
          <a:xfrm>
            <a:off x="4787900" y="549275"/>
            <a:ext cx="41402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>
                <a:solidFill>
                  <a:schemeClr val="bg1"/>
                </a:solidFill>
              </a:rPr>
              <a:t>Карл  Линней</a:t>
            </a:r>
          </a:p>
        </p:txBody>
      </p:sp>
      <p:sp>
        <p:nvSpPr>
          <p:cNvPr id="2052" name="Text Box 6"/>
          <p:cNvSpPr txBox="1">
            <a:spLocks noChangeArrowheads="1"/>
          </p:cNvSpPr>
          <p:nvPr/>
        </p:nvSpPr>
        <p:spPr bwMode="auto">
          <a:xfrm>
            <a:off x="323850" y="5661025"/>
            <a:ext cx="44640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Карл Линней                                           портрет работы Александра Рослина 1775 год</a:t>
            </a: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4786313" y="2857500"/>
            <a:ext cx="3960812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2400" b="1" i="1">
                <a:solidFill>
                  <a:schemeClr val="bg1"/>
                </a:solidFill>
                <a:latin typeface="Garamond" pitchFamily="18" charset="0"/>
              </a:rPr>
              <a:t>Nomina si nescis periit</a:t>
            </a:r>
            <a:br>
              <a:rPr lang="ru-RU" sz="2400" b="1" i="1">
                <a:solidFill>
                  <a:schemeClr val="bg1"/>
                </a:solidFill>
                <a:latin typeface="Garamond" pitchFamily="18" charset="0"/>
              </a:rPr>
            </a:br>
            <a:r>
              <a:rPr lang="ru-RU" sz="2400" b="1" i="1">
                <a:solidFill>
                  <a:schemeClr val="bg1"/>
                </a:solidFill>
                <a:latin typeface="Garamond" pitchFamily="18" charset="0"/>
              </a:rPr>
              <a:t>et cognitio rerum</a:t>
            </a:r>
            <a:r>
              <a:rPr lang="ru-RU" sz="2400">
                <a:solidFill>
                  <a:schemeClr val="bg1"/>
                </a:solidFill>
                <a:latin typeface="Garamond" pitchFamily="18" charset="0"/>
              </a:rPr>
              <a:t/>
            </a:r>
            <a:br>
              <a:rPr lang="ru-RU" sz="2400">
                <a:solidFill>
                  <a:schemeClr val="bg1"/>
                </a:solidFill>
                <a:latin typeface="Garamond" pitchFamily="18" charset="0"/>
              </a:rPr>
            </a:br>
            <a:endParaRPr lang="ru-RU" sz="2400">
              <a:solidFill>
                <a:schemeClr val="bg1"/>
              </a:solidFill>
              <a:latin typeface="Garamond" pitchFamily="18" charset="0"/>
            </a:endParaRPr>
          </a:p>
          <a:p>
            <a:pPr algn="r">
              <a:spcBef>
                <a:spcPct val="50000"/>
              </a:spcBef>
            </a:pPr>
            <a:r>
              <a:rPr lang="ru-RU" sz="2400" i="1">
                <a:solidFill>
                  <a:schemeClr val="bg1"/>
                </a:solidFill>
                <a:latin typeface="Garamond" pitchFamily="18" charset="0"/>
              </a:rPr>
              <a:t>Если не будешь знать имён,</a:t>
            </a:r>
            <a:br>
              <a:rPr lang="ru-RU" sz="2400" i="1">
                <a:solidFill>
                  <a:schemeClr val="bg1"/>
                </a:solidFill>
                <a:latin typeface="Garamond" pitchFamily="18" charset="0"/>
              </a:rPr>
            </a:br>
            <a:r>
              <a:rPr lang="ru-RU" sz="2400" i="1">
                <a:solidFill>
                  <a:schemeClr val="bg1"/>
                </a:solidFill>
                <a:latin typeface="Garamond" pitchFamily="18" charset="0"/>
              </a:rPr>
              <a:t>умрёт и познание вещей</a:t>
            </a:r>
            <a:r>
              <a:rPr lang="ru-RU" sz="2400">
                <a:solidFill>
                  <a:schemeClr val="bg1"/>
                </a:solidFill>
                <a:latin typeface="Garamond" pitchFamily="18" charset="0"/>
              </a:rPr>
              <a:t/>
            </a:r>
            <a:br>
              <a:rPr lang="ru-RU" sz="2400">
                <a:solidFill>
                  <a:schemeClr val="bg1"/>
                </a:solidFill>
                <a:latin typeface="Garamond" pitchFamily="18" charset="0"/>
              </a:rPr>
            </a:br>
            <a:r>
              <a:rPr lang="ru-RU" sz="2400" i="1">
                <a:solidFill>
                  <a:schemeClr val="bg1"/>
                </a:solidFill>
                <a:latin typeface="Garamond" pitchFamily="18" charset="0"/>
              </a:rPr>
              <a:t>Карл Линней</a:t>
            </a:r>
            <a:r>
              <a:rPr lang="ru-RU" sz="2400">
                <a:solidFill>
                  <a:schemeClr val="bg1"/>
                </a:solidFill>
                <a:latin typeface="Garamond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827088" y="188913"/>
            <a:ext cx="79200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>
                <a:solidFill>
                  <a:schemeClr val="bg1"/>
                </a:solidFill>
              </a:rPr>
              <a:t>Вклад в науку:</a:t>
            </a: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5076825" y="1773238"/>
            <a:ext cx="3671888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</a:rPr>
              <a:t>1. Развитие представлений о ВИДЕ – вид реально существующая группа организмов, по представлениям данного учёного</a:t>
            </a:r>
          </a:p>
        </p:txBody>
      </p:sp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412875"/>
            <a:ext cx="4500563" cy="337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Text Box 6"/>
          <p:cNvSpPr txBox="1">
            <a:spLocks noChangeArrowheads="1"/>
          </p:cNvSpPr>
          <p:nvPr/>
        </p:nvSpPr>
        <p:spPr bwMode="auto">
          <a:xfrm>
            <a:off x="539750" y="4941888"/>
            <a:ext cx="3600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вид сова полярная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827088" y="188913"/>
            <a:ext cx="79200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>
                <a:solidFill>
                  <a:schemeClr val="bg1"/>
                </a:solidFill>
              </a:rPr>
              <a:t>Вклад в науку:</a:t>
            </a: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5076825" y="1773238"/>
            <a:ext cx="3671888" cy="289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</a:rPr>
              <a:t>2. Описал около            </a:t>
            </a:r>
            <a:r>
              <a:rPr lang="ru-RU" sz="3200" b="1">
                <a:solidFill>
                  <a:srgbClr val="FF0000"/>
                </a:solidFill>
              </a:rPr>
              <a:t>8000 видов</a:t>
            </a:r>
            <a:r>
              <a:rPr lang="ru-RU" sz="2400" b="1">
                <a:solidFill>
                  <a:schemeClr val="bg1"/>
                </a:solidFill>
              </a:rPr>
              <a:t> растений и                    </a:t>
            </a:r>
            <a:r>
              <a:rPr lang="ru-RU" sz="3200" b="1">
                <a:solidFill>
                  <a:srgbClr val="FF0000"/>
                </a:solidFill>
              </a:rPr>
              <a:t>4000 видов</a:t>
            </a:r>
            <a:r>
              <a:rPr lang="ru-RU" sz="2400" b="1">
                <a:solidFill>
                  <a:schemeClr val="bg1"/>
                </a:solidFill>
              </a:rPr>
              <a:t> животных,  разработал первые критерии вида</a:t>
            </a:r>
          </a:p>
        </p:txBody>
      </p:sp>
      <p:pic>
        <p:nvPicPr>
          <p:cNvPr id="12292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1268413"/>
            <a:ext cx="381635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Text Box 8"/>
          <p:cNvSpPr txBox="1">
            <a:spLocks noChangeArrowheads="1"/>
          </p:cNvSpPr>
          <p:nvPr/>
        </p:nvSpPr>
        <p:spPr bwMode="auto">
          <a:xfrm>
            <a:off x="827088" y="5229225"/>
            <a:ext cx="36734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вид земляника лесная  описан Карлом Линнеем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827088" y="188913"/>
            <a:ext cx="79200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>
                <a:solidFill>
                  <a:schemeClr val="bg1"/>
                </a:solidFill>
              </a:rPr>
              <a:t>Вклад в науку:</a:t>
            </a: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5148263" y="1916113"/>
            <a:ext cx="3671887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</a:rPr>
              <a:t>3. Ввёл в научное употребление БИНАРНУЮ НОМЕНКЛАТУРУ видов (двойное наименование видов) </a:t>
            </a: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0" y="4724400"/>
            <a:ext cx="5184775" cy="119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вид шиповник обыкновенный</a:t>
            </a:r>
          </a:p>
          <a:p>
            <a:pPr algn="ctr">
              <a:spcBef>
                <a:spcPct val="50000"/>
              </a:spcBef>
            </a:pPr>
            <a:r>
              <a:rPr lang="ru-RU" b="1" i="1">
                <a:solidFill>
                  <a:schemeClr val="bg1"/>
                </a:solidFill>
              </a:rPr>
              <a:t>шиповник</a:t>
            </a:r>
            <a:r>
              <a:rPr lang="ru-RU" b="1">
                <a:solidFill>
                  <a:schemeClr val="bg1"/>
                </a:solidFill>
              </a:rPr>
              <a:t> (сущ.) – родовое слово</a:t>
            </a:r>
          </a:p>
          <a:p>
            <a:pPr algn="ctr">
              <a:spcBef>
                <a:spcPct val="50000"/>
              </a:spcBef>
            </a:pPr>
            <a:r>
              <a:rPr lang="ru-RU" b="1" i="1">
                <a:solidFill>
                  <a:schemeClr val="bg1"/>
                </a:solidFill>
              </a:rPr>
              <a:t>обыкновенный</a:t>
            </a:r>
            <a:r>
              <a:rPr lang="ru-RU" b="1">
                <a:solidFill>
                  <a:schemeClr val="bg1"/>
                </a:solidFill>
              </a:rPr>
              <a:t> (прил.) – видовое слово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827088" y="188913"/>
            <a:ext cx="79200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>
                <a:solidFill>
                  <a:schemeClr val="bg1"/>
                </a:solidFill>
              </a:rPr>
              <a:t>Вклад в науку:</a:t>
            </a:r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4643438" y="785813"/>
            <a:ext cx="4176712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</a:rPr>
              <a:t>4. Создал систему органического мира, используя иерархический принцип (более мелкие группы объединил в более крупные) и принцип родства</a:t>
            </a: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4786313" y="3357563"/>
            <a:ext cx="381635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</a:rPr>
              <a:t>Для определения родства </a:t>
            </a:r>
            <a:r>
              <a:rPr lang="ru-RU" sz="2400" b="1">
                <a:solidFill>
                  <a:srgbClr val="FF0000"/>
                </a:solidFill>
              </a:rPr>
              <a:t>растений</a:t>
            </a:r>
            <a:r>
              <a:rPr lang="ru-RU" sz="2400" b="1">
                <a:solidFill>
                  <a:schemeClr val="bg1"/>
                </a:solidFill>
              </a:rPr>
              <a:t> изучал их </a:t>
            </a:r>
            <a:r>
              <a:rPr lang="ru-RU" sz="2400" b="1">
                <a:solidFill>
                  <a:srgbClr val="FF0000"/>
                </a:solidFill>
              </a:rPr>
              <a:t>половые органы</a:t>
            </a:r>
            <a:r>
              <a:rPr lang="ru-RU" sz="2400" b="1">
                <a:solidFill>
                  <a:schemeClr val="bg1"/>
                </a:solidFill>
              </a:rPr>
              <a:t> (пестики и тычинки)</a:t>
            </a: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5148263" y="5157788"/>
            <a:ext cx="3217862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chemeClr val="bg1"/>
                </a:solidFill>
              </a:rPr>
              <a:t>Для определения родства </a:t>
            </a:r>
            <a:r>
              <a:rPr lang="ru-RU" sz="2400" b="1">
                <a:solidFill>
                  <a:srgbClr val="FF0000"/>
                </a:solidFill>
              </a:rPr>
              <a:t>животных </a:t>
            </a:r>
            <a:r>
              <a:rPr lang="ru-RU" sz="2400" b="1">
                <a:solidFill>
                  <a:schemeClr val="bg1"/>
                </a:solidFill>
              </a:rPr>
              <a:t>сравнивал строение </a:t>
            </a:r>
            <a:r>
              <a:rPr lang="ru-RU" sz="2400" b="1">
                <a:solidFill>
                  <a:srgbClr val="FF0000"/>
                </a:solidFill>
              </a:rPr>
              <a:t>зубов</a:t>
            </a:r>
          </a:p>
        </p:txBody>
      </p:sp>
      <p:pic>
        <p:nvPicPr>
          <p:cNvPr id="25608" name="Picture 2" descr="2007-06-18 06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908050"/>
            <a:ext cx="3240087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9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6013" y="3933825"/>
            <a:ext cx="3240087" cy="248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06" grpId="0"/>
      <p:bldP spid="2560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827088" y="188913"/>
            <a:ext cx="79200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>
                <a:solidFill>
                  <a:schemeClr val="bg1"/>
                </a:solidFill>
              </a:rPr>
              <a:t>Вклад в науку:</a:t>
            </a: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5148263" y="1700213"/>
            <a:ext cx="3671887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</a:rPr>
              <a:t>5. Предложил для классификации организмов ТАКСОНЫ – систематические группы, которыми пользуемся по сей день</a:t>
            </a:r>
          </a:p>
        </p:txBody>
      </p:sp>
      <p:sp>
        <p:nvSpPr>
          <p:cNvPr id="26636" name="Text Box 12"/>
          <p:cNvSpPr txBox="1">
            <a:spLocks noChangeArrowheads="1"/>
          </p:cNvSpPr>
          <p:nvPr/>
        </p:nvSpPr>
        <p:spPr bwMode="auto">
          <a:xfrm>
            <a:off x="323850" y="3789363"/>
            <a:ext cx="4933950" cy="284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Империя – клеточные</a:t>
            </a:r>
          </a:p>
          <a:p>
            <a:pPr algn="ctr"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Царство – растения</a:t>
            </a:r>
          </a:p>
          <a:p>
            <a:pPr algn="ctr"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Отдел – цветковые</a:t>
            </a:r>
          </a:p>
          <a:p>
            <a:pPr algn="ctr"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Класс – однодольные</a:t>
            </a:r>
          </a:p>
          <a:p>
            <a:pPr algn="ctr"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Семейство – злаковые</a:t>
            </a:r>
          </a:p>
          <a:p>
            <a:pPr algn="ctr"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Род – пшеница</a:t>
            </a:r>
          </a:p>
          <a:p>
            <a:pPr algn="ctr"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Вид – пшеница твёрдая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  <p:bldP spid="266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827088" y="188913"/>
            <a:ext cx="79200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>
                <a:solidFill>
                  <a:schemeClr val="bg1"/>
                </a:solidFill>
              </a:rPr>
              <a:t>Вклад в науку:</a:t>
            </a: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5148263" y="1700213"/>
            <a:ext cx="3671887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</a:rPr>
              <a:t>5. Предложил для классификации организмов ТАКСОНЫ – систематические группы, которыми пользуемся по сей день</a:t>
            </a:r>
          </a:p>
        </p:txBody>
      </p:sp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908050"/>
            <a:ext cx="3889375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250825" y="3357563"/>
            <a:ext cx="4933950" cy="325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Империя – клеточные</a:t>
            </a:r>
          </a:p>
          <a:p>
            <a:pPr algn="ctr"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Царство – животные</a:t>
            </a:r>
          </a:p>
          <a:p>
            <a:pPr algn="ctr"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Тип – хордовые</a:t>
            </a:r>
          </a:p>
          <a:p>
            <a:pPr algn="ctr"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Класс – млекопитающие</a:t>
            </a:r>
          </a:p>
          <a:p>
            <a:pPr algn="ctr"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Отряд - хищные</a:t>
            </a:r>
          </a:p>
          <a:p>
            <a:pPr algn="ctr"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Семейство – медвежьи</a:t>
            </a:r>
          </a:p>
          <a:p>
            <a:pPr algn="ctr"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Род – медведь</a:t>
            </a:r>
          </a:p>
          <a:p>
            <a:pPr algn="ctr"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Вид – медведь бурый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852738"/>
            <a:ext cx="8229600" cy="1108075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4400" b="1" smtClean="0">
                <a:solidFill>
                  <a:schemeClr val="bg1"/>
                </a:solidFill>
              </a:rPr>
              <a:t>Спасибо за внимание!</a:t>
            </a:r>
          </a:p>
        </p:txBody>
      </p:sp>
      <p:sp>
        <p:nvSpPr>
          <p:cNvPr id="17411" name="TextBox 5"/>
          <p:cNvSpPr txBox="1">
            <a:spLocks noChangeArrowheads="1"/>
          </p:cNvSpPr>
          <p:nvPr/>
        </p:nvSpPr>
        <p:spPr bwMode="auto">
          <a:xfrm>
            <a:off x="2857500" y="4643438"/>
            <a:ext cx="3929063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i="1">
                <a:solidFill>
                  <a:schemeClr val="bg1"/>
                </a:solidFill>
              </a:rPr>
              <a:t>Автор презентации: И.В.Полякова, учитель биологии МОУ «Средняя общеобразовательная школа №25» г.Череповца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4932363" y="836613"/>
            <a:ext cx="3960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</a:rPr>
              <a:t>Годы жизни: 1707 - 1778</a:t>
            </a:r>
          </a:p>
        </p:txBody>
      </p:sp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5003800" y="1916113"/>
            <a:ext cx="3671888" cy="137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</a:rPr>
              <a:t>Место рождения и гражданство: Швеция</a:t>
            </a:r>
          </a:p>
          <a:p>
            <a:pPr algn="ctr">
              <a:spcBef>
                <a:spcPct val="50000"/>
              </a:spcBef>
            </a:pPr>
            <a:endParaRPr lang="ru-RU" sz="2400" b="1">
              <a:solidFill>
                <a:schemeClr val="bg1"/>
              </a:solidFill>
            </a:endParaRPr>
          </a:p>
        </p:txBody>
      </p:sp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7763" y="2781300"/>
            <a:ext cx="1257300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7" name="Text Box 11"/>
          <p:cNvSpPr txBox="1">
            <a:spLocks noChangeArrowheads="1"/>
          </p:cNvSpPr>
          <p:nvPr/>
        </p:nvSpPr>
        <p:spPr bwMode="auto">
          <a:xfrm>
            <a:off x="4859338" y="4005263"/>
            <a:ext cx="381635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</a:rPr>
              <a:t>Родители:                       отец - сельский священник,                      мать – дочь священника</a:t>
            </a:r>
          </a:p>
        </p:txBody>
      </p:sp>
      <p:pic>
        <p:nvPicPr>
          <p:cNvPr id="3078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404813"/>
            <a:ext cx="4289425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9" name="Text Box 13"/>
          <p:cNvSpPr txBox="1">
            <a:spLocks noChangeArrowheads="1"/>
          </p:cNvSpPr>
          <p:nvPr/>
        </p:nvSpPr>
        <p:spPr bwMode="auto">
          <a:xfrm>
            <a:off x="323850" y="5661025"/>
            <a:ext cx="44640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Карл Линней                                           портрет работы Александра Рослина 1775 год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/>
      <p:bldP spid="4103" grpId="0"/>
      <p:bldP spid="410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8"/>
          <p:cNvSpPr txBox="1">
            <a:spLocks noChangeArrowheads="1"/>
          </p:cNvSpPr>
          <p:nvPr/>
        </p:nvSpPr>
        <p:spPr bwMode="auto">
          <a:xfrm>
            <a:off x="2286000" y="0"/>
            <a:ext cx="36718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>
                <a:solidFill>
                  <a:schemeClr val="bg1"/>
                </a:solidFill>
              </a:rPr>
              <a:t>Учёба:</a:t>
            </a: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4643438" y="1125538"/>
            <a:ext cx="45005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>
                <a:solidFill>
                  <a:schemeClr val="bg1"/>
                </a:solidFill>
              </a:rPr>
              <a:t>1. Низшая грамматическая школа</a:t>
            </a:r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4787900" y="1700213"/>
            <a:ext cx="403383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>
                <a:solidFill>
                  <a:schemeClr val="bg1"/>
                </a:solidFill>
              </a:rPr>
              <a:t>2. Гимназия (учился на пастора), где нравились лишь ботаника и математика, а не богословие</a:t>
            </a:r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4714875" y="3071813"/>
            <a:ext cx="4176713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>
                <a:solidFill>
                  <a:schemeClr val="bg1"/>
                </a:solidFill>
              </a:rPr>
              <a:t>3. </a:t>
            </a:r>
            <a:r>
              <a:rPr lang="ru-RU" sz="2000" b="1" dirty="0" err="1">
                <a:solidFill>
                  <a:schemeClr val="bg1"/>
                </a:solidFill>
              </a:rPr>
              <a:t>Лундский</a:t>
            </a:r>
            <a:r>
              <a:rPr lang="ru-RU" sz="2000" b="1" dirty="0">
                <a:solidFill>
                  <a:schemeClr val="bg1"/>
                </a:solidFill>
              </a:rPr>
              <a:t> университет (учился на врача), по совету преподавателя медицины из гимназии</a:t>
            </a:r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4859338" y="4365625"/>
            <a:ext cx="38163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>
                <a:solidFill>
                  <a:schemeClr val="bg1"/>
                </a:solidFill>
              </a:rPr>
              <a:t>4. </a:t>
            </a:r>
            <a:r>
              <a:rPr lang="ru-RU" sz="2000" b="1" dirty="0" err="1">
                <a:solidFill>
                  <a:schemeClr val="bg1"/>
                </a:solidFill>
              </a:rPr>
              <a:t>Упсальский</a:t>
            </a:r>
            <a:r>
              <a:rPr lang="ru-RU" sz="2000" b="1" dirty="0">
                <a:solidFill>
                  <a:schemeClr val="bg1"/>
                </a:solidFill>
              </a:rPr>
              <a:t> университет (учился на врача), где было больше возможностей изучать медицину</a:t>
            </a:r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4859338" y="5876925"/>
            <a:ext cx="38893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>
                <a:solidFill>
                  <a:schemeClr val="bg1"/>
                </a:solidFill>
              </a:rPr>
              <a:t>5. Самообразование</a:t>
            </a:r>
          </a:p>
        </p:txBody>
      </p:sp>
      <p:pic>
        <p:nvPicPr>
          <p:cNvPr id="8210" name="Picture 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268413"/>
            <a:ext cx="4284663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11" name="Text Box 19"/>
          <p:cNvSpPr txBox="1">
            <a:spLocks noChangeArrowheads="1"/>
          </p:cNvSpPr>
          <p:nvPr/>
        </p:nvSpPr>
        <p:spPr bwMode="auto">
          <a:xfrm>
            <a:off x="323850" y="5300663"/>
            <a:ext cx="41767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Главное здание Упсальского университета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1" grpId="0"/>
      <p:bldP spid="8202" grpId="0"/>
      <p:bldP spid="8204" grpId="0"/>
      <p:bldP spid="8205" grpId="0"/>
      <p:bldP spid="8206" grpId="0"/>
      <p:bldP spid="82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4"/>
          <p:cNvSpPr txBox="1">
            <a:spLocks noChangeArrowheads="1"/>
          </p:cNvSpPr>
          <p:nvPr/>
        </p:nvSpPr>
        <p:spPr bwMode="auto">
          <a:xfrm>
            <a:off x="827088" y="188913"/>
            <a:ext cx="79200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>
                <a:solidFill>
                  <a:schemeClr val="bg1"/>
                </a:solidFill>
              </a:rPr>
              <a:t>Научная деятельность:</a:t>
            </a: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4352925" y="1268413"/>
            <a:ext cx="479107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400" b="1">
                <a:solidFill>
                  <a:schemeClr val="bg1"/>
                </a:solidFill>
              </a:rPr>
              <a:t>1730 год - Лектор-демонстратор в ботаническом  саду Упсальского университета</a:t>
            </a:r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4572000" y="3429000"/>
            <a:ext cx="4332288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400" b="1">
                <a:solidFill>
                  <a:schemeClr val="bg1"/>
                </a:solidFill>
              </a:rPr>
              <a:t>1735 год – получена степень доктора медицины; смотритель коллекций и ботанического сада Амстердама (Голландия)</a:t>
            </a:r>
          </a:p>
        </p:txBody>
      </p:sp>
      <p:pic>
        <p:nvPicPr>
          <p:cNvPr id="5125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908050"/>
            <a:ext cx="3671888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6" name="Text Box 8"/>
          <p:cNvSpPr txBox="1">
            <a:spLocks noChangeArrowheads="1"/>
          </p:cNvSpPr>
          <p:nvPr/>
        </p:nvSpPr>
        <p:spPr bwMode="auto">
          <a:xfrm>
            <a:off x="468313" y="5942013"/>
            <a:ext cx="3816350" cy="9159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Линней в лапландском костюме                                               1737 год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  <p:bldP spid="102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827088" y="188913"/>
            <a:ext cx="79200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>
                <a:solidFill>
                  <a:schemeClr val="bg1"/>
                </a:solidFill>
              </a:rPr>
              <a:t>Научная деятельность:</a:t>
            </a: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4398963" y="1341438"/>
            <a:ext cx="4745037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chemeClr val="bg1"/>
                </a:solidFill>
              </a:rPr>
              <a:t>1738 год – медицинская практика в Стокгольме, придворный лекарь, преподаватель в горном училище</a:t>
            </a: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4429125" y="4000500"/>
            <a:ext cx="4548188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chemeClr val="bg1"/>
                </a:solidFill>
              </a:rPr>
              <a:t>1739 год – первый председатель королевской академии наук в Стокгольме</a:t>
            </a:r>
          </a:p>
        </p:txBody>
      </p:sp>
      <p:pic>
        <p:nvPicPr>
          <p:cNvPr id="6149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981075"/>
            <a:ext cx="3408362" cy="475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0" name="Rectangle 8"/>
          <p:cNvSpPr>
            <a:spLocks noChangeArrowheads="1"/>
          </p:cNvSpPr>
          <p:nvPr/>
        </p:nvSpPr>
        <p:spPr bwMode="auto">
          <a:xfrm>
            <a:off x="0" y="5734050"/>
            <a:ext cx="444182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</a:rPr>
              <a:t>Свадебный портрет Карла Линнея работы художника Шеффеля                     1739 год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  <p:bldP spid="112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827088" y="188913"/>
            <a:ext cx="79200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>
                <a:solidFill>
                  <a:schemeClr val="bg1"/>
                </a:solidFill>
              </a:rPr>
              <a:t>Научная деятельность:</a:t>
            </a: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4140200" y="1844675"/>
            <a:ext cx="472757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chemeClr val="bg1"/>
                </a:solidFill>
              </a:rPr>
              <a:t>1741 год – профессор медицины в Упсальском университете</a:t>
            </a: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4211638" y="4076700"/>
            <a:ext cx="47212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chemeClr val="bg1"/>
                </a:solidFill>
              </a:rPr>
              <a:t>1750 год – ректор Упсальского университета</a:t>
            </a:r>
          </a:p>
        </p:txBody>
      </p:sp>
      <p:pic>
        <p:nvPicPr>
          <p:cNvPr id="717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196975"/>
            <a:ext cx="3600450" cy="475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  <p:bldP spid="1229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827088" y="188913"/>
            <a:ext cx="79200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>
                <a:solidFill>
                  <a:schemeClr val="bg1"/>
                </a:solidFill>
              </a:rPr>
              <a:t>Главные научные труды:</a:t>
            </a: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4427538" y="1916113"/>
            <a:ext cx="4211637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chemeClr val="bg1"/>
                </a:solidFill>
              </a:rPr>
              <a:t>1729 год – «Введение в половую жизнь растений»</a:t>
            </a:r>
          </a:p>
        </p:txBody>
      </p:sp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412875"/>
            <a:ext cx="4032250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395288" y="5661025"/>
            <a:ext cx="36718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Рукопись работы «Введение в половую жизнь растений» </a:t>
            </a: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4427538" y="3716338"/>
            <a:ext cx="431006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chemeClr val="bg1"/>
                </a:solidFill>
              </a:rPr>
              <a:t>1732 год – «Краткая флора Лапландии»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8" grpId="0"/>
      <p:bldP spid="13320" grpId="0"/>
      <p:bldP spid="133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827088" y="188913"/>
            <a:ext cx="79200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>
                <a:solidFill>
                  <a:schemeClr val="bg1"/>
                </a:solidFill>
              </a:rPr>
              <a:t>Главные научные труды:</a:t>
            </a: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4427538" y="1773238"/>
            <a:ext cx="42116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chemeClr val="bg1"/>
                </a:solidFill>
              </a:rPr>
              <a:t>1736 год – «Система природы»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395288" y="5661025"/>
            <a:ext cx="36718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Титульный лист книги «Система природы» </a:t>
            </a: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4500563" y="3429000"/>
            <a:ext cx="4310062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chemeClr val="bg1"/>
                </a:solidFill>
              </a:rPr>
              <a:t>1738 год – «Классификация растений»</a:t>
            </a:r>
          </a:p>
        </p:txBody>
      </p:sp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052513"/>
            <a:ext cx="3467100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1" grpId="0"/>
      <p:bldP spid="143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827088" y="188913"/>
            <a:ext cx="79200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>
                <a:solidFill>
                  <a:schemeClr val="bg1"/>
                </a:solidFill>
              </a:rPr>
              <a:t>Главные научные труды:</a:t>
            </a: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4427538" y="1341438"/>
            <a:ext cx="42116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chemeClr val="bg1"/>
                </a:solidFill>
              </a:rPr>
              <a:t>1751 год – «Философия ботаники»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395288" y="5373688"/>
            <a:ext cx="3671887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вид Линнея северная </a:t>
            </a:r>
          </a:p>
          <a:p>
            <a:pPr algn="ctr"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(растение названо в честь К.Линнея) </a:t>
            </a: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4427538" y="2276475"/>
            <a:ext cx="4310062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chemeClr val="bg1"/>
                </a:solidFill>
              </a:rPr>
              <a:t>1753 год – «Виды растений» (книга принята за исходный пункт ботанической номенклатуры)</a:t>
            </a: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4427538" y="4292600"/>
            <a:ext cx="4211637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chemeClr val="bg1"/>
                </a:solidFill>
              </a:rPr>
              <a:t>1758 год – 10-е издание «Система природы» (книга принята за исходный пункт зоологической номенклатуры)</a:t>
            </a:r>
          </a:p>
        </p:txBody>
      </p:sp>
      <p:pic>
        <p:nvPicPr>
          <p:cNvPr id="15368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484313"/>
            <a:ext cx="3887788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4" grpId="0"/>
      <p:bldP spid="15365" grpId="0"/>
      <p:bldP spid="15367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</TotalTime>
  <Words>545</Words>
  <Application>Microsoft Office PowerPoint</Application>
  <PresentationFormat>Экран (4:3)</PresentationFormat>
  <Paragraphs>76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Николай</cp:lastModifiedBy>
  <cp:revision>14</cp:revision>
  <dcterms:created xsi:type="dcterms:W3CDTF">2009-09-16T12:06:52Z</dcterms:created>
  <dcterms:modified xsi:type="dcterms:W3CDTF">2013-01-05T08:28:00Z</dcterms:modified>
</cp:coreProperties>
</file>