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4660"/>
  </p:normalViewPr>
  <p:slideViewPr>
    <p:cSldViewPr>
      <p:cViewPr varScale="1">
        <p:scale>
          <a:sx n="84" d="100"/>
          <a:sy n="84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B%D0%B0%D1%81%D1%82%D0%B8%D1%87%D0%BD%D0%BE%D1%81%D1%82%D1%8C_(%D1%84%D0%B8%D0%B7%D0%B8%D0%BA%D0%B0)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s://ru.wikipedia.org/wiki/%D0%96%D0%B5%D0%BB%D0%B5%D0%B7%D0%BE" TargetMode="External"/><Relationship Id="rId7" Type="http://schemas.openxmlformats.org/officeDocument/2006/relationships/hyperlink" Target="https://ru.wikipedia.org/wiki/%D0%A2%D0%B2%D1%91%D1%80%D0%B4%D0%BE%D1%81%D1%82%D1%8C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s://ru.wikipedia.org/wiki/%D0%A1%D0%BF%D0%BB%D0%B0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1%80%D0%BE%D1%87%D0%BD%D0%BE%D1%81%D1%82%D1%8C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s://ru.wikipedia.org/wiki/%D0%9F%D1%80%D0%BE%D1%86%D0%B5%D0%BD%D1%82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s://ru.wikipedia.org/wiki/%D0%A3%D0%B3%D0%BB%D0%B5%D1%80%D0%BE%D0%B4" TargetMode="External"/><Relationship Id="rId9" Type="http://schemas.openxmlformats.org/officeDocument/2006/relationships/hyperlink" Target="https://ru.wikipedia.org/wiki/%D0%92%D1%8F%D0%B7%D0%BA%D0%BE%D1%81%D1%82%D1%8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чего сделаны северные трубопроводы? Сталь 09Г2С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Сиротина Анастасия 9В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12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76064"/>
            <a:ext cx="3881709" cy="31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90600"/>
          </a:xfrm>
        </p:spPr>
        <p:txBody>
          <a:bodyPr/>
          <a:lstStyle/>
          <a:p>
            <a:r>
              <a:rPr lang="ru-RU" dirty="0" smtClean="0"/>
              <a:t>Трубопровод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2962672" cy="493776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/>
              <a:t>Трубопрово́д</a:t>
            </a:r>
            <a:r>
              <a:rPr lang="ru-RU" dirty="0"/>
              <a:t> — инженерное сооружение, предназначенное для транспортировки газообразных и жидких веществ, пылевидных и разжиженных </a:t>
            </a:r>
            <a:r>
              <a:rPr lang="ru-RU" dirty="0" smtClean="0"/>
              <a:t>масс, </a:t>
            </a:r>
            <a:r>
              <a:rPr lang="ru-RU" dirty="0"/>
              <a:t>а также твёрдого топлива и иных твёрдых веществ в виде раствора под воздействием разницы давлений в поперечных сечениях трубы.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86" y="1360300"/>
            <a:ext cx="3479901" cy="231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97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11760" y="1268760"/>
            <a:ext cx="4413176" cy="1944216"/>
          </a:xfrm>
        </p:spPr>
        <p:txBody>
          <a:bodyPr>
            <a:normAutofit/>
          </a:bodyPr>
          <a:lstStyle/>
          <a:p>
            <a:r>
              <a:rPr lang="ru-RU" sz="2000" b="1" dirty="0"/>
              <a:t>Сталь</a:t>
            </a:r>
            <a:r>
              <a:rPr lang="ru-RU" sz="2000" dirty="0"/>
              <a:t> </a:t>
            </a:r>
            <a:r>
              <a:rPr lang="ru-RU" sz="2000" dirty="0" smtClean="0"/>
              <a:t>-</a:t>
            </a:r>
            <a:r>
              <a:rPr lang="ru-RU" sz="2000" dirty="0"/>
              <a:t> </a:t>
            </a:r>
            <a:r>
              <a:rPr lang="ru-RU" sz="2000" dirty="0">
                <a:hlinkClick r:id="rId2" tooltip="Сплав"/>
              </a:rPr>
              <a:t>сплав</a:t>
            </a:r>
            <a:r>
              <a:rPr lang="ru-RU" sz="2000" dirty="0"/>
              <a:t> </a:t>
            </a:r>
            <a:r>
              <a:rPr lang="ru-RU" sz="2000" dirty="0">
                <a:hlinkClick r:id="rId3" tooltip="Железо"/>
              </a:rPr>
              <a:t>железа</a:t>
            </a:r>
            <a:r>
              <a:rPr lang="ru-RU" sz="2000" dirty="0"/>
              <a:t> с </a:t>
            </a:r>
            <a:r>
              <a:rPr lang="ru-RU" sz="2000" dirty="0">
                <a:hlinkClick r:id="rId4" tooltip="Углерод"/>
              </a:rPr>
              <a:t>углеродом</a:t>
            </a:r>
            <a:r>
              <a:rPr lang="ru-RU" sz="2000" dirty="0"/>
              <a:t> (и другими элементами). Содержание углерода в стали не более 2,14 </a:t>
            </a:r>
            <a:r>
              <a:rPr lang="ru-RU" sz="2000" dirty="0">
                <a:hlinkClick r:id="rId5" tooltip="Процент"/>
              </a:rPr>
              <a:t>%</a:t>
            </a:r>
            <a:r>
              <a:rPr lang="ru-RU" sz="2000" dirty="0"/>
              <a:t>. Углерод придаёт сплавам железа </a:t>
            </a:r>
            <a:r>
              <a:rPr lang="ru-RU" sz="2000" dirty="0">
                <a:hlinkClick r:id="rId6" tooltip="Прочность"/>
              </a:rPr>
              <a:t>прочность</a:t>
            </a:r>
            <a:r>
              <a:rPr lang="ru-RU" sz="2000" dirty="0"/>
              <a:t> и </a:t>
            </a:r>
            <a:r>
              <a:rPr lang="ru-RU" sz="2000" dirty="0">
                <a:hlinkClick r:id="rId7" tooltip="Твёрдость"/>
              </a:rPr>
              <a:t>твёрдость</a:t>
            </a:r>
            <a:r>
              <a:rPr lang="ru-RU" sz="2000" dirty="0"/>
              <a:t>, снижая </a:t>
            </a:r>
            <a:r>
              <a:rPr lang="ru-RU" sz="2000" dirty="0">
                <a:hlinkClick r:id="rId8" tooltip="Пластичность (физика)"/>
              </a:rPr>
              <a:t>пластичность</a:t>
            </a:r>
            <a:r>
              <a:rPr lang="ru-RU" sz="2000" dirty="0"/>
              <a:t> </a:t>
            </a:r>
            <a:r>
              <a:rPr lang="ru-RU" sz="2000" dirty="0" smtClean="0"/>
              <a:t>и </a:t>
            </a:r>
            <a:r>
              <a:rPr lang="ru-RU" sz="2000" dirty="0" smtClean="0">
                <a:hlinkClick r:id="rId9" tooltip="Вязкость"/>
              </a:rPr>
              <a:t>вязкость</a:t>
            </a:r>
            <a:r>
              <a:rPr lang="ru-RU" sz="2000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05064"/>
            <a:ext cx="2784872" cy="2122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68" y="3348943"/>
            <a:ext cx="5729904" cy="27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8405"/>
            <a:ext cx="2304256" cy="153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10591"/>
            <a:ext cx="2381249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60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Сталь 09Г2С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тносится </a:t>
            </a:r>
            <a:r>
              <a:rPr lang="ru-RU" dirty="0"/>
              <a:t>к низколегированным сталям, общее количество легирующих добавок в которых не превышает </a:t>
            </a:r>
            <a:r>
              <a:rPr lang="ru-RU" dirty="0" smtClean="0"/>
              <a:t>2,5%. Заменить </a:t>
            </a:r>
            <a:r>
              <a:rPr lang="ru-RU" dirty="0"/>
              <a:t>сталь 09г2с можно следующими марками: 09г2, 09г2дт, 09г2т,10г2с, а также 19Мn-6.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96952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799" y="4388277"/>
            <a:ext cx="3672408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Прим.: Легированная сталь - сталь</a:t>
            </a:r>
            <a:r>
              <a:rPr lang="ru-RU" sz="1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которая кроме </a:t>
            </a:r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обычных</a:t>
            </a:r>
          </a:p>
          <a:p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примесей содержит элементы, </a:t>
            </a:r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специально </a:t>
            </a:r>
          </a:p>
          <a:p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вводимые </a:t>
            </a:r>
            <a:r>
              <a:rPr lang="ru-RU" sz="1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определённых количествах для обеспечения </a:t>
            </a:r>
            <a:endParaRPr lang="ru-RU" sz="1400" b="1" dirty="0" smtClean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требуемых </a:t>
            </a:r>
            <a:r>
              <a:rPr lang="ru-RU" sz="1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физических или механических свойств. </a:t>
            </a:r>
            <a:endParaRPr lang="ru-RU" sz="1400" b="1" dirty="0" smtClean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14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Эти </a:t>
            </a:r>
            <a:r>
              <a:rPr lang="ru-RU" sz="1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элементы называются легирующими.</a:t>
            </a:r>
            <a:endParaRPr lang="ru-RU" sz="1400" b="1" dirty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585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Расшифровка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09Г2С: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Есть </a:t>
            </a:r>
            <a:r>
              <a:rPr lang="ru-RU" dirty="0"/>
              <a:t> 0,09% </a:t>
            </a:r>
            <a:r>
              <a:rPr lang="ru-RU" dirty="0" smtClean="0"/>
              <a:t>углерода;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«Г</a:t>
            </a:r>
            <a:r>
              <a:rPr lang="ru-RU" dirty="0" smtClean="0"/>
              <a:t>» </a:t>
            </a:r>
            <a:r>
              <a:rPr lang="ru-RU" dirty="0"/>
              <a:t>означает </a:t>
            </a:r>
            <a:r>
              <a:rPr lang="ru-RU" dirty="0" smtClean="0"/>
              <a:t>марганец;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 2 – процентное содержание до 2% </a:t>
            </a:r>
            <a:r>
              <a:rPr lang="ru-RU" dirty="0" smtClean="0"/>
              <a:t>марганца;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«С», которая означает </a:t>
            </a:r>
            <a:r>
              <a:rPr lang="ru-RU" dirty="0" smtClean="0"/>
              <a:t>кремний;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</a:t>
            </a:r>
            <a:r>
              <a:rPr lang="ru-RU" dirty="0" smtClean="0"/>
              <a:t>одержание </a:t>
            </a:r>
            <a:r>
              <a:rPr lang="ru-RU" dirty="0"/>
              <a:t>кремния менее 1%.</a:t>
            </a: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Итог: </a:t>
            </a:r>
            <a:r>
              <a:rPr lang="ru-RU" dirty="0"/>
              <a:t>П</a:t>
            </a:r>
            <a:r>
              <a:rPr lang="ru-RU" dirty="0" smtClean="0"/>
              <a:t>еред </a:t>
            </a:r>
            <a:r>
              <a:rPr lang="ru-RU" dirty="0"/>
              <a:t>нами сталь имеющая 0,09% углерода, до 2% марганца, и менее 1% кремния и поскольку общее кол-во добавок колеблется в районе 2,5% то это низколегированная сталь.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98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79" y="1988840"/>
            <a:ext cx="5688632" cy="353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состав стали 09Г2С: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08414"/>
              </p:ext>
            </p:extLst>
          </p:nvPr>
        </p:nvGraphicFramePr>
        <p:xfrm>
          <a:off x="251520" y="1268760"/>
          <a:ext cx="3672408" cy="499656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836204"/>
                <a:gridCol w="1836204"/>
              </a:tblGrid>
              <a:tr h="396044">
                <a:tc>
                  <a:txBody>
                    <a:bodyPr/>
                    <a:lstStyle/>
                    <a:p>
                      <a:r>
                        <a:rPr lang="ru-RU" dirty="0" smtClean="0"/>
                        <a:t>Элемент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Кол-во</a:t>
                      </a:r>
                      <a:r>
                        <a:rPr lang="ru-RU" sz="1800" baseline="0" dirty="0" smtClean="0"/>
                        <a:t> содержания (%)</a:t>
                      </a:r>
                      <a:endParaRPr lang="ru-RU" sz="1800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de-DE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0,12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Si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0,5-0,8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1,3-1,7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Ni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0,3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0,04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0,035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Cr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0,3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0,008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Cu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0,3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0,08</a:t>
                      </a:r>
                      <a:endParaRPr lang="ru-RU" dirty="0"/>
                    </a:p>
                  </a:txBody>
                  <a:tcPr/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dirty="0" smtClean="0"/>
                        <a:t>Fe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Около</a:t>
                      </a:r>
                      <a:r>
                        <a:rPr lang="ru-RU" baseline="0" dirty="0" smtClean="0"/>
                        <a:t> 96-97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3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Предназначение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4474840" cy="4937760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Основное предназначение этой стали – использование ее для сварных конструкций. Сварка возможна как при подогреве до 100-120°С, </a:t>
            </a:r>
            <a:r>
              <a:rPr lang="ru-RU" sz="2000" dirty="0" smtClean="0"/>
              <a:t>так </a:t>
            </a:r>
            <a:r>
              <a:rPr lang="ru-RU" sz="2000" dirty="0"/>
              <a:t>и без подогрева и обработки. Хорошая свариваемость стали обеспечивается благодаря низкому (меньше 0,25%) содержанию углерода. Если углерода больше, то в сварном шве могут образовываться </a:t>
            </a:r>
            <a:r>
              <a:rPr lang="ru-RU" sz="2000" dirty="0" smtClean="0"/>
              <a:t>микропоры. Еще </a:t>
            </a:r>
            <a:r>
              <a:rPr lang="ru-RU" sz="2000" dirty="0"/>
              <a:t>одно достоинство этой марки состоит в том, что </a:t>
            </a:r>
            <a:r>
              <a:rPr lang="ru-RU" sz="2000" dirty="0" smtClean="0"/>
              <a:t>у стали </a:t>
            </a:r>
            <a:r>
              <a:rPr lang="ru-RU" sz="2000" dirty="0"/>
              <a:t>09г2с </a:t>
            </a:r>
            <a:r>
              <a:rPr lang="ru-RU" sz="2000" dirty="0" smtClean="0"/>
              <a:t>нет вязкости, не снижается она после процедуры отпуска. Она </a:t>
            </a:r>
            <a:r>
              <a:rPr lang="ru-RU" sz="2000" dirty="0"/>
              <a:t>также устойчива к перегреву и образованию трещин.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64" y="1223748"/>
            <a:ext cx="3384376" cy="253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1048"/>
            <a:ext cx="3233936" cy="242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79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Механические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44008" y="1219200"/>
            <a:ext cx="4042792" cy="493776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озволяют </a:t>
            </a:r>
            <a:r>
              <a:rPr lang="ru-RU" dirty="0"/>
              <a:t>экономить при изготовлении строительных конструкций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Имеют меньший вес.</a:t>
            </a:r>
          </a:p>
          <a:p>
            <a:r>
              <a:rPr lang="ru-RU" dirty="0" smtClean="0"/>
              <a:t>Применение разнообразно.</a:t>
            </a:r>
          </a:p>
          <a:p>
            <a:r>
              <a:rPr lang="ru-RU" dirty="0" smtClean="0"/>
              <a:t>Изготавливаются детали сварных конструкций, работают от -70 до +450 градусов.</a:t>
            </a:r>
          </a:p>
          <a:p>
            <a:r>
              <a:rPr lang="ru-RU" dirty="0"/>
              <a:t>Устойчивость к низким температурам позволяет применять трубу 09г2с в условиях крайнего севера для прокладки </a:t>
            </a:r>
            <a:r>
              <a:rPr lang="ru-RU" dirty="0" err="1" smtClean="0"/>
              <a:t>нефте</a:t>
            </a:r>
            <a:r>
              <a:rPr lang="ru-RU" dirty="0" smtClean="0"/>
              <a:t>–и </a:t>
            </a:r>
            <a:r>
              <a:rPr lang="ru-RU" dirty="0"/>
              <a:t>газопроводов.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33"/>
          <a:stretch/>
        </p:blipFill>
        <p:spPr bwMode="auto">
          <a:xfrm>
            <a:off x="25662" y="1196752"/>
            <a:ext cx="4983933" cy="187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28" y="3428998"/>
            <a:ext cx="3810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1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87</TotalTime>
  <Words>257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Начальная</vt:lpstr>
      <vt:lpstr>Из чего сделаны северные трубопроводы? Сталь 09Г2С</vt:lpstr>
      <vt:lpstr>Трубопровод</vt:lpstr>
      <vt:lpstr>Сталь</vt:lpstr>
      <vt:lpstr>Сталь 09Г2С</vt:lpstr>
      <vt:lpstr>Расшифровка</vt:lpstr>
      <vt:lpstr>Химические состав стали 09Г2С:</vt:lpstr>
      <vt:lpstr>Предназначение</vt:lpstr>
      <vt:lpstr>Механические свойства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чего сделаны северные трубопроводы. Сталь 09Г2С</dc:title>
  <dc:creator>дом</dc:creator>
  <cp:lastModifiedBy>дом</cp:lastModifiedBy>
  <cp:revision>8</cp:revision>
  <dcterms:created xsi:type="dcterms:W3CDTF">2015-10-18T05:44:08Z</dcterms:created>
  <dcterms:modified xsi:type="dcterms:W3CDTF">2015-10-18T07:21:59Z</dcterms:modified>
</cp:coreProperties>
</file>