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7C9B639-1CF0-4A76-96D5-C3E27DB04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F487D3-E912-44A5-87D1-43C8A7685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CE4B7-7222-4BC5-93EC-F3BF19BE1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C4B3E-978F-41D4-A68A-597D681D73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7C923-DC4E-4B45-8F17-1A9B6E8CF2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7FDBD-A3F7-4FC9-974D-10D19B226F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843F2-8A61-4B21-958F-CEC90B490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8BCAE-FF23-468D-88D6-8904F1779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06EB1-6358-467C-9ABB-EDC0FB3D8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6B578-3C7E-4051-B347-16F611C990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C2832-4509-4DB2-9DBA-3E51F7C80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0C6FD-06BD-40C9-B852-7F7980998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4EC9C-1D66-4AAB-BA4C-0BCF4215A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204B0-4B6E-49B9-B718-7BC548A227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C39DCFF-6F53-4FBC-9E59-D9F345439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5"/>
          <p:cNvSpPr>
            <a:spLocks noChangeArrowheads="1" noChangeShapeType="1" noTextEdit="1"/>
          </p:cNvSpPr>
          <p:nvPr/>
        </p:nvSpPr>
        <p:spPr bwMode="auto">
          <a:xfrm>
            <a:off x="1500166" y="1357298"/>
            <a:ext cx="6350000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Химический состав растений</a:t>
            </a:r>
          </a:p>
        </p:txBody>
      </p:sp>
      <p:pic>
        <p:nvPicPr>
          <p:cNvPr id="3" name="Picture 8" descr="Подсолну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43108" y="2786058"/>
            <a:ext cx="4794250" cy="3151187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3786182" y="0"/>
            <a:ext cx="2071702" cy="428604"/>
          </a:xfrm>
          <a:prstGeom prst="fram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Растения, содержащие эфирные масла</a:t>
            </a:r>
          </a:p>
        </p:txBody>
      </p:sp>
      <p:pic>
        <p:nvPicPr>
          <p:cNvPr id="11267" name="Picture 6" descr="Шалфей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628775"/>
            <a:ext cx="3394075" cy="4525963"/>
          </a:xfrm>
          <a:noFill/>
        </p:spPr>
      </p:pic>
      <p:pic>
        <p:nvPicPr>
          <p:cNvPr id="11268" name="Picture 7" descr="Кориандр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1628775"/>
            <a:ext cx="3740150" cy="4537075"/>
          </a:xfrm>
          <a:noFill/>
        </p:spPr>
      </p:pic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2051050" y="6237288"/>
            <a:ext cx="1095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Шалфей</a:t>
            </a: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6011863" y="6237288"/>
            <a:ext cx="1212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Кориандр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Лекарственные растения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Тысячелистник обыкновенный</a:t>
            </a:r>
          </a:p>
        </p:txBody>
      </p:sp>
      <p:sp>
        <p:nvSpPr>
          <p:cNvPr id="13315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smtClean="0"/>
              <a:t>Это растение хорошо известно в народной медицине. В настоящее время в медицине тысячелистник используется для изготовления препаратов, оказывающих противовоспалительное действие, а также средств, стимулирующих функции желез желудочно – кишечного тракта. Настои и отвары этого растения применяются при кожном зуде, против угрей.</a:t>
            </a:r>
          </a:p>
        </p:txBody>
      </p:sp>
      <p:pic>
        <p:nvPicPr>
          <p:cNvPr id="13316" name="Picture 5" descr="Тысячелистник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1557338"/>
            <a:ext cx="3802062" cy="46101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Василёк синий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Настоем василька на водке лечили простуду и применяли его как потогонное, противовоспалительное и желудочно – кишечное средство.</a:t>
            </a:r>
          </a:p>
        </p:txBody>
      </p:sp>
      <p:pic>
        <p:nvPicPr>
          <p:cNvPr id="14340" name="Picture 8" descr="Василёк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484313"/>
            <a:ext cx="3979862" cy="4826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Наперстянка пурпуровая</a:t>
            </a:r>
          </a:p>
        </p:txBody>
      </p:sp>
      <p:sp>
        <p:nvSpPr>
          <p:cNvPr id="15363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В </a:t>
            </a:r>
            <a:r>
              <a:rPr lang="en-US" sz="2800" smtClean="0">
                <a:cs typeface="Arial" charset="0"/>
              </a:rPr>
              <a:t>XVIII</a:t>
            </a:r>
            <a:r>
              <a:rPr lang="ru-RU" sz="2800" smtClean="0">
                <a:cs typeface="Arial" charset="0"/>
              </a:rPr>
              <a:t> веке английские врачи обнаружили способность наперстянки замедлять ритм сердечных сокращений.</a:t>
            </a:r>
            <a:endParaRPr lang="en-US" sz="2800" smtClean="0">
              <a:cs typeface="Arial" charset="0"/>
            </a:endParaRPr>
          </a:p>
        </p:txBody>
      </p:sp>
      <p:pic>
        <p:nvPicPr>
          <p:cNvPr id="15364" name="Picture 6" descr="Наперстянка пурпуровая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1341438"/>
            <a:ext cx="3113087" cy="5029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Строфант</a:t>
            </a:r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Растёт эта лиана во влажных тропических лесах Африки. Из её семян выделили вещество строфантин, который активизирует сердечную деятельность уже через 1 – 3 минуты после внутривенного введения.</a:t>
            </a:r>
          </a:p>
        </p:txBody>
      </p:sp>
      <p:pic>
        <p:nvPicPr>
          <p:cNvPr id="16388" name="Picture 7" descr="Строфант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2349500"/>
            <a:ext cx="4038600" cy="30289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Арахис</a:t>
            </a:r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Родина – Южная Америка, растёт теперь и в Африке. Семена арахиса содержат до 53% масла, которое используется в кондитерском и консервном производствах. Размолотые семена служат добавкой при изготовлении шоколада.</a:t>
            </a:r>
          </a:p>
        </p:txBody>
      </p:sp>
      <p:pic>
        <p:nvPicPr>
          <p:cNvPr id="17412" name="Picture 6" descr="Арахис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64163" y="1412875"/>
            <a:ext cx="2638425" cy="48815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10" name="Group 14"/>
          <p:cNvGraphicFramePr>
            <a:graphicFrameLocks noGrp="1"/>
          </p:cNvGraphicFramePr>
          <p:nvPr/>
        </p:nvGraphicFramePr>
        <p:xfrm>
          <a:off x="323850" y="333375"/>
          <a:ext cx="8569325" cy="574675"/>
        </p:xfrm>
        <a:graphic>
          <a:graphicData uri="http://schemas.openxmlformats.org/drawingml/2006/table">
            <a:tbl>
              <a:tblPr/>
              <a:tblGrid>
                <a:gridCol w="2592388"/>
                <a:gridCol w="5976937"/>
              </a:tblGrid>
              <a:tr h="574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Растение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Содержание  (в%) от общей массы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46" name="Group 50"/>
          <p:cNvGraphicFramePr>
            <a:graphicFrameLocks noGrp="1"/>
          </p:cNvGraphicFramePr>
          <p:nvPr/>
        </p:nvGraphicFramePr>
        <p:xfrm>
          <a:off x="323850" y="1844675"/>
          <a:ext cx="8569325" cy="4824413"/>
        </p:xfrm>
        <a:graphic>
          <a:graphicData uri="http://schemas.openxmlformats.org/drawingml/2006/table">
            <a:tbl>
              <a:tblPr/>
              <a:tblGrid>
                <a:gridCol w="2592388"/>
                <a:gridCol w="2016125"/>
                <a:gridCol w="2087562"/>
                <a:gridCol w="1873250"/>
              </a:tblGrid>
              <a:tr h="965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Горох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Пшеница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3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Кукуруза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Рис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Подсолнечник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65" name="Group 69"/>
          <p:cNvGraphicFramePr>
            <a:graphicFrameLocks noGrp="1"/>
          </p:cNvGraphicFramePr>
          <p:nvPr/>
        </p:nvGraphicFramePr>
        <p:xfrm>
          <a:off x="2916238" y="908050"/>
          <a:ext cx="5976937" cy="936625"/>
        </p:xfrm>
        <a:graphic>
          <a:graphicData uri="http://schemas.openxmlformats.org/drawingml/2006/table">
            <a:tbl>
              <a:tblPr/>
              <a:tblGrid>
                <a:gridCol w="1992312"/>
                <a:gridCol w="2111375"/>
                <a:gridCol w="1873250"/>
              </a:tblGrid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белков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углеводов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жиров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Line 70"/>
          <p:cNvSpPr>
            <a:spLocks noChangeShapeType="1"/>
          </p:cNvSpPr>
          <p:nvPr/>
        </p:nvSpPr>
        <p:spPr bwMode="auto">
          <a:xfrm>
            <a:off x="323850" y="836613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Растения, богатые белками </a:t>
            </a:r>
          </a:p>
        </p:txBody>
      </p:sp>
      <p:pic>
        <p:nvPicPr>
          <p:cNvPr id="4099" name="Picture 12" descr="Растительные белки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1341438"/>
            <a:ext cx="7042150" cy="52816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Растения, богатые углеводами</a:t>
            </a:r>
          </a:p>
        </p:txBody>
      </p:sp>
      <p:pic>
        <p:nvPicPr>
          <p:cNvPr id="5123" name="Picture 8" descr="Тритикале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341438"/>
            <a:ext cx="3394075" cy="2543175"/>
          </a:xfrm>
          <a:noFill/>
        </p:spPr>
      </p:pic>
      <p:pic>
        <p:nvPicPr>
          <p:cNvPr id="5124" name="Picture 9" descr="Булки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11638" y="2060575"/>
            <a:ext cx="4470400" cy="3352800"/>
          </a:xfrm>
          <a:noFill/>
        </p:spPr>
      </p:pic>
      <p:pic>
        <p:nvPicPr>
          <p:cNvPr id="5125" name="Picture 10" descr="Картофе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076700"/>
            <a:ext cx="3433763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Растения, богатые углеводами</a:t>
            </a:r>
          </a:p>
        </p:txBody>
      </p:sp>
      <p:pic>
        <p:nvPicPr>
          <p:cNvPr id="6147" name="Picture 10" descr="Виноград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412875"/>
            <a:ext cx="4722813" cy="3163888"/>
          </a:xfrm>
          <a:noFill/>
        </p:spPr>
      </p:pic>
      <p:pic>
        <p:nvPicPr>
          <p:cNvPr id="6148" name="Picture 11" descr="Абрикос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24300" y="2924175"/>
            <a:ext cx="4614863" cy="3460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Растения, богатые жирами</a:t>
            </a:r>
          </a:p>
        </p:txBody>
      </p:sp>
      <p:pic>
        <p:nvPicPr>
          <p:cNvPr id="7171" name="Picture 8" descr="Подсолнух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341438"/>
            <a:ext cx="4794250" cy="3151187"/>
          </a:xfrm>
          <a:noFill/>
        </p:spPr>
      </p:pic>
      <p:pic>
        <p:nvPicPr>
          <p:cNvPr id="7172" name="Picture 9" descr="Оливки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67175" y="2924175"/>
            <a:ext cx="4543425" cy="3408363"/>
          </a:xfrm>
          <a:noFill/>
        </p:spPr>
      </p:pic>
      <p:pic>
        <p:nvPicPr>
          <p:cNvPr id="7173" name="Picture 10" descr="Растительное масло №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3284538"/>
            <a:ext cx="1373187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Растения, содержащие жиры</a:t>
            </a:r>
          </a:p>
        </p:txBody>
      </p:sp>
      <p:pic>
        <p:nvPicPr>
          <p:cNvPr id="8195" name="Picture 6" descr="Горчица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341438"/>
            <a:ext cx="4470400" cy="3352800"/>
          </a:xfrm>
          <a:noFill/>
        </p:spPr>
      </p:pic>
      <p:pic>
        <p:nvPicPr>
          <p:cNvPr id="8196" name="Picture 9" descr="Рапс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67175" y="2781300"/>
            <a:ext cx="4830763" cy="3622675"/>
          </a:xfrm>
          <a:noFill/>
        </p:spPr>
      </p:pic>
      <p:sp>
        <p:nvSpPr>
          <p:cNvPr id="8197" name="Text Box 10"/>
          <p:cNvSpPr txBox="1">
            <a:spLocks noChangeArrowheads="1"/>
          </p:cNvSpPr>
          <p:nvPr/>
        </p:nvSpPr>
        <p:spPr bwMode="auto">
          <a:xfrm>
            <a:off x="1455738" y="4816475"/>
            <a:ext cx="1065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Горчица</a:t>
            </a:r>
          </a:p>
        </p:txBody>
      </p:sp>
      <p:sp>
        <p:nvSpPr>
          <p:cNvPr id="8198" name="Text Box 11"/>
          <p:cNvSpPr txBox="1">
            <a:spLocks noChangeArrowheads="1"/>
          </p:cNvSpPr>
          <p:nvPr/>
        </p:nvSpPr>
        <p:spPr bwMode="auto">
          <a:xfrm>
            <a:off x="6711950" y="2297113"/>
            <a:ext cx="701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Рапс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Растения, содержащие эфирные масла</a:t>
            </a:r>
          </a:p>
        </p:txBody>
      </p:sp>
      <p:pic>
        <p:nvPicPr>
          <p:cNvPr id="9219" name="Picture 10" descr="Жасмин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557338"/>
            <a:ext cx="3287712" cy="4714875"/>
          </a:xfrm>
          <a:noFill/>
        </p:spPr>
      </p:pic>
      <p:pic>
        <p:nvPicPr>
          <p:cNvPr id="9220" name="Picture 11" descr="Лимон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1989138"/>
            <a:ext cx="3540125" cy="3940175"/>
          </a:xfrm>
          <a:noFill/>
        </p:spPr>
      </p:pic>
      <p:sp>
        <p:nvSpPr>
          <p:cNvPr id="9221" name="Text Box 12"/>
          <p:cNvSpPr txBox="1">
            <a:spLocks noChangeArrowheads="1"/>
          </p:cNvSpPr>
          <p:nvPr/>
        </p:nvSpPr>
        <p:spPr bwMode="auto">
          <a:xfrm>
            <a:off x="1939925" y="6329363"/>
            <a:ext cx="1047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Жасмин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Растения, содержащие эфирные масла</a:t>
            </a:r>
          </a:p>
        </p:txBody>
      </p:sp>
      <p:pic>
        <p:nvPicPr>
          <p:cNvPr id="10243" name="Picture 6" descr="пряности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47293" r="38466"/>
          <a:stretch>
            <a:fillRect/>
          </a:stretch>
        </p:blipFill>
        <p:spPr>
          <a:xfrm>
            <a:off x="827088" y="2492375"/>
            <a:ext cx="2914650" cy="2624138"/>
          </a:xfrm>
        </p:spPr>
      </p:pic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1116013" y="1989138"/>
            <a:ext cx="2249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Гвоздичное дерево</a:t>
            </a:r>
          </a:p>
        </p:txBody>
      </p:sp>
      <p:pic>
        <p:nvPicPr>
          <p:cNvPr id="10245" name="Picture 8" descr="Коричное дерево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2133600"/>
            <a:ext cx="3486150" cy="4000500"/>
          </a:xfrm>
          <a:noFill/>
        </p:spPr>
      </p:pic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5435600" y="1700213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Коричное дерево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234</Words>
  <Application>Microsoft Office PowerPoint</Application>
  <PresentationFormat>Экран (4:3)</PresentationFormat>
  <Paragraphs>53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Arial</vt:lpstr>
      <vt:lpstr>Оформление по умолчанию</vt:lpstr>
      <vt:lpstr>Слайд 1</vt:lpstr>
      <vt:lpstr>Слайд 2</vt:lpstr>
      <vt:lpstr>Растения, богатые белками </vt:lpstr>
      <vt:lpstr>Растения, богатые углеводами</vt:lpstr>
      <vt:lpstr>Растения, богатые углеводами</vt:lpstr>
      <vt:lpstr>Растения, богатые жирами</vt:lpstr>
      <vt:lpstr>Растения, содержащие жиры</vt:lpstr>
      <vt:lpstr>Растения, содержащие эфирные масла</vt:lpstr>
      <vt:lpstr>Растения, содержащие эфирные масла</vt:lpstr>
      <vt:lpstr>Растения, содержащие эфирные масла</vt:lpstr>
      <vt:lpstr>Лекарственные растения</vt:lpstr>
      <vt:lpstr>Тысячелистник обыкновенный</vt:lpstr>
      <vt:lpstr>Василёк синий</vt:lpstr>
      <vt:lpstr>Наперстянка пурпуровая</vt:lpstr>
      <vt:lpstr>Строфант</vt:lpstr>
      <vt:lpstr>Арахис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7</cp:revision>
  <dcterms:created xsi:type="dcterms:W3CDTF">2009-01-20T15:03:29Z</dcterms:created>
  <dcterms:modified xsi:type="dcterms:W3CDTF">2012-03-13T17:20:56Z</dcterms:modified>
</cp:coreProperties>
</file>