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37B13-0F87-45AA-881C-94208F0F4DE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E32CB1-8D72-4FE0-96A4-2BE81050CC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37B13-0F87-45AA-881C-94208F0F4DE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2CB1-8D72-4FE0-96A4-2BE81050C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37B13-0F87-45AA-881C-94208F0F4DE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2CB1-8D72-4FE0-96A4-2BE81050C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9437B13-0F87-45AA-881C-94208F0F4DE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6E32CB1-8D72-4FE0-96A4-2BE81050CC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37B13-0F87-45AA-881C-94208F0F4DE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2CB1-8D72-4FE0-96A4-2BE81050CC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37B13-0F87-45AA-881C-94208F0F4DE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2CB1-8D72-4FE0-96A4-2BE81050CC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2CB1-8D72-4FE0-96A4-2BE81050CC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37B13-0F87-45AA-881C-94208F0F4DE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37B13-0F87-45AA-881C-94208F0F4DE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2CB1-8D72-4FE0-96A4-2BE81050CC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37B13-0F87-45AA-881C-94208F0F4DE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2CB1-8D72-4FE0-96A4-2BE81050C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9437B13-0F87-45AA-881C-94208F0F4DE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6E32CB1-8D72-4FE0-96A4-2BE81050CC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37B13-0F87-45AA-881C-94208F0F4DE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E32CB1-8D72-4FE0-96A4-2BE81050CC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9437B13-0F87-45AA-881C-94208F0F4DE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6E32CB1-8D72-4FE0-96A4-2BE81050CC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Химические Недотроги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488" y="6215082"/>
            <a:ext cx="4000528" cy="6429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258204" cy="552452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/>
              <a:t>ЛАБОРАТОРНАЯ  РАБОТА</a:t>
            </a:r>
            <a:endParaRPr lang="ru-RU" dirty="0" smtClean="0"/>
          </a:p>
          <a:p>
            <a:r>
              <a:rPr lang="ru-RU" b="1" dirty="0" smtClean="0"/>
              <a:t>      ВЗАИМОДЕЙСТВИЕ  ГИДРОКСИДА  НАТРИЯ  С  СЕРНОЙ  КИСЛОТОЙ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 ТЕХНИКА  БЕЗОПАСНОСТИ    ФИПИ  2012  год  стр. 25   А13</a:t>
            </a:r>
            <a:endParaRPr lang="ru-RU" dirty="0" smtClean="0"/>
          </a:p>
          <a:p>
            <a:r>
              <a:rPr lang="ru-RU" b="1" dirty="0" smtClean="0"/>
              <a:t> Инструкция  к работе  на экране.</a:t>
            </a:r>
            <a:endParaRPr lang="ru-RU" dirty="0" smtClean="0"/>
          </a:p>
          <a:p>
            <a:r>
              <a:rPr lang="en-US" b="1" dirty="0" smtClean="0"/>
              <a:t>IV </a:t>
            </a:r>
            <a:r>
              <a:rPr lang="ru-RU" b="1" u="sng" dirty="0" smtClean="0"/>
              <a:t>Отработка  умений  и навыков, закрепление  и  применение  знаний</a:t>
            </a:r>
            <a:endParaRPr lang="ru-RU" dirty="0" smtClean="0"/>
          </a:p>
          <a:p>
            <a:pPr>
              <a:buNone/>
            </a:pPr>
            <a:r>
              <a:rPr lang="ru-RU" b="1" u="sng" dirty="0" smtClean="0"/>
              <a:t>      1. -  ЕГЭ Вариант 2 </a:t>
            </a:r>
            <a:r>
              <a:rPr lang="ru-RU" b="1" u="sng" dirty="0" err="1" smtClean="0"/>
              <a:t>стр</a:t>
            </a:r>
            <a:r>
              <a:rPr lang="ru-RU" b="1" u="sng" dirty="0" smtClean="0"/>
              <a:t> 47   А2</a:t>
            </a:r>
            <a:endParaRPr lang="ru-RU" dirty="0" smtClean="0"/>
          </a:p>
          <a:p>
            <a:r>
              <a:rPr lang="ru-RU" b="1" dirty="0" smtClean="0"/>
              <a:t> Какую  электронную  конфигурацию имеет  атом  наиболее   активного  металла</a:t>
            </a:r>
            <a:endParaRPr lang="ru-RU" dirty="0" smtClean="0"/>
          </a:p>
          <a:p>
            <a:r>
              <a:rPr lang="ru-RU" b="1" dirty="0" smtClean="0"/>
              <a:t>1.  1</a:t>
            </a:r>
            <a:r>
              <a:rPr lang="en-US" b="1" dirty="0" smtClean="0"/>
              <a:t>s</a:t>
            </a:r>
            <a:r>
              <a:rPr lang="ru-RU" b="1" baseline="30000" dirty="0" smtClean="0"/>
              <a:t>2</a:t>
            </a:r>
            <a:r>
              <a:rPr lang="ru-RU" b="1" dirty="0" smtClean="0"/>
              <a:t>2</a:t>
            </a:r>
            <a:r>
              <a:rPr lang="en-US" b="1" dirty="0" smtClean="0"/>
              <a:t>s</a:t>
            </a:r>
            <a:r>
              <a:rPr lang="ru-RU" b="1" baseline="30000" dirty="0" smtClean="0"/>
              <a:t>2</a:t>
            </a:r>
            <a:r>
              <a:rPr lang="ru-RU" b="1" dirty="0" smtClean="0"/>
              <a:t>2</a:t>
            </a:r>
            <a:r>
              <a:rPr lang="en-US" b="1" dirty="0" smtClean="0"/>
              <a:t>p</a:t>
            </a:r>
            <a:r>
              <a:rPr lang="ru-RU" b="1" baseline="30000" dirty="0" smtClean="0"/>
              <a:t>1</a:t>
            </a:r>
            <a:endParaRPr lang="ru-RU" dirty="0" smtClean="0"/>
          </a:p>
          <a:p>
            <a:r>
              <a:rPr lang="ru-RU" b="1" dirty="0" smtClean="0"/>
              <a:t>2.  1</a:t>
            </a:r>
            <a:r>
              <a:rPr lang="en-US" b="1" dirty="0" smtClean="0"/>
              <a:t>s</a:t>
            </a:r>
            <a:r>
              <a:rPr lang="ru-RU" b="1" baseline="30000" dirty="0" smtClean="0"/>
              <a:t>2</a:t>
            </a:r>
            <a:r>
              <a:rPr lang="ru-RU" b="1" dirty="0" smtClean="0"/>
              <a:t>2</a:t>
            </a:r>
            <a:r>
              <a:rPr lang="en-US" b="1" dirty="0" smtClean="0"/>
              <a:t>s</a:t>
            </a:r>
            <a:r>
              <a:rPr lang="ru-RU" b="1" baseline="30000" dirty="0" smtClean="0"/>
              <a:t>2</a:t>
            </a:r>
            <a:r>
              <a:rPr lang="ru-RU" b="1" dirty="0" smtClean="0"/>
              <a:t>2</a:t>
            </a:r>
            <a:r>
              <a:rPr lang="en-US" b="1" dirty="0" smtClean="0"/>
              <a:t>p</a:t>
            </a:r>
            <a:r>
              <a:rPr lang="ru-RU" b="1" baseline="30000" dirty="0" smtClean="0"/>
              <a:t>6</a:t>
            </a:r>
            <a:r>
              <a:rPr lang="ru-RU" b="1" dirty="0" smtClean="0"/>
              <a:t>3</a:t>
            </a:r>
            <a:r>
              <a:rPr lang="en-US" b="1" dirty="0" smtClean="0"/>
              <a:t>s</a:t>
            </a:r>
            <a:r>
              <a:rPr lang="ru-RU" b="1" baseline="30000" dirty="0" smtClean="0"/>
              <a:t>1</a:t>
            </a:r>
            <a:endParaRPr lang="ru-RU" dirty="0" smtClean="0"/>
          </a:p>
          <a:p>
            <a:r>
              <a:rPr lang="ru-RU" b="1" dirty="0" smtClean="0"/>
              <a:t>3. 1</a:t>
            </a:r>
            <a:r>
              <a:rPr lang="en-US" b="1" dirty="0" smtClean="0"/>
              <a:t>s</a:t>
            </a:r>
            <a:r>
              <a:rPr lang="ru-RU" b="1" baseline="30000" dirty="0" smtClean="0"/>
              <a:t>2</a:t>
            </a:r>
            <a:r>
              <a:rPr lang="ru-RU" b="1" dirty="0" smtClean="0"/>
              <a:t>2</a:t>
            </a:r>
            <a:r>
              <a:rPr lang="en-US" b="1" dirty="0" smtClean="0"/>
              <a:t>s</a:t>
            </a:r>
            <a:r>
              <a:rPr lang="ru-RU" b="1" baseline="30000" dirty="0" smtClean="0"/>
              <a:t>2</a:t>
            </a:r>
            <a:endParaRPr lang="ru-RU" dirty="0" smtClean="0"/>
          </a:p>
          <a:p>
            <a:r>
              <a:rPr lang="ru-RU" b="1" dirty="0" smtClean="0"/>
              <a:t>4. 1</a:t>
            </a:r>
            <a:r>
              <a:rPr lang="en-US" b="1" dirty="0" smtClean="0"/>
              <a:t>s</a:t>
            </a:r>
            <a:r>
              <a:rPr lang="ru-RU" b="1" baseline="30000" dirty="0" smtClean="0"/>
              <a:t>2</a:t>
            </a:r>
            <a:r>
              <a:rPr lang="ru-RU" b="1" dirty="0" smtClean="0"/>
              <a:t>2</a:t>
            </a:r>
            <a:r>
              <a:rPr lang="en-US" b="1" dirty="0" smtClean="0"/>
              <a:t>s</a:t>
            </a:r>
            <a:r>
              <a:rPr lang="ru-RU" b="1" baseline="30000" dirty="0" smtClean="0"/>
              <a:t>2</a:t>
            </a:r>
            <a:r>
              <a:rPr lang="ru-RU" b="1" dirty="0" smtClean="0"/>
              <a:t>2</a:t>
            </a:r>
            <a:r>
              <a:rPr lang="en-US" b="1" dirty="0" smtClean="0"/>
              <a:t>p</a:t>
            </a:r>
            <a:r>
              <a:rPr lang="ru-RU" b="1" baseline="30000" dirty="0" smtClean="0"/>
              <a:t>6</a:t>
            </a:r>
            <a:r>
              <a:rPr lang="ru-RU" b="1" dirty="0" smtClean="0"/>
              <a:t>3</a:t>
            </a:r>
            <a:r>
              <a:rPr lang="en-US" b="1" dirty="0" smtClean="0"/>
              <a:t>s</a:t>
            </a:r>
            <a:r>
              <a:rPr lang="ru-RU" b="1" baseline="30000" dirty="0" smtClean="0"/>
              <a:t>2</a:t>
            </a:r>
            <a:r>
              <a:rPr lang="ru-RU" b="1" dirty="0" smtClean="0"/>
              <a:t>3</a:t>
            </a:r>
            <a:r>
              <a:rPr lang="en-US" b="1" dirty="0" smtClean="0"/>
              <a:t>p</a:t>
            </a:r>
            <a:r>
              <a:rPr lang="ru-RU" b="1" baseline="30000" dirty="0" smtClean="0"/>
              <a:t>1</a:t>
            </a:r>
            <a:r>
              <a:rPr lang="ru-RU" b="1" dirty="0" smtClean="0"/>
              <a:t>     Предложите  пути  решения.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2.  ЕГЭ  В5   стр.77    А7    Вывод: Техника  безопасности- необходимое  условие жизни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472518" cy="5738834"/>
          </a:xfrm>
        </p:spPr>
        <p:txBody>
          <a:bodyPr>
            <a:normAutofit fontScale="92500" lnSpcReduction="10000"/>
          </a:bodyPr>
          <a:lstStyle/>
          <a:p>
            <a:r>
              <a:rPr lang="en-US" b="1" u="sng" dirty="0" smtClean="0"/>
              <a:t>V</a:t>
            </a:r>
            <a:r>
              <a:rPr lang="ru-RU" b="1" u="sng" dirty="0" smtClean="0"/>
              <a:t>     Подведение  итогов  урока</a:t>
            </a:r>
            <a:endParaRPr lang="ru-RU" dirty="0" smtClean="0"/>
          </a:p>
          <a:p>
            <a:r>
              <a:rPr lang="ru-RU" b="1" dirty="0" smtClean="0"/>
              <a:t> Выставление  оценок.  Осознание  школьника его собственной  деятельности и её  результатов. Доволен  ли ты  сегодня  собой? Нужен ли тебе этот материал? Интересно?</a:t>
            </a:r>
            <a:endParaRPr lang="ru-RU" dirty="0" smtClean="0"/>
          </a:p>
          <a:p>
            <a:r>
              <a:rPr lang="ru-RU" b="1" dirty="0" err="1" smtClean="0"/>
              <a:t>Д\з</a:t>
            </a:r>
            <a:r>
              <a:rPr lang="ru-RU" b="1" dirty="0" smtClean="0"/>
              <a:t>  п. 11 прочитать сочинение  «Добрый  литий»   Задача.  По выбору</a:t>
            </a:r>
            <a:endParaRPr lang="ru-RU" dirty="0" smtClean="0"/>
          </a:p>
          <a:p>
            <a:r>
              <a:rPr lang="ru-RU" b="1" dirty="0" smtClean="0"/>
              <a:t> Важная область применения  </a:t>
            </a:r>
            <a:r>
              <a:rPr lang="ru-RU" b="1" dirty="0" err="1" smtClean="0"/>
              <a:t>пероксидов</a:t>
            </a:r>
            <a:r>
              <a:rPr lang="ru-RU" b="1" dirty="0" smtClean="0"/>
              <a:t>  щелочных  металлов - регенерация воздуха в замкнутом  пространстве. На космическом  корабле необходимый  для  дыхания  </a:t>
            </a:r>
            <a:r>
              <a:rPr lang="en-US" b="1" dirty="0" smtClean="0"/>
              <a:t>O</a:t>
            </a:r>
            <a:r>
              <a:rPr lang="ru-RU" b="1" baseline="-25000" dirty="0" smtClean="0"/>
              <a:t>2</a:t>
            </a:r>
            <a:r>
              <a:rPr lang="ru-RU" b="1" dirty="0" smtClean="0"/>
              <a:t>  получают  с  помощью </a:t>
            </a:r>
            <a:r>
              <a:rPr lang="en-US" b="1" dirty="0" smtClean="0"/>
              <a:t>KO</a:t>
            </a:r>
            <a:r>
              <a:rPr lang="ru-RU" b="1" baseline="-25000" dirty="0" smtClean="0"/>
              <a:t>2</a:t>
            </a:r>
            <a:r>
              <a:rPr lang="ru-RU" b="1" dirty="0" smtClean="0"/>
              <a:t>. Один космонавт  в сутки  выдыхает  1056 г.  </a:t>
            </a:r>
            <a:r>
              <a:rPr lang="en-US" b="1" dirty="0" smtClean="0"/>
              <a:t>CO</a:t>
            </a:r>
            <a:r>
              <a:rPr lang="ru-RU" b="1" baseline="-25000" dirty="0" smtClean="0"/>
              <a:t>2</a:t>
            </a:r>
            <a:r>
              <a:rPr lang="ru-RU" b="1" dirty="0" smtClean="0"/>
              <a:t>.На  борту    есть  47,7 кг </a:t>
            </a:r>
            <a:r>
              <a:rPr lang="en-US" b="1" dirty="0" smtClean="0"/>
              <a:t>KO</a:t>
            </a:r>
            <a:r>
              <a:rPr lang="ru-RU" b="1" baseline="-25000" dirty="0" smtClean="0"/>
              <a:t>2</a:t>
            </a:r>
            <a:r>
              <a:rPr lang="ru-RU" b="1" dirty="0" smtClean="0"/>
              <a:t>. Сколько продержится  экипаж  из двух человек. Ответ  – 7суток.                  </a:t>
            </a:r>
          </a:p>
          <a:p>
            <a:pPr>
              <a:buNone/>
            </a:pPr>
            <a:r>
              <a:rPr lang="ru-RU" b="1" dirty="0" smtClean="0"/>
              <a:t>      Вы  сегодня  очень  старались!    Спасибо  Вам. 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 ( Семейство   щелочных  металлов )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u="sng" dirty="0" smtClean="0"/>
              <a:t>ЦЕЛЬ:  </a:t>
            </a:r>
            <a:endParaRPr lang="ru-RU" dirty="0" smtClean="0"/>
          </a:p>
          <a:p>
            <a:r>
              <a:rPr lang="ru-RU" b="1" dirty="0" smtClean="0"/>
              <a:t>- создать условия  для  применения  полученных  знаний  в  новых  условиях  и  выдвинуть  на  первый  план  развивающую  функцию  урока.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u="sng" dirty="0" smtClean="0"/>
              <a:t>ЗАДАЧИ:</a:t>
            </a:r>
            <a:endParaRPr lang="ru-RU" dirty="0" smtClean="0"/>
          </a:p>
          <a:p>
            <a:r>
              <a:rPr lang="ru-RU" b="1" u="sng" dirty="0" smtClean="0"/>
              <a:t>Образовательные:   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dirty="0" smtClean="0"/>
              <a:t>-дать  общую  характеристику щелочных  металлов  в  свете  общего, особенного  и  единичного  по  трём  формам  существования  химических  элементов: атомов, простых  веществ  и  сложных  веществ.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ТЕМА  УРОКА:   « ХИМИЧЕСКИЕ  НЕДОТРОГИ</a:t>
            </a:r>
            <a:endParaRPr lang="ru-RU" sz="28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428604"/>
            <a:ext cx="8429684" cy="4071966"/>
          </a:xfrm>
        </p:spPr>
        <p:txBody>
          <a:bodyPr>
            <a:normAutofit fontScale="92500" lnSpcReduction="20000"/>
          </a:bodyPr>
          <a:lstStyle/>
          <a:p>
            <a:r>
              <a:rPr lang="ru-RU" b="1" u="sng" dirty="0" smtClean="0"/>
              <a:t>Развивающие</a:t>
            </a:r>
            <a:r>
              <a:rPr lang="ru-RU" b="1" dirty="0" smtClean="0"/>
              <a:t>: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- развитие  способности строить аналогии, обобщать,  систематизировать и делать выводы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- Формирование  умения  наблюдать, разбивать деятельность на шаги, выстраивать их в определённой последовательности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u="sng" dirty="0" smtClean="0"/>
              <a:t>Воспитательные: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- Формирование гуманных отношений на уроке, бережного отношения к имуществу школы, учебным пособиям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4000504"/>
            <a:ext cx="3143272" cy="2357454"/>
          </a:xfrm>
          <a:prstGeom prst="round2DiagRect">
            <a:avLst>
              <a:gd name="adj1" fmla="val 16667"/>
              <a:gd name="adj2" fmla="val 48049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786446" y="5929330"/>
            <a:ext cx="1643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Цезий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42852"/>
            <a:ext cx="8643998" cy="55721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400" b="1" dirty="0" smtClean="0"/>
              <a:t>ХОД  УРОКА</a:t>
            </a:r>
            <a:endParaRPr lang="ru-RU" sz="1400" dirty="0" smtClean="0"/>
          </a:p>
          <a:p>
            <a:r>
              <a:rPr lang="en-US" sz="1800" b="1" dirty="0" smtClean="0"/>
              <a:t>I    </a:t>
            </a:r>
            <a:r>
              <a:rPr lang="ru-RU" sz="1800" b="1" dirty="0" smtClean="0"/>
              <a:t>ОРГАНИЗАЦИОННЫЙ  МОМЕНТ 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 Приветствие. Проверка  готовности  к  уроку. Определение отсутствующих.</a:t>
            </a:r>
            <a:endParaRPr lang="ru-RU" sz="1800" dirty="0" smtClean="0"/>
          </a:p>
          <a:p>
            <a:r>
              <a:rPr lang="en-US" sz="1800" b="1" dirty="0" smtClean="0"/>
              <a:t>II   </a:t>
            </a:r>
            <a:r>
              <a:rPr lang="ru-RU" sz="1800" b="1" dirty="0" smtClean="0"/>
              <a:t>Мотивация  и  </a:t>
            </a:r>
            <a:r>
              <a:rPr lang="ru-RU" sz="1800" b="1" dirty="0" err="1" smtClean="0"/>
              <a:t>целеполагание</a:t>
            </a:r>
            <a:endParaRPr lang="ru-RU" sz="1800" dirty="0" smtClean="0"/>
          </a:p>
          <a:p>
            <a:pPr>
              <a:buNone/>
            </a:pPr>
            <a:r>
              <a:rPr lang="ru-RU" sz="1800" b="1" u="sng" dirty="0" smtClean="0"/>
              <a:t>ЧТОБЫ  БЫ  ВЫ  ХОТЕЛИ  УЗНАТЬ  О  ЩЕЛОЧНЫХ  МЕТАЛЛАХ</a:t>
            </a:r>
            <a:r>
              <a:rPr lang="ru-RU" sz="1800" b="1" dirty="0" smtClean="0"/>
              <a:t> ?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Учащиеся  по  цепочке  отвечают  на  вопрос  и  формулируют   личностно -  значимые  цели  урока:         Я ХОЧУ  УЗНАТЬ…       Я  ХОЧУ  НАУЧИТЬСЯ ….</a:t>
            </a:r>
            <a:endParaRPr lang="ru-RU" sz="1800" dirty="0" smtClean="0"/>
          </a:p>
          <a:p>
            <a:r>
              <a:rPr lang="en-US" sz="1800" b="1" dirty="0" smtClean="0"/>
              <a:t>III   </a:t>
            </a:r>
            <a:r>
              <a:rPr lang="ru-RU" sz="1800" b="1" dirty="0" smtClean="0"/>
              <a:t>ИЗУЧЕНИЕ  НОВОГО  МАТЕРИАЛА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1. Общая  характеристика  элементов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а) Положение  щелочных  металлов  в  периодической  системе. 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б) Строение  атомов:      Задание:   Дан  список  электронных  формул: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2е</a:t>
            </a:r>
            <a:r>
              <a:rPr lang="ru-RU" sz="1800" b="1" baseline="30000" dirty="0" smtClean="0"/>
              <a:t> </a:t>
            </a:r>
            <a:r>
              <a:rPr lang="ru-RU" sz="1800" b="1" dirty="0" smtClean="0"/>
              <a:t>3е ;              2е 8е 1е ;           </a:t>
            </a:r>
            <a:r>
              <a:rPr lang="ru-RU" sz="1800" b="1" dirty="0" err="1" smtClean="0"/>
              <a:t>1е</a:t>
            </a:r>
            <a:r>
              <a:rPr lang="ru-RU" sz="1800" b="1" dirty="0" smtClean="0"/>
              <a:t> ;            2е </a:t>
            </a:r>
            <a:r>
              <a:rPr lang="ru-RU" sz="1800" b="1" dirty="0" err="1" smtClean="0"/>
              <a:t>2е</a:t>
            </a:r>
            <a:r>
              <a:rPr lang="ru-RU" sz="1800" b="1" dirty="0" smtClean="0"/>
              <a:t> ;                  </a:t>
            </a:r>
            <a:r>
              <a:rPr lang="ru-RU" sz="1800" b="1" dirty="0" err="1" smtClean="0"/>
              <a:t>2е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2е</a:t>
            </a:r>
            <a:r>
              <a:rPr lang="ru-RU" sz="1800" b="1" dirty="0" smtClean="0"/>
              <a:t> 6е 2е 6е 10е 2е 6е 10е 2е 6е 1е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2е 1е ;             2е </a:t>
            </a:r>
            <a:r>
              <a:rPr lang="ru-RU" sz="1800" b="1" dirty="0" err="1" smtClean="0"/>
              <a:t>2е</a:t>
            </a:r>
            <a:r>
              <a:rPr lang="ru-RU" sz="1800" b="1" dirty="0" smtClean="0"/>
              <a:t> 6е 2е 6е 10е 2е 6е 1е;     2е;         2е </a:t>
            </a:r>
            <a:r>
              <a:rPr lang="ru-RU" sz="1800" b="1" dirty="0" err="1" smtClean="0"/>
              <a:t>2е</a:t>
            </a:r>
            <a:r>
              <a:rPr lang="ru-RU" sz="1800" b="1" dirty="0" smtClean="0"/>
              <a:t> 6е 2е 6е 1е ;           2е 2е5е ;    </a:t>
            </a:r>
            <a:endParaRPr lang="ru-RU" sz="1800" dirty="0" smtClean="0"/>
          </a:p>
          <a:p>
            <a:r>
              <a:rPr lang="ru-RU" sz="1800" b="1" dirty="0" smtClean="0"/>
              <a:t>ВЫБЕРЕТЕ  ЭЛЕКТРОННЫЕ  ФОРМУЛЫ  ТОЛЬКО  </a:t>
            </a:r>
            <a:r>
              <a:rPr lang="ru-RU" sz="1800" b="1" u="sng" dirty="0" smtClean="0"/>
              <a:t>ЩЕЛОЧНЫХ </a:t>
            </a:r>
            <a:r>
              <a:rPr lang="ru-RU" sz="1800" b="1" dirty="0" smtClean="0"/>
              <a:t> МЕТАЛЛОВ  И СОСТАВЬТЕ  ЭТУ  ГРУППУ.  КАК  ВЫ  ЭТО  СДЕЛАЛИ ?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Сделайте предположение о характере щелочных металлов и их степенях  окисления.</a:t>
            </a:r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4942" y="3571876"/>
            <a:ext cx="2660015" cy="27406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Заголовок 2"/>
          <p:cNvSpPr>
            <a:spLocks noGrp="1"/>
          </p:cNvSpPr>
          <p:nvPr>
            <p:ph idx="1"/>
          </p:nvPr>
        </p:nvSpPr>
        <p:spPr>
          <a:xfrm>
            <a:off x="914400" y="785794"/>
            <a:ext cx="8229600" cy="3214710"/>
          </a:xfrm>
        </p:spPr>
        <p:txBody>
          <a:bodyPr/>
          <a:lstStyle/>
          <a:p>
            <a:r>
              <a:rPr lang="ru-RU" b="1" dirty="0" smtClean="0"/>
              <a:t>ВЫВОДЫ: Щелочные  металлы –восстановители С.О, +1 ; 0</a:t>
            </a:r>
            <a:endParaRPr lang="ru-RU" dirty="0" smtClean="0"/>
          </a:p>
          <a:p>
            <a:r>
              <a:rPr lang="ru-RU" b="1" dirty="0" smtClean="0"/>
              <a:t>Если  щелочные  металлы так  похожи  друг  на  друга, что  произойдёт  при  замене  </a:t>
            </a:r>
            <a:r>
              <a:rPr lang="en-US" b="1" dirty="0" smtClean="0"/>
              <a:t>Na</a:t>
            </a:r>
            <a:r>
              <a:rPr lang="ru-RU" b="1" baseline="30000" dirty="0" smtClean="0"/>
              <a:t>+</a:t>
            </a:r>
            <a:r>
              <a:rPr lang="ru-RU" b="1" dirty="0" smtClean="0"/>
              <a:t> на  </a:t>
            </a:r>
            <a:r>
              <a:rPr lang="en-US" b="1" dirty="0" smtClean="0"/>
              <a:t>Li</a:t>
            </a:r>
            <a:r>
              <a:rPr lang="ru-RU" b="1" baseline="30000" dirty="0" smtClean="0"/>
              <a:t>+</a:t>
            </a:r>
            <a:r>
              <a:rPr lang="ru-RU" b="1" dirty="0" smtClean="0"/>
              <a:t>;    </a:t>
            </a:r>
            <a:r>
              <a:rPr lang="en-US" b="1" dirty="0" smtClean="0"/>
              <a:t>K</a:t>
            </a:r>
            <a:r>
              <a:rPr lang="ru-RU" b="1" baseline="30000" dirty="0" smtClean="0"/>
              <a:t>+</a:t>
            </a:r>
            <a:r>
              <a:rPr lang="ru-RU" b="1" dirty="0" smtClean="0"/>
              <a:t>на  </a:t>
            </a:r>
            <a:r>
              <a:rPr lang="en-US" b="1" dirty="0" smtClean="0"/>
              <a:t>Li</a:t>
            </a:r>
            <a:r>
              <a:rPr lang="ru-RU" b="1" baseline="30000" dirty="0" smtClean="0"/>
              <a:t>+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dirty="0" smtClean="0"/>
              <a:t> Сообщение ученика « Конкурентные  пары в живых  организмах»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71868" y="600076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Калий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258204" cy="5929354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 smtClean="0"/>
              <a:t>2. Щелочные  металлы -  простые  вещества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а) Металлическая  кристаллическая  решетка,  металлическая  связь ( модели  кристаллических  решеток  на  учительском  столе)  Эвристическая беседа.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б) Физические свойства.  Физические  свойства определяются именно  их  строением:  все  металлы твёрдые (кроме ртути), но твёрдость различна ; плотность ( лёгкие – тяжёлые); плавкость (лёгкоплавкие – тугоплавкие) -  использование  </a:t>
            </a:r>
            <a:r>
              <a:rPr lang="ru-RU" b="1" dirty="0" err="1" smtClean="0"/>
              <a:t>мультимедийных</a:t>
            </a:r>
            <a:r>
              <a:rPr lang="ru-RU" b="1" dirty="0" smtClean="0"/>
              <a:t>  технологий.  На экране диаграммы. Их готовили заранее ученики. Их рассказ. Выводы.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в) Химические  свойства  - использование  классной  доски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                                           М</a:t>
            </a:r>
            <a:r>
              <a:rPr lang="ru-RU" b="1" baseline="30000" dirty="0" smtClean="0"/>
              <a:t>0</a:t>
            </a:r>
            <a:r>
              <a:rPr lang="ru-RU" b="1" dirty="0" smtClean="0"/>
              <a:t> – </a:t>
            </a:r>
            <a:r>
              <a:rPr lang="en-US" b="1" dirty="0" smtClean="0"/>
              <a:t>n</a:t>
            </a:r>
            <a:r>
              <a:rPr lang="ru-RU" b="1" dirty="0" smtClean="0"/>
              <a:t>е</a:t>
            </a:r>
            <a:r>
              <a:rPr lang="ru-RU" b="1" baseline="30000" dirty="0" smtClean="0"/>
              <a:t>-</a:t>
            </a:r>
            <a:r>
              <a:rPr lang="ru-RU" b="1" dirty="0" smtClean="0"/>
              <a:t> = </a:t>
            </a:r>
            <a:r>
              <a:rPr lang="ru-RU" b="1" dirty="0" err="1" smtClean="0"/>
              <a:t>М</a:t>
            </a:r>
            <a:r>
              <a:rPr lang="ru-RU" b="1" baseline="30000" dirty="0" err="1" smtClean="0"/>
              <a:t>+n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2286000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СХЕМА  ВЗАИМОДЕЙСТВИЯ  МЕТАЛЛОВ 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с   простыми  веществами               со  сложными  веществами 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М                                                               М               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 Работа  с учебником ( с помощью учителя ).   Может  быть самостоятельная  работа  учащихся.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214289"/>
            <a:ext cx="3000396" cy="19202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3857620" y="1428736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Натрий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1000100" y="3500438"/>
            <a:ext cx="78581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1142976" y="3857628"/>
            <a:ext cx="928694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071538" y="4071942"/>
            <a:ext cx="857256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857224" y="4143380"/>
            <a:ext cx="64294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6572264" y="2928934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643702" y="3643314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4290"/>
            <a:ext cx="8258204" cy="614366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ВОПРОСЫ: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-Дополните  схему  формулами и названиями, используя учебник параграф 11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- Найдите  особенное  свойство  щелочных  металлов. </a:t>
            </a:r>
            <a:endParaRPr lang="ru-RU" dirty="0" smtClean="0"/>
          </a:p>
          <a:p>
            <a:r>
              <a:rPr lang="ru-RU" b="1" dirty="0" smtClean="0"/>
              <a:t>Задание « Найди  ошибку» На  столах – карточки. Работаем  только  с  первой  строчкой.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В 1      </a:t>
            </a:r>
            <a:r>
              <a:rPr lang="en-US" b="1" dirty="0" smtClean="0"/>
              <a:t>Na</a:t>
            </a:r>
            <a:r>
              <a:rPr lang="ru-RU" b="1" dirty="0" smtClean="0"/>
              <a:t> – </a:t>
            </a:r>
            <a:r>
              <a:rPr lang="en-US" b="1" dirty="0" smtClean="0"/>
              <a:t>Na</a:t>
            </a:r>
            <a:r>
              <a:rPr lang="ru-RU" b="1" baseline="-25000" dirty="0" smtClean="0"/>
              <a:t>2</a:t>
            </a:r>
            <a:r>
              <a:rPr lang="en-US" b="1" dirty="0" smtClean="0"/>
              <a:t>O</a:t>
            </a:r>
            <a:r>
              <a:rPr lang="ru-RU" b="1" dirty="0" smtClean="0"/>
              <a:t> – </a:t>
            </a:r>
            <a:r>
              <a:rPr lang="en-US" b="1" dirty="0" err="1" smtClean="0"/>
              <a:t>NaOH</a:t>
            </a:r>
            <a:r>
              <a:rPr lang="ru-RU" b="1" dirty="0" smtClean="0"/>
              <a:t> - </a:t>
            </a:r>
            <a:r>
              <a:rPr lang="en-US" b="1" dirty="0" err="1" smtClean="0"/>
              <a:t>NaCl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В 2       </a:t>
            </a:r>
            <a:r>
              <a:rPr lang="en-US" b="1" dirty="0" smtClean="0"/>
              <a:t>K</a:t>
            </a:r>
            <a:r>
              <a:rPr lang="ru-RU" b="1" dirty="0" smtClean="0"/>
              <a:t> – </a:t>
            </a:r>
            <a:r>
              <a:rPr lang="en-US" b="1" dirty="0" smtClean="0"/>
              <a:t>K</a:t>
            </a:r>
            <a:r>
              <a:rPr lang="ru-RU" b="1" baseline="-25000" dirty="0" smtClean="0"/>
              <a:t>2</a:t>
            </a:r>
            <a:r>
              <a:rPr lang="en-US" b="1" dirty="0" smtClean="0"/>
              <a:t>O</a:t>
            </a:r>
            <a:r>
              <a:rPr lang="ru-RU" b="1" dirty="0" smtClean="0"/>
              <a:t>  -</a:t>
            </a:r>
            <a:r>
              <a:rPr lang="en-US" b="1" dirty="0" smtClean="0"/>
              <a:t>KOH</a:t>
            </a:r>
            <a:r>
              <a:rPr lang="ru-RU" b="1" dirty="0" smtClean="0"/>
              <a:t> – </a:t>
            </a:r>
            <a:r>
              <a:rPr lang="en-US" b="1" dirty="0" smtClean="0"/>
              <a:t>K</a:t>
            </a:r>
            <a:r>
              <a:rPr lang="ru-RU" b="1" baseline="-25000" dirty="0" smtClean="0"/>
              <a:t>2</a:t>
            </a:r>
            <a:r>
              <a:rPr lang="en-US" b="1" dirty="0" smtClean="0"/>
              <a:t>SO</a:t>
            </a:r>
            <a:r>
              <a:rPr lang="ru-RU" b="1" baseline="-25000" dirty="0" smtClean="0"/>
              <a:t>4</a:t>
            </a:r>
            <a:r>
              <a:rPr lang="ru-RU" b="1" dirty="0" smtClean="0"/>
              <a:t>    Ошибка – первый  переход  неверный.                </a:t>
            </a:r>
            <a:endParaRPr lang="ru-RU" dirty="0" smtClean="0"/>
          </a:p>
          <a:p>
            <a:r>
              <a:rPr lang="ru-RU" b="1" dirty="0" smtClean="0"/>
              <a:t>-Найдите  единичное  свойство  щелочного  металла.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Рассказ учителя: « </a:t>
            </a:r>
            <a:r>
              <a:rPr lang="ru-RU" b="1" dirty="0" err="1" smtClean="0"/>
              <a:t>Г.Деви</a:t>
            </a:r>
            <a:r>
              <a:rPr lang="ru-RU" b="1" dirty="0" smtClean="0"/>
              <a:t>, впервые  получивший литий  оставил  его  на  несколько  месяцев  на  воздухе.  Когда  же  он  вернулся  к  исследованию  металла, то вместо  него   обнаружил  в  колбе   порошок  серо- зелёного  цвета. Что же случилось? Оказывается  литий  реагирует  с  азотом  уже  при  комнатной  температуре.</a:t>
            </a:r>
            <a:endParaRPr lang="ru-RU" dirty="0" smtClean="0"/>
          </a:p>
          <a:p>
            <a:r>
              <a:rPr lang="ru-RU" b="1" dirty="0" smtClean="0"/>
              <a:t>ВЫВОД:    Щелочные  металлы  вступают в  реакцию с неметаллами, образуя   соединения  ионного  характера.</a:t>
            </a:r>
            <a:endParaRPr lang="ru-RU" dirty="0" smtClean="0"/>
          </a:p>
          <a:p>
            <a:r>
              <a:rPr lang="ru-RU" b="1" dirty="0" smtClean="0"/>
              <a:t>    </a:t>
            </a:r>
            <a:r>
              <a:rPr lang="ru-RU" b="1" u="sng" dirty="0" smtClean="0"/>
              <a:t>со сложными  веществами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М +</a:t>
            </a:r>
            <a:r>
              <a:rPr lang="en-US" b="1" dirty="0" smtClean="0"/>
              <a:t>H</a:t>
            </a:r>
            <a:r>
              <a:rPr lang="ru-RU" b="1" baseline="-25000" dirty="0" smtClean="0"/>
              <a:t>2</a:t>
            </a:r>
            <a:r>
              <a:rPr lang="en-US" b="1" dirty="0" smtClean="0"/>
              <a:t>O</a:t>
            </a:r>
            <a:r>
              <a:rPr lang="ru-RU" b="1" dirty="0" smtClean="0"/>
              <a:t>        Демонстрационный  эксперимент « Взаимодействие  натрия с  водой» с использованием </a:t>
            </a:r>
            <a:r>
              <a:rPr lang="ru-RU" b="1" dirty="0" err="1" smtClean="0"/>
              <a:t>графопроектора</a:t>
            </a:r>
            <a:endParaRPr lang="ru-RU" dirty="0" smtClean="0"/>
          </a:p>
          <a:p>
            <a:r>
              <a:rPr lang="ru-RU" b="1" dirty="0" smtClean="0"/>
              <a:t>Уравнение реакции. Выводы.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2143116"/>
            <a:ext cx="8229600" cy="4572000"/>
          </a:xfrm>
        </p:spPr>
        <p:txBody>
          <a:bodyPr/>
          <a:lstStyle/>
          <a:p>
            <a:r>
              <a:rPr lang="ru-RU" b="1" dirty="0" smtClean="0"/>
              <a:t>3.  </a:t>
            </a:r>
            <a:r>
              <a:rPr lang="ru-RU" b="1" u="sng" dirty="0" smtClean="0"/>
              <a:t>СОЕДИНЕНИЯ  ЩЕЛОЧНЫХ  МЕТАЛЛОВ</a:t>
            </a:r>
            <a:endParaRPr lang="ru-RU" dirty="0" smtClean="0"/>
          </a:p>
          <a:p>
            <a:pPr>
              <a:buNone/>
            </a:pPr>
            <a:r>
              <a:rPr lang="ru-RU" b="1" u="sng" dirty="0" smtClean="0"/>
              <a:t>Задание  </a:t>
            </a:r>
            <a:r>
              <a:rPr lang="ru-RU" b="1" dirty="0" smtClean="0"/>
              <a:t>Дан  текст  в  котором   спрятаны   формулы  оснований ( щелочей)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 </a:t>
            </a:r>
            <a:r>
              <a:rPr lang="en-US" b="1" dirty="0" smtClean="0"/>
              <a:t>H</a:t>
            </a:r>
            <a:r>
              <a:rPr lang="ru-RU" b="1" baseline="-25000" dirty="0" smtClean="0"/>
              <a:t>2</a:t>
            </a:r>
            <a:r>
              <a:rPr lang="en-US" b="1" dirty="0" err="1" smtClean="0"/>
              <a:t>RbOHBa</a:t>
            </a:r>
            <a:r>
              <a:rPr lang="ru-RU" b="1" dirty="0" smtClean="0"/>
              <a:t>(</a:t>
            </a:r>
            <a:r>
              <a:rPr lang="en-US" b="1" dirty="0" smtClean="0"/>
              <a:t>OH</a:t>
            </a:r>
            <a:r>
              <a:rPr lang="ru-RU" b="1" dirty="0" smtClean="0"/>
              <a:t>)</a:t>
            </a:r>
            <a:r>
              <a:rPr lang="ru-RU" b="1" baseline="-25000" dirty="0" smtClean="0"/>
              <a:t>2</a:t>
            </a:r>
            <a:r>
              <a:rPr lang="en-US" b="1" dirty="0" err="1" smtClean="0"/>
              <a:t>NaCO</a:t>
            </a:r>
            <a:r>
              <a:rPr lang="ru-RU" b="1" baseline="-25000" dirty="0" smtClean="0"/>
              <a:t>2</a:t>
            </a:r>
            <a:r>
              <a:rPr lang="en-US" b="1" dirty="0" err="1" smtClean="0"/>
              <a:t>MgBaKOHSO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 </a:t>
            </a:r>
            <a:r>
              <a:rPr lang="en-US" b="1" dirty="0" err="1" smtClean="0"/>
              <a:t>AlPO</a:t>
            </a:r>
            <a:r>
              <a:rPr lang="ru-RU" b="1" baseline="-25000" dirty="0" smtClean="0"/>
              <a:t>4</a:t>
            </a:r>
            <a:r>
              <a:rPr lang="en-US" b="1" dirty="0" err="1" smtClean="0"/>
              <a:t>HSOLiOHNOCa</a:t>
            </a:r>
            <a:r>
              <a:rPr lang="ru-RU" b="1" dirty="0" smtClean="0"/>
              <a:t>(</a:t>
            </a:r>
            <a:r>
              <a:rPr lang="en-US" b="1" dirty="0" smtClean="0"/>
              <a:t>OH</a:t>
            </a:r>
            <a:r>
              <a:rPr lang="ru-RU" b="1" dirty="0" smtClean="0"/>
              <a:t>)</a:t>
            </a:r>
            <a:r>
              <a:rPr lang="ru-RU" b="1" baseline="-25000" dirty="0" smtClean="0"/>
              <a:t>2</a:t>
            </a:r>
            <a:r>
              <a:rPr lang="en-US" b="1" dirty="0" smtClean="0"/>
              <a:t>NOKSP</a:t>
            </a:r>
            <a:r>
              <a:rPr lang="ru-RU" b="1" baseline="-25000" dirty="0" smtClean="0"/>
              <a:t>2</a:t>
            </a:r>
            <a:r>
              <a:rPr lang="en-US" b="1" dirty="0" smtClean="0"/>
              <a:t>O</a:t>
            </a:r>
            <a:r>
              <a:rPr lang="ru-RU" b="1" baseline="-25000" dirty="0" smtClean="0"/>
              <a:t>5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 </a:t>
            </a:r>
            <a:r>
              <a:rPr lang="en-US" b="1" dirty="0" err="1" smtClean="0"/>
              <a:t>HClCsOHMg</a:t>
            </a:r>
            <a:r>
              <a:rPr lang="ru-RU" b="1" dirty="0" smtClean="0"/>
              <a:t>(</a:t>
            </a:r>
            <a:r>
              <a:rPr lang="en-US" b="1" dirty="0" smtClean="0"/>
              <a:t>OH</a:t>
            </a:r>
            <a:r>
              <a:rPr lang="ru-RU" b="1" dirty="0" smtClean="0"/>
              <a:t>)</a:t>
            </a:r>
            <a:r>
              <a:rPr lang="ru-RU" b="1" baseline="-25000" dirty="0" smtClean="0"/>
              <a:t>2</a:t>
            </a:r>
            <a:r>
              <a:rPr lang="en-US" b="1" dirty="0" err="1" smtClean="0"/>
              <a:t>NaOHNaClHNO</a:t>
            </a:r>
            <a:r>
              <a:rPr lang="ru-RU" b="1" baseline="-25000" dirty="0" smtClean="0"/>
              <a:t>3</a:t>
            </a:r>
            <a:r>
              <a:rPr lang="en-US" b="1" dirty="0" err="1" smtClean="0"/>
              <a:t>Ba</a:t>
            </a:r>
            <a:endParaRPr lang="ru-RU" dirty="0" smtClean="0"/>
          </a:p>
          <a:p>
            <a:r>
              <a:rPr lang="ru-RU" b="1" dirty="0" smtClean="0"/>
              <a:t>Выпишите формулы в порядке  увеличения  их  относительной молекулярной массы. Необходимо ли  производить расчёты?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3" y="214289"/>
            <a:ext cx="3357587" cy="184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14810" y="1571612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Литий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47</TotalTime>
  <Words>789</Words>
  <Application>Microsoft Office PowerPoint</Application>
  <PresentationFormat>Экран (4:3)</PresentationFormat>
  <Paragraphs>84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Химические Недотроги</vt:lpstr>
      <vt:lpstr> ТЕМА  УРОКА:   « ХИМИЧЕСКИЕ  НЕДОТРОГИ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Химические Недотроги</dc:title>
  <dc:creator>*</dc:creator>
  <cp:lastModifiedBy>Admin</cp:lastModifiedBy>
  <cp:revision>13</cp:revision>
  <dcterms:created xsi:type="dcterms:W3CDTF">2011-11-26T08:42:14Z</dcterms:created>
  <dcterms:modified xsi:type="dcterms:W3CDTF">2011-11-29T12:56:55Z</dcterms:modified>
</cp:coreProperties>
</file>