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Default Extension="doc" ContentType="application/msword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9" r:id="rId1"/>
    <p:sldMasterId id="2147483703" r:id="rId2"/>
    <p:sldMasterId id="2147483711" r:id="rId3"/>
    <p:sldMasterId id="2147483713" r:id="rId4"/>
    <p:sldMasterId id="2147483723" r:id="rId5"/>
  </p:sldMasterIdLst>
  <p:notesMasterIdLst>
    <p:notesMasterId r:id="rId25"/>
  </p:notesMasterIdLst>
  <p:handoutMasterIdLst>
    <p:handoutMasterId r:id="rId26"/>
  </p:handoutMasterIdLst>
  <p:sldIdLst>
    <p:sldId id="278" r:id="rId6"/>
    <p:sldId id="257" r:id="rId7"/>
    <p:sldId id="259" r:id="rId8"/>
    <p:sldId id="267" r:id="rId9"/>
    <p:sldId id="273" r:id="rId10"/>
    <p:sldId id="261" r:id="rId11"/>
    <p:sldId id="271" r:id="rId12"/>
    <p:sldId id="262" r:id="rId13"/>
    <p:sldId id="268" r:id="rId14"/>
    <p:sldId id="274" r:id="rId15"/>
    <p:sldId id="283" r:id="rId16"/>
    <p:sldId id="284" r:id="rId17"/>
    <p:sldId id="285" r:id="rId18"/>
    <p:sldId id="275" r:id="rId19"/>
    <p:sldId id="279" r:id="rId20"/>
    <p:sldId id="270" r:id="rId21"/>
    <p:sldId id="281" r:id="rId22"/>
    <p:sldId id="280" r:id="rId23"/>
    <p:sldId id="282" r:id="rId24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3399"/>
    <a:srgbClr val="336699"/>
    <a:srgbClr val="008080"/>
    <a:srgbClr val="009999"/>
    <a:srgbClr val="FF9966"/>
    <a:srgbClr val="000000"/>
    <a:srgbClr val="9900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02C700CE-4F2D-48C6-8B07-C354224E97A6}" type="datetime1">
              <a:rPr lang="ru-RU"/>
              <a:pPr/>
              <a:t>19.12.2012</a:t>
            </a:fld>
            <a:endParaRPr lang="ru-RU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0F16F04B-ACB6-4CCE-9A77-3EC1C197053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593E416-F3BD-422C-8CB7-3189C8DBB3BF}" type="datetime1">
              <a:rPr lang="ru-RU"/>
              <a:pPr/>
              <a:t>19.12.2012</a:t>
            </a:fld>
            <a:endParaRPr lang="ru-RU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831E1CC1-4B7A-4877-9B87-43D6715DF8C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97F45EE-8ED6-4708-AF92-5B766F0AB4EE}" type="datetime1">
              <a:rPr lang="ru-RU"/>
              <a:pPr/>
              <a:t>19.12.2012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10DB5B-7054-46BA-8D0B-D6273B5317B3}" type="slidenum">
              <a:rPr lang="ru-RU"/>
              <a:pPr/>
              <a:t>2</a:t>
            </a:fld>
            <a:endParaRPr lang="ru-RU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8E47063-57E4-437B-BF4D-48D72EBAC693}" type="datetime1">
              <a:rPr lang="ru-RU"/>
              <a:pPr/>
              <a:t>19.12.2012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7D6A29-20AF-49B8-B29B-7CFBBD1CAB96}" type="slidenum">
              <a:rPr lang="ru-RU"/>
              <a:pPr/>
              <a:t>18</a:t>
            </a:fld>
            <a:endParaRPr lang="ru-RU"/>
          </a:p>
        </p:txBody>
      </p:sp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12595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125959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A68C34D-C792-4997-B847-47F59D01DDEE}" type="slidenum">
              <a:rPr lang="ru-RU" altLang="en-US"/>
              <a:pPr/>
              <a:t>‹#›</a:t>
            </a:fld>
            <a:endParaRPr lang="ru-RU" altLang="en-US"/>
          </a:p>
        </p:txBody>
      </p:sp>
      <p:grpSp>
        <p:nvGrpSpPr>
          <p:cNvPr id="125960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125961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62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63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64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65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66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67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68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69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0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1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2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3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4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5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6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7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8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9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0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1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2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3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4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5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6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7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8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9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90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91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5992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1A24A-82F2-4574-B2EE-B59BB7B021CE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0E235-0B7E-4971-BC2A-15AB34941934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50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130051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52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53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0054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0055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0056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005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005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0059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0060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0061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B92820F-E1D8-431B-ABCA-A876B52E2D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F16D48-DED3-4FDE-BB0A-48CBED65F8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485EF0-92BC-48E7-90F6-5AF717CEFD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202AF-0F67-4318-B8D7-2CD8943677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C9381-4E2E-46E5-ADE8-9BB5E897DC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AF198-9424-42A5-A78D-BA3EC3DCEB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87FE4-DBA5-448A-B74A-5CCD63DD75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64766C-299D-44B3-ABD4-8024077299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9C614-BE69-4FDC-BF16-D7D989557D5F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D4F70-3306-480D-B2D1-889E1B2CBA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FBAAB-54DB-4B7E-8FB0-B201F7EF36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E4E00B-0501-4C1B-8941-4F69AE1E1E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290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40291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40292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293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294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295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296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0297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298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029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030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0301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030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0303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C4C6988-2FAF-4162-B9BA-943D561F37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45E63F8-D604-4852-8626-DAB0F775DBE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CC4AF40-807F-47A5-A502-AC5E5E67138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8C4815E-B418-4751-846C-20BEF817A40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5D20A00-24E6-4575-ADCD-4F6E844E363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10CA714-FC22-42DB-9481-23D172D826F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BC475E5-0197-4547-8FD7-4B574B055C9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978BE-EDE1-4FE8-A3EF-5E94B805689E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5E823E9-914F-4515-A0FA-DB20638EACF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51374F9-B208-40CA-B1DB-F90A816A4A6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0C2B4EA-8C98-42D6-9504-66E3AFF3285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38C16BA-A951-4B96-8727-9E211F68CAD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506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149507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49508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9509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49510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49511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9512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49513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9514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9515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9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951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9518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49519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4952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70A2096-426C-423F-8B47-37FE131752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85F32-8A4B-4CF3-BA07-2188ABD282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D3195-0B60-478F-A7FF-F700F84F1D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042C91-1658-4AA6-B35F-BE2E8D1942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2D070-917B-4B92-95AF-A5DBE8F97C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8A86A-D924-47D2-820C-69725A3801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A0407-C518-4272-82EC-EEEC9229FFD0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87215-5D09-4161-8EB9-2B80FAEE07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53044-CBF4-458F-B4E7-D383F404B5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F7746-B945-4939-8B3D-6FD5AA2736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76D9B7-7E51-4C9B-8CF3-C47B80F8C0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5E5939-C65B-46A3-B0AD-BAAFFBDA1D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74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59747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48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49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50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51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52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53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5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55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56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57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58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59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60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61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62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63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64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65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766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9767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9768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9769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9770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9771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9772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D2C42F6-136F-4DBB-B05B-E3C16C9CBB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CCD7A73-4450-4C17-999F-557D51869CE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B57C0D0-43DB-4AC3-9B5B-E5728BA20D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F077412-6C69-4FDA-8B9E-EB22D96FFB8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B61C04E-10EF-49BC-A636-755090E0B01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F49D4-5065-4A3F-A147-33303B414FF8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BAA8B5-C205-4C7E-A06B-C279C4E509E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CA74816-F309-4766-9A4D-8BDF0B8BB61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7CAC84-9E53-4F22-9E98-87C83FD6766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637DFE-8327-4E72-9DCC-816BBA5B481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2215EA0-757F-48E7-9700-858AD799FA9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31C53F9-80B2-4B99-A9F2-BAE402F88F3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7BCBDA-24E0-4E76-A5B9-BC8FD4FBBFB8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0E9F3-A69C-4430-A553-4171355FE831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706ED9-8125-4397-8B37-E368685A5680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09A7B-4B53-44A3-BF1D-3F930D6B242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2493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2493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 altLang="en-US"/>
          </a:p>
        </p:txBody>
      </p:sp>
      <p:sp>
        <p:nvSpPr>
          <p:cNvPr id="12493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 altLang="en-US"/>
          </a:p>
        </p:txBody>
      </p:sp>
      <p:sp>
        <p:nvSpPr>
          <p:cNvPr id="12493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218CF97F-A5AF-4D8A-9193-70431F7CDE73}" type="slidenum">
              <a:rPr lang="ru-RU" altLang="en-US"/>
              <a:pPr/>
              <a:t>‹#›</a:t>
            </a:fld>
            <a:endParaRPr lang="ru-RU" altLang="en-US"/>
          </a:p>
        </p:txBody>
      </p:sp>
      <p:grpSp>
        <p:nvGrpSpPr>
          <p:cNvPr id="12493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24937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38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39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40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41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42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43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44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45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46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47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48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49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50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51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52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53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54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55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56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57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58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59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60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61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62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63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64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65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66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967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2902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2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2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3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3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3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3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3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9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29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29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41382C3-E996-417C-907C-4D65BBC9F78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2903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903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059A74-7C92-4E1B-A8E5-71E6025977E6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3926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39269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3927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927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7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27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927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13927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2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14848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14848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14848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14848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14848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14848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14848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849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849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849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849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9B67350-3FA1-40BF-999C-D21CD7828DD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72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5872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2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2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2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2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2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2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3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3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3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3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3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3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3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3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3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3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4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4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74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874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8744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8745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8746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58747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A919DB16-848C-4A2E-8F04-A460C16BCAB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58748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dirty="0">
              <a:solidFill>
                <a:srgbClr val="A5002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dirty="0">
                <a:solidFill>
                  <a:srgbClr val="A50021"/>
                </a:solidFill>
              </a:rPr>
              <a:t>ФУНКЦИЯ ЭРИТРОЦИТОВ. ПОНЯТИЕ ОБ ЭРИТРОНЕ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>
          <a:xfrm>
            <a:off x="723900" y="257175"/>
            <a:ext cx="7851775" cy="1357313"/>
          </a:xfrm>
          <a:noFill/>
          <a:ln/>
        </p:spPr>
        <p:txBody>
          <a:bodyPr/>
          <a:lstStyle/>
          <a:p>
            <a:r>
              <a:rPr lang="ru-RU" sz="3200" b="0"/>
              <a:t>Кафедра нормальной физиологии </a:t>
            </a:r>
            <a:br>
              <a:rPr lang="ru-RU" sz="3200" b="0"/>
            </a:br>
            <a:r>
              <a:rPr lang="ru-RU" sz="3200" b="0"/>
              <a:t>КрасГМА</a:t>
            </a:r>
          </a:p>
        </p:txBody>
      </p:sp>
      <p:sp>
        <p:nvSpPr>
          <p:cNvPr id="79877" name="Oval 5"/>
          <p:cNvSpPr>
            <a:spLocks noChangeArrowheads="1"/>
          </p:cNvSpPr>
          <p:nvPr/>
        </p:nvSpPr>
        <p:spPr bwMode="auto">
          <a:xfrm>
            <a:off x="2700338" y="4005263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8" name="Oval 6"/>
          <p:cNvSpPr>
            <a:spLocks noChangeArrowheads="1"/>
          </p:cNvSpPr>
          <p:nvPr/>
        </p:nvSpPr>
        <p:spPr bwMode="auto">
          <a:xfrm>
            <a:off x="2484438" y="5157788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9" name="Oval 7"/>
          <p:cNvSpPr>
            <a:spLocks noChangeArrowheads="1"/>
          </p:cNvSpPr>
          <p:nvPr/>
        </p:nvSpPr>
        <p:spPr bwMode="auto">
          <a:xfrm>
            <a:off x="3779838" y="4508500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0" name="Oval 8"/>
          <p:cNvSpPr>
            <a:spLocks noChangeArrowheads="1"/>
          </p:cNvSpPr>
          <p:nvPr/>
        </p:nvSpPr>
        <p:spPr bwMode="auto">
          <a:xfrm>
            <a:off x="5003800" y="5013325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1" name="Oval 9"/>
          <p:cNvSpPr>
            <a:spLocks noChangeArrowheads="1"/>
          </p:cNvSpPr>
          <p:nvPr/>
        </p:nvSpPr>
        <p:spPr bwMode="auto">
          <a:xfrm>
            <a:off x="5003800" y="3860800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2" name="Oval 10"/>
          <p:cNvSpPr>
            <a:spLocks noChangeArrowheads="1"/>
          </p:cNvSpPr>
          <p:nvPr/>
        </p:nvSpPr>
        <p:spPr bwMode="auto">
          <a:xfrm>
            <a:off x="6372225" y="4149725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3" name="Oval 11"/>
          <p:cNvSpPr>
            <a:spLocks noChangeArrowheads="1"/>
          </p:cNvSpPr>
          <p:nvPr/>
        </p:nvSpPr>
        <p:spPr bwMode="auto">
          <a:xfrm>
            <a:off x="827088" y="3716338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4" name="Oval 12"/>
          <p:cNvSpPr>
            <a:spLocks noChangeArrowheads="1"/>
          </p:cNvSpPr>
          <p:nvPr/>
        </p:nvSpPr>
        <p:spPr bwMode="auto">
          <a:xfrm>
            <a:off x="7667625" y="5013325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5" name="Oval 13"/>
          <p:cNvSpPr>
            <a:spLocks noChangeArrowheads="1"/>
          </p:cNvSpPr>
          <p:nvPr/>
        </p:nvSpPr>
        <p:spPr bwMode="auto">
          <a:xfrm>
            <a:off x="755650" y="5084763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6" name="Oval 14"/>
          <p:cNvSpPr>
            <a:spLocks noChangeArrowheads="1"/>
          </p:cNvSpPr>
          <p:nvPr/>
        </p:nvSpPr>
        <p:spPr bwMode="auto">
          <a:xfrm>
            <a:off x="7812088" y="3357563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7" name="Oval 15"/>
          <p:cNvSpPr>
            <a:spLocks noChangeArrowheads="1"/>
          </p:cNvSpPr>
          <p:nvPr/>
        </p:nvSpPr>
        <p:spPr bwMode="auto">
          <a:xfrm>
            <a:off x="2555875" y="5229225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79888" name="Oval 16"/>
          <p:cNvSpPr>
            <a:spLocks noChangeArrowheads="1"/>
          </p:cNvSpPr>
          <p:nvPr/>
        </p:nvSpPr>
        <p:spPr bwMode="auto">
          <a:xfrm>
            <a:off x="2843213" y="4149725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79889" name="Oval 17"/>
          <p:cNvSpPr>
            <a:spLocks noChangeArrowheads="1"/>
          </p:cNvSpPr>
          <p:nvPr/>
        </p:nvSpPr>
        <p:spPr bwMode="auto">
          <a:xfrm>
            <a:off x="3924300" y="4652963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79890" name="Oval 18"/>
          <p:cNvSpPr>
            <a:spLocks noChangeArrowheads="1"/>
          </p:cNvSpPr>
          <p:nvPr/>
        </p:nvSpPr>
        <p:spPr bwMode="auto">
          <a:xfrm>
            <a:off x="5148263" y="5157788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79891" name="Oval 19"/>
          <p:cNvSpPr>
            <a:spLocks noChangeArrowheads="1"/>
          </p:cNvSpPr>
          <p:nvPr/>
        </p:nvSpPr>
        <p:spPr bwMode="auto">
          <a:xfrm>
            <a:off x="7885113" y="5157788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79892" name="Oval 20"/>
          <p:cNvSpPr>
            <a:spLocks noChangeArrowheads="1"/>
          </p:cNvSpPr>
          <p:nvPr/>
        </p:nvSpPr>
        <p:spPr bwMode="auto">
          <a:xfrm>
            <a:off x="6516688" y="4292600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79893" name="Oval 21"/>
          <p:cNvSpPr>
            <a:spLocks noChangeArrowheads="1"/>
          </p:cNvSpPr>
          <p:nvPr/>
        </p:nvSpPr>
        <p:spPr bwMode="auto">
          <a:xfrm>
            <a:off x="5148263" y="4005263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79894" name="Oval 22"/>
          <p:cNvSpPr>
            <a:spLocks noChangeArrowheads="1"/>
          </p:cNvSpPr>
          <p:nvPr/>
        </p:nvSpPr>
        <p:spPr bwMode="auto">
          <a:xfrm>
            <a:off x="7956550" y="3500438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79895" name="Oval 23"/>
          <p:cNvSpPr>
            <a:spLocks noChangeArrowheads="1"/>
          </p:cNvSpPr>
          <p:nvPr/>
        </p:nvSpPr>
        <p:spPr bwMode="auto">
          <a:xfrm>
            <a:off x="900113" y="5229225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79896" name="Oval 24"/>
          <p:cNvSpPr>
            <a:spLocks noChangeArrowheads="1"/>
          </p:cNvSpPr>
          <p:nvPr/>
        </p:nvSpPr>
        <p:spPr bwMode="auto">
          <a:xfrm>
            <a:off x="1042988" y="3860800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grpSp>
        <p:nvGrpSpPr>
          <p:cNvPr id="79900" name="Group 28"/>
          <p:cNvGrpSpPr>
            <a:grpSpLocks/>
          </p:cNvGrpSpPr>
          <p:nvPr/>
        </p:nvGrpSpPr>
        <p:grpSpPr bwMode="auto">
          <a:xfrm>
            <a:off x="1763713" y="5876925"/>
            <a:ext cx="1079500" cy="360363"/>
            <a:chOff x="1111" y="3702"/>
            <a:chExt cx="680" cy="227"/>
          </a:xfrm>
        </p:grpSpPr>
        <p:sp>
          <p:nvSpPr>
            <p:cNvPr id="79897" name="Oval 25"/>
            <p:cNvSpPr>
              <a:spLocks noChangeArrowheads="1"/>
            </p:cNvSpPr>
            <p:nvPr/>
          </p:nvSpPr>
          <p:spPr bwMode="auto">
            <a:xfrm>
              <a:off x="1111" y="3702"/>
              <a:ext cx="318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898" name="Oval 26"/>
            <p:cNvSpPr>
              <a:spLocks noChangeArrowheads="1"/>
            </p:cNvSpPr>
            <p:nvPr/>
          </p:nvSpPr>
          <p:spPr bwMode="auto">
            <a:xfrm>
              <a:off x="1519" y="3702"/>
              <a:ext cx="272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899" name="Rectangle 27"/>
            <p:cNvSpPr>
              <a:spLocks noChangeArrowheads="1"/>
            </p:cNvSpPr>
            <p:nvPr/>
          </p:nvSpPr>
          <p:spPr bwMode="auto">
            <a:xfrm>
              <a:off x="1338" y="3748"/>
              <a:ext cx="272" cy="136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9901" name="Group 29"/>
          <p:cNvGrpSpPr>
            <a:grpSpLocks/>
          </p:cNvGrpSpPr>
          <p:nvPr/>
        </p:nvGrpSpPr>
        <p:grpSpPr bwMode="auto">
          <a:xfrm>
            <a:off x="3708400" y="5949950"/>
            <a:ext cx="1079500" cy="360363"/>
            <a:chOff x="1111" y="3702"/>
            <a:chExt cx="680" cy="227"/>
          </a:xfrm>
        </p:grpSpPr>
        <p:sp>
          <p:nvSpPr>
            <p:cNvPr id="79902" name="Oval 30"/>
            <p:cNvSpPr>
              <a:spLocks noChangeArrowheads="1"/>
            </p:cNvSpPr>
            <p:nvPr/>
          </p:nvSpPr>
          <p:spPr bwMode="auto">
            <a:xfrm>
              <a:off x="1111" y="3702"/>
              <a:ext cx="318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903" name="Oval 31"/>
            <p:cNvSpPr>
              <a:spLocks noChangeArrowheads="1"/>
            </p:cNvSpPr>
            <p:nvPr/>
          </p:nvSpPr>
          <p:spPr bwMode="auto">
            <a:xfrm>
              <a:off x="1519" y="3702"/>
              <a:ext cx="272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904" name="Rectangle 32"/>
            <p:cNvSpPr>
              <a:spLocks noChangeArrowheads="1"/>
            </p:cNvSpPr>
            <p:nvPr/>
          </p:nvSpPr>
          <p:spPr bwMode="auto">
            <a:xfrm>
              <a:off x="1338" y="3748"/>
              <a:ext cx="272" cy="136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9905" name="Group 33"/>
          <p:cNvGrpSpPr>
            <a:grpSpLocks/>
          </p:cNvGrpSpPr>
          <p:nvPr/>
        </p:nvGrpSpPr>
        <p:grpSpPr bwMode="auto">
          <a:xfrm>
            <a:off x="1476375" y="4437063"/>
            <a:ext cx="1079500" cy="360362"/>
            <a:chOff x="1111" y="3702"/>
            <a:chExt cx="680" cy="227"/>
          </a:xfrm>
        </p:grpSpPr>
        <p:sp>
          <p:nvSpPr>
            <p:cNvPr id="79906" name="Oval 34"/>
            <p:cNvSpPr>
              <a:spLocks noChangeArrowheads="1"/>
            </p:cNvSpPr>
            <p:nvPr/>
          </p:nvSpPr>
          <p:spPr bwMode="auto">
            <a:xfrm>
              <a:off x="1111" y="3702"/>
              <a:ext cx="318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907" name="Oval 35"/>
            <p:cNvSpPr>
              <a:spLocks noChangeArrowheads="1"/>
            </p:cNvSpPr>
            <p:nvPr/>
          </p:nvSpPr>
          <p:spPr bwMode="auto">
            <a:xfrm>
              <a:off x="1519" y="3702"/>
              <a:ext cx="272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908" name="Rectangle 36"/>
            <p:cNvSpPr>
              <a:spLocks noChangeArrowheads="1"/>
            </p:cNvSpPr>
            <p:nvPr/>
          </p:nvSpPr>
          <p:spPr bwMode="auto">
            <a:xfrm>
              <a:off x="1338" y="3748"/>
              <a:ext cx="272" cy="136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9909" name="Group 37"/>
          <p:cNvGrpSpPr>
            <a:grpSpLocks/>
          </p:cNvGrpSpPr>
          <p:nvPr/>
        </p:nvGrpSpPr>
        <p:grpSpPr bwMode="auto">
          <a:xfrm>
            <a:off x="6156325" y="5157788"/>
            <a:ext cx="1079500" cy="360362"/>
            <a:chOff x="1111" y="3702"/>
            <a:chExt cx="680" cy="227"/>
          </a:xfrm>
        </p:grpSpPr>
        <p:sp>
          <p:nvSpPr>
            <p:cNvPr id="79910" name="Oval 38"/>
            <p:cNvSpPr>
              <a:spLocks noChangeArrowheads="1"/>
            </p:cNvSpPr>
            <p:nvPr/>
          </p:nvSpPr>
          <p:spPr bwMode="auto">
            <a:xfrm>
              <a:off x="1111" y="3702"/>
              <a:ext cx="318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911" name="Oval 39"/>
            <p:cNvSpPr>
              <a:spLocks noChangeArrowheads="1"/>
            </p:cNvSpPr>
            <p:nvPr/>
          </p:nvSpPr>
          <p:spPr bwMode="auto">
            <a:xfrm>
              <a:off x="1519" y="3702"/>
              <a:ext cx="272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912" name="Rectangle 40"/>
            <p:cNvSpPr>
              <a:spLocks noChangeArrowheads="1"/>
            </p:cNvSpPr>
            <p:nvPr/>
          </p:nvSpPr>
          <p:spPr bwMode="auto">
            <a:xfrm>
              <a:off x="1338" y="3748"/>
              <a:ext cx="272" cy="136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9913" name="Group 41"/>
          <p:cNvGrpSpPr>
            <a:grpSpLocks/>
          </p:cNvGrpSpPr>
          <p:nvPr/>
        </p:nvGrpSpPr>
        <p:grpSpPr bwMode="auto">
          <a:xfrm>
            <a:off x="7451725" y="4292600"/>
            <a:ext cx="1079500" cy="360363"/>
            <a:chOff x="1111" y="3702"/>
            <a:chExt cx="680" cy="227"/>
          </a:xfrm>
        </p:grpSpPr>
        <p:sp>
          <p:nvSpPr>
            <p:cNvPr id="79914" name="Oval 42"/>
            <p:cNvSpPr>
              <a:spLocks noChangeArrowheads="1"/>
            </p:cNvSpPr>
            <p:nvPr/>
          </p:nvSpPr>
          <p:spPr bwMode="auto">
            <a:xfrm>
              <a:off x="1111" y="3702"/>
              <a:ext cx="318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915" name="Oval 43"/>
            <p:cNvSpPr>
              <a:spLocks noChangeArrowheads="1"/>
            </p:cNvSpPr>
            <p:nvPr/>
          </p:nvSpPr>
          <p:spPr bwMode="auto">
            <a:xfrm>
              <a:off x="1519" y="3702"/>
              <a:ext cx="272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916" name="Rectangle 44"/>
            <p:cNvSpPr>
              <a:spLocks noChangeArrowheads="1"/>
            </p:cNvSpPr>
            <p:nvPr/>
          </p:nvSpPr>
          <p:spPr bwMode="auto">
            <a:xfrm>
              <a:off x="1338" y="3748"/>
              <a:ext cx="272" cy="136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9917" name="Group 45"/>
          <p:cNvGrpSpPr>
            <a:grpSpLocks/>
          </p:cNvGrpSpPr>
          <p:nvPr/>
        </p:nvGrpSpPr>
        <p:grpSpPr bwMode="auto">
          <a:xfrm>
            <a:off x="5651500" y="5876925"/>
            <a:ext cx="1079500" cy="360363"/>
            <a:chOff x="1111" y="3702"/>
            <a:chExt cx="680" cy="227"/>
          </a:xfrm>
        </p:grpSpPr>
        <p:sp>
          <p:nvSpPr>
            <p:cNvPr id="79918" name="Oval 46"/>
            <p:cNvSpPr>
              <a:spLocks noChangeArrowheads="1"/>
            </p:cNvSpPr>
            <p:nvPr/>
          </p:nvSpPr>
          <p:spPr bwMode="auto">
            <a:xfrm>
              <a:off x="1111" y="3702"/>
              <a:ext cx="318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919" name="Oval 47"/>
            <p:cNvSpPr>
              <a:spLocks noChangeArrowheads="1"/>
            </p:cNvSpPr>
            <p:nvPr/>
          </p:nvSpPr>
          <p:spPr bwMode="auto">
            <a:xfrm>
              <a:off x="1519" y="3702"/>
              <a:ext cx="272" cy="22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920" name="Rectangle 48"/>
            <p:cNvSpPr>
              <a:spLocks noChangeArrowheads="1"/>
            </p:cNvSpPr>
            <p:nvPr/>
          </p:nvSpPr>
          <p:spPr bwMode="auto">
            <a:xfrm>
              <a:off x="1338" y="3748"/>
              <a:ext cx="272" cy="136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874713"/>
            <a:ext cx="8385175" cy="801687"/>
          </a:xfrm>
        </p:spPr>
        <p:txBody>
          <a:bodyPr/>
          <a:lstStyle/>
          <a:p>
            <a:r>
              <a:rPr lang="ru-RU" sz="3600" dirty="0">
                <a:solidFill>
                  <a:srgbClr val="FF3300"/>
                </a:solidFill>
              </a:rPr>
              <a:t>ТИПЫ  И ВИДЫ ГЕМОГЛОБИНА</a:t>
            </a:r>
          </a:p>
        </p:txBody>
      </p:sp>
      <p:sp>
        <p:nvSpPr>
          <p:cNvPr id="686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133600"/>
            <a:ext cx="9144000" cy="4114800"/>
          </a:xfrm>
        </p:spPr>
        <p:txBody>
          <a:bodyPr/>
          <a:lstStyle/>
          <a:p>
            <a:r>
              <a:rPr lang="ru-RU"/>
              <a:t>Гемоглобин А -  (95-98%)</a:t>
            </a:r>
          </a:p>
          <a:p>
            <a:r>
              <a:rPr lang="ru-RU"/>
              <a:t>Гемоглобин А</a:t>
            </a:r>
            <a:r>
              <a:rPr lang="ru-RU" baseline="-25000"/>
              <a:t>2</a:t>
            </a:r>
            <a:r>
              <a:rPr lang="ru-RU"/>
              <a:t> - (2-3%)</a:t>
            </a:r>
          </a:p>
          <a:p>
            <a:r>
              <a:rPr lang="ru-RU"/>
              <a:t>Гемоглобин </a:t>
            </a:r>
            <a:r>
              <a:rPr lang="en-US"/>
              <a:t>F</a:t>
            </a:r>
            <a:r>
              <a:rPr lang="ru-RU"/>
              <a:t> -   (1-2%)</a:t>
            </a:r>
          </a:p>
          <a:p>
            <a:r>
              <a:rPr lang="ru-RU"/>
              <a:t>Оксигемоглобин (</a:t>
            </a:r>
            <a:r>
              <a:rPr lang="en-US"/>
              <a:t>HbO</a:t>
            </a:r>
            <a:r>
              <a:rPr lang="en-US" baseline="-25000"/>
              <a:t>2</a:t>
            </a:r>
            <a:r>
              <a:rPr lang="en-US"/>
              <a:t>)</a:t>
            </a:r>
          </a:p>
          <a:p>
            <a:r>
              <a:rPr lang="ru-RU"/>
              <a:t>Восстановленный гемоглобин (</a:t>
            </a:r>
            <a:r>
              <a:rPr lang="en-US"/>
              <a:t>HHb)</a:t>
            </a:r>
            <a:endParaRPr lang="ru-RU"/>
          </a:p>
          <a:p>
            <a:r>
              <a:rPr lang="ru-RU"/>
              <a:t>Карбогемоглобин (</a:t>
            </a:r>
            <a:r>
              <a:rPr lang="en-US"/>
              <a:t>HbCO</a:t>
            </a:r>
            <a:r>
              <a:rPr lang="en-US" baseline="-25000"/>
              <a:t>2</a:t>
            </a:r>
            <a:r>
              <a:rPr lang="en-US"/>
              <a:t>)</a:t>
            </a:r>
          </a:p>
          <a:p>
            <a:r>
              <a:rPr lang="ru-RU"/>
              <a:t>Карбоксигемоглобин (</a:t>
            </a:r>
            <a:r>
              <a:rPr lang="en-US"/>
              <a:t>HbCO)</a:t>
            </a:r>
          </a:p>
          <a:p>
            <a:r>
              <a:rPr lang="ru-RU"/>
              <a:t>Метгемоглобин ( </a:t>
            </a:r>
            <a:r>
              <a:rPr lang="en-US"/>
              <a:t>Fe</a:t>
            </a:r>
            <a:r>
              <a:rPr lang="en-US" baseline="30000"/>
              <a:t>+++</a:t>
            </a:r>
            <a:r>
              <a:rPr lang="en-US"/>
              <a:t> - O</a:t>
            </a:r>
            <a:r>
              <a:rPr lang="en-US" baseline="-25000"/>
              <a:t>2</a:t>
            </a:r>
            <a:r>
              <a:rPr lang="en-US"/>
              <a:t>)</a:t>
            </a:r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Строение гемоглобина</a:t>
            </a:r>
          </a:p>
        </p:txBody>
      </p:sp>
      <p:pic>
        <p:nvPicPr>
          <p:cNvPr id="1607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-18000" contrast="30000"/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Спектры поглощения соединений  Нв</a:t>
            </a:r>
          </a:p>
        </p:txBody>
      </p:sp>
      <p:pic>
        <p:nvPicPr>
          <p:cNvPr id="16179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-24000" contrast="42000"/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881063"/>
          </a:xfrm>
        </p:spPr>
        <p:txBody>
          <a:bodyPr/>
          <a:lstStyle/>
          <a:p>
            <a:r>
              <a:rPr lang="ru-RU" sz="3200" b="0"/>
              <a:t>Обмен железа, входящего в Нв</a:t>
            </a:r>
          </a:p>
        </p:txBody>
      </p:sp>
      <p:pic>
        <p:nvPicPr>
          <p:cNvPr id="16281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-18000" contrast="30000"/>
          </a:blip>
          <a:srcRect/>
          <a:stretch>
            <a:fillRect/>
          </a:stretch>
        </p:blipFill>
        <p:spPr>
          <a:xfrm>
            <a:off x="539750" y="981075"/>
            <a:ext cx="8305800" cy="587692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chemeClr val="accent1"/>
                </a:solidFill>
              </a:rPr>
              <a:t>Цветной показатель (ЦП) или фарб-индекс (</a:t>
            </a:r>
            <a:r>
              <a:rPr lang="en-US" sz="4000">
                <a:solidFill>
                  <a:schemeClr val="accent1"/>
                </a:solidFill>
              </a:rPr>
              <a:t>Fi)</a:t>
            </a:r>
            <a:endParaRPr lang="ru-RU" sz="4000">
              <a:solidFill>
                <a:schemeClr val="accent1"/>
              </a:solidFill>
            </a:endParaRPr>
          </a:p>
        </p:txBody>
      </p:sp>
      <p:sp>
        <p:nvSpPr>
          <p:cNvPr id="6963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0" y="2133600"/>
            <a:ext cx="9144000" cy="4724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3100"/>
              <a:t>Fi</a:t>
            </a:r>
            <a:r>
              <a:rPr lang="ru-RU" sz="3100"/>
              <a:t> - относительный показатель среднего насыщения эритроцитов гемоглобином. В норме = 0,8 - 1,0 (нормохромия)</a:t>
            </a:r>
          </a:p>
          <a:p>
            <a:pPr>
              <a:buFont typeface="Wingdings" pitchFamily="2" charset="2"/>
              <a:buNone/>
            </a:pPr>
            <a:r>
              <a:rPr lang="ru-RU" sz="3100"/>
              <a:t>                  </a:t>
            </a:r>
          </a:p>
          <a:p>
            <a:pPr>
              <a:buFont typeface="Wingdings" pitchFamily="2" charset="2"/>
              <a:buNone/>
            </a:pPr>
            <a:r>
              <a:rPr lang="ru-RU" sz="3100"/>
              <a:t>        ЦП (</a:t>
            </a:r>
            <a:r>
              <a:rPr lang="en-US" sz="3100"/>
              <a:t>Fi)</a:t>
            </a:r>
            <a:r>
              <a:rPr lang="ru-RU" sz="3100"/>
              <a:t> =</a:t>
            </a:r>
          </a:p>
        </p:txBody>
      </p:sp>
      <p:sp>
        <p:nvSpPr>
          <p:cNvPr id="69636" name="Line 1028"/>
          <p:cNvSpPr>
            <a:spLocks noChangeShapeType="1"/>
          </p:cNvSpPr>
          <p:nvPr/>
        </p:nvSpPr>
        <p:spPr bwMode="auto">
          <a:xfrm>
            <a:off x="2627313" y="4365625"/>
            <a:ext cx="14398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37" name="Line 1029"/>
          <p:cNvSpPr>
            <a:spLocks noChangeShapeType="1"/>
          </p:cNvSpPr>
          <p:nvPr/>
        </p:nvSpPr>
        <p:spPr bwMode="auto">
          <a:xfrm>
            <a:off x="5219700" y="4365625"/>
            <a:ext cx="143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39" name="Text Box 1031"/>
          <p:cNvSpPr txBox="1">
            <a:spLocks noChangeArrowheads="1"/>
          </p:cNvSpPr>
          <p:nvPr/>
        </p:nvSpPr>
        <p:spPr bwMode="auto">
          <a:xfrm>
            <a:off x="2555875" y="37893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Эр х</a:t>
            </a:r>
          </a:p>
        </p:txBody>
      </p:sp>
      <p:sp>
        <p:nvSpPr>
          <p:cNvPr id="69640" name="Text Box 1032"/>
          <p:cNvSpPr txBox="1">
            <a:spLocks noChangeArrowheads="1"/>
          </p:cNvSpPr>
          <p:nvPr/>
        </p:nvSpPr>
        <p:spPr bwMode="auto">
          <a:xfrm>
            <a:off x="2627313" y="4411663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Эр </a:t>
            </a:r>
            <a:r>
              <a:rPr lang="en-US" sz="2400" b="1"/>
              <a:t>N</a:t>
            </a:r>
            <a:endParaRPr lang="ru-RU" sz="2400" b="1"/>
          </a:p>
        </p:txBody>
      </p:sp>
      <p:sp>
        <p:nvSpPr>
          <p:cNvPr id="69641" name="Text Box 1033"/>
          <p:cNvSpPr txBox="1">
            <a:spLocks noChangeArrowheads="1"/>
          </p:cNvSpPr>
          <p:nvPr/>
        </p:nvSpPr>
        <p:spPr bwMode="auto">
          <a:xfrm>
            <a:off x="4356100" y="3573463"/>
            <a:ext cx="3587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..</a:t>
            </a:r>
            <a:endParaRPr lang="ru-RU" sz="4000"/>
          </a:p>
        </p:txBody>
      </p:sp>
      <p:sp>
        <p:nvSpPr>
          <p:cNvPr id="69642" name="Text Box 1034"/>
          <p:cNvSpPr txBox="1">
            <a:spLocks noChangeArrowheads="1"/>
          </p:cNvSpPr>
          <p:nvPr/>
        </p:nvSpPr>
        <p:spPr bwMode="auto">
          <a:xfrm>
            <a:off x="5292725" y="3789363"/>
            <a:ext cx="1150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Hb X</a:t>
            </a:r>
            <a:endParaRPr lang="ru-RU" sz="2400" b="1"/>
          </a:p>
        </p:txBody>
      </p:sp>
      <p:sp>
        <p:nvSpPr>
          <p:cNvPr id="69643" name="Text Box 1035"/>
          <p:cNvSpPr txBox="1">
            <a:spLocks noChangeArrowheads="1"/>
          </p:cNvSpPr>
          <p:nvPr/>
        </p:nvSpPr>
        <p:spPr bwMode="auto">
          <a:xfrm>
            <a:off x="5292725" y="4508500"/>
            <a:ext cx="1150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Hb N</a:t>
            </a:r>
            <a:endParaRPr lang="ru-RU" sz="24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928687"/>
          </a:xfrm>
        </p:spPr>
        <p:txBody>
          <a:bodyPr/>
          <a:lstStyle/>
          <a:p>
            <a:r>
              <a:rPr lang="ru-RU"/>
              <a:t>СХЕМА КРОВЕТВОРЕНИЯ</a:t>
            </a:r>
          </a:p>
        </p:txBody>
      </p:sp>
      <p:pic>
        <p:nvPicPr>
          <p:cNvPr id="8909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>
          <a:xfrm>
            <a:off x="0" y="1063625"/>
            <a:ext cx="9144000" cy="56054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>
                <a:solidFill>
                  <a:srgbClr val="990033"/>
                </a:solidFill>
              </a:rPr>
              <a:t>ЭТАПЫ ЭРИТРОПОЭЗА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СТВОЛОВАЯ ГЕМОПОЭТИЧЕСКАЯ КЛЕТКА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ПОЛИПОТЕНТНАЯ КЛЕТКА-ПРЕДШЕСТВЕННИК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НЕЗРЕЛАЯ БУРСТ-ОБРАЗУЮЩАЯ ЭРИТРОИДНАЯ КЛЕТКА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ЗРЕЛАЯ БУРСТ-ОБРАЗУЮЩАЯ КЛЕТКА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КОЛОНИИ-ОБРАЗУЮЩАЯ ЭРИТРОИДНАЯ КЛЕТКА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ПРОЭРИТРОБЛАСТ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БАЗОФИЛЬНЫЙ ЭРИТРОБЛАСТ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ПОЛИХРОМАТОФИЛЬНЫЙ ЭРИТРОБЛАСТ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ОКСИФИЛЬНЫЙ НОРМОБЛАСТ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РЕТИКУЛОЦИТ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/>
              <a:t>НОРМОЦИТ</a:t>
            </a:r>
          </a:p>
          <a:p>
            <a:pPr marL="571500" indent="-571500">
              <a:lnSpc>
                <a:spcPct val="80000"/>
              </a:lnSpc>
            </a:pPr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0"/>
            <a:ext cx="7543800" cy="1295400"/>
          </a:xfrm>
        </p:spPr>
        <p:txBody>
          <a:bodyPr/>
          <a:lstStyle/>
          <a:p>
            <a:r>
              <a:rPr lang="ru-RU" sz="4000" dirty="0"/>
              <a:t>ФИЗИОЛОГИЧЕСКИЕ ИЗМЕНЕНИЯ СОСТАВА КРАСНОЙ КРОВИ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336800"/>
            <a:ext cx="7772400" cy="3021013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</a:t>
            </a:r>
            <a:r>
              <a:rPr lang="ru-RU" sz="2400" b="1" i="1">
                <a:solidFill>
                  <a:srgbClr val="FF3300"/>
                </a:solidFill>
              </a:rPr>
              <a:t>Ложный эритроцитоз</a:t>
            </a:r>
            <a:r>
              <a:rPr lang="ru-RU" sz="2400" b="1"/>
              <a:t> или </a:t>
            </a:r>
            <a:r>
              <a:rPr lang="ru-RU" sz="2400" b="1" i="1">
                <a:solidFill>
                  <a:srgbClr val="FF3300"/>
                </a:solidFill>
              </a:rPr>
              <a:t>эритропения</a:t>
            </a:r>
            <a:r>
              <a:rPr lang="ru-RU" sz="2400" b="1" i="1"/>
              <a:t> </a:t>
            </a:r>
            <a:r>
              <a:rPr lang="ru-RU" sz="2400" b="1"/>
              <a:t>чаще возникают за счет перераспределения жидкости в системе кровь –ткани или  выброса клеток из кровяных депо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/>
              <a:t>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>
                <a:solidFill>
                  <a:srgbClr val="FF3300"/>
                </a:solidFill>
              </a:rPr>
              <a:t>Истинный эритроцитоз</a:t>
            </a:r>
            <a:r>
              <a:rPr lang="ru-RU" sz="2400" b="1"/>
              <a:t> или </a:t>
            </a:r>
            <a:r>
              <a:rPr lang="ru-RU" sz="2400" b="1" i="1">
                <a:solidFill>
                  <a:srgbClr val="FF3300"/>
                </a:solidFill>
              </a:rPr>
              <a:t>эритропения</a:t>
            </a:r>
            <a:r>
              <a:rPr lang="ru-RU" sz="2400" b="1"/>
              <a:t> – возникают в результате изменения функций органов кроветворения или кроверазрушения</a:t>
            </a:r>
            <a:r>
              <a:rPr lang="ru-RU" sz="2400"/>
              <a:t>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09600"/>
            <a:ext cx="7924800" cy="838200"/>
          </a:xfrm>
        </p:spPr>
        <p:txBody>
          <a:bodyPr/>
          <a:lstStyle/>
          <a:p>
            <a:r>
              <a:rPr lang="ru-RU">
                <a:solidFill>
                  <a:srgbClr val="FF3300"/>
                </a:solidFill>
              </a:rPr>
              <a:t>ДЕПО  КРОВИ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81200"/>
            <a:ext cx="8534400" cy="4114800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ru-RU" sz="3600" b="1">
                <a:solidFill>
                  <a:srgbClr val="A50021"/>
                </a:solidFill>
              </a:rPr>
              <a:t>Селезенка </a:t>
            </a:r>
            <a:r>
              <a:rPr lang="ru-RU" b="1">
                <a:solidFill>
                  <a:srgbClr val="A50021"/>
                </a:solidFill>
              </a:rPr>
              <a:t>- </a:t>
            </a:r>
            <a:r>
              <a:rPr lang="ru-RU" sz="2800" b="1">
                <a:solidFill>
                  <a:srgbClr val="A50021"/>
                </a:solidFill>
              </a:rPr>
              <a:t>1</a:t>
            </a:r>
            <a:r>
              <a:rPr lang="en-US" sz="2800" b="1">
                <a:solidFill>
                  <a:srgbClr val="A50021"/>
                </a:solidFill>
              </a:rPr>
              <a:t>/</a:t>
            </a:r>
            <a:r>
              <a:rPr lang="ru-RU" sz="2800" b="1">
                <a:solidFill>
                  <a:srgbClr val="A50021"/>
                </a:solidFill>
              </a:rPr>
              <a:t>10 объема крови, 1</a:t>
            </a:r>
            <a:r>
              <a:rPr lang="en-US" sz="2800" b="1">
                <a:solidFill>
                  <a:srgbClr val="A50021"/>
                </a:solidFill>
              </a:rPr>
              <a:t>/</a:t>
            </a:r>
            <a:r>
              <a:rPr lang="ru-RU" sz="2800" b="1">
                <a:solidFill>
                  <a:srgbClr val="A50021"/>
                </a:solidFill>
              </a:rPr>
              <a:t>5 эритроцитов</a:t>
            </a:r>
            <a:endParaRPr lang="ru-RU" b="1">
              <a:solidFill>
                <a:srgbClr val="A50021"/>
              </a:solidFill>
            </a:endParaRPr>
          </a:p>
          <a:p>
            <a:pPr>
              <a:lnSpc>
                <a:spcPct val="140000"/>
              </a:lnSpc>
            </a:pPr>
            <a:r>
              <a:rPr lang="ru-RU" sz="3600" b="1">
                <a:solidFill>
                  <a:srgbClr val="A50021"/>
                </a:solidFill>
              </a:rPr>
              <a:t>Печень</a:t>
            </a:r>
            <a:r>
              <a:rPr lang="ru-RU" b="1">
                <a:solidFill>
                  <a:srgbClr val="A50021"/>
                </a:solidFill>
              </a:rPr>
              <a:t> </a:t>
            </a:r>
          </a:p>
          <a:p>
            <a:pPr>
              <a:lnSpc>
                <a:spcPct val="140000"/>
              </a:lnSpc>
            </a:pPr>
            <a:r>
              <a:rPr lang="ru-RU" sz="3600" b="1">
                <a:solidFill>
                  <a:srgbClr val="A50021"/>
                </a:solidFill>
              </a:rPr>
              <a:t>Подкожные сосуды</a:t>
            </a:r>
            <a:endParaRPr lang="ru-RU" b="1">
              <a:solidFill>
                <a:srgbClr val="A50021"/>
              </a:solidFill>
            </a:endParaRPr>
          </a:p>
          <a:p>
            <a:pPr>
              <a:lnSpc>
                <a:spcPct val="140000"/>
              </a:lnSpc>
            </a:pPr>
            <a:r>
              <a:rPr lang="ru-RU" sz="3600" b="1">
                <a:solidFill>
                  <a:srgbClr val="A50021"/>
                </a:solidFill>
              </a:rPr>
              <a:t>Легкие </a:t>
            </a:r>
            <a:r>
              <a:rPr lang="ru-RU" b="1">
                <a:solidFill>
                  <a:srgbClr val="A50021"/>
                </a:solidFill>
              </a:rPr>
              <a:t>- </a:t>
            </a:r>
            <a:r>
              <a:rPr lang="ru-RU" sz="2800" b="1">
                <a:solidFill>
                  <a:srgbClr val="A50021"/>
                </a:solidFill>
              </a:rPr>
              <a:t>1</a:t>
            </a:r>
            <a:r>
              <a:rPr lang="en-US" sz="2800" b="1">
                <a:solidFill>
                  <a:srgbClr val="A50021"/>
                </a:solidFill>
              </a:rPr>
              <a:t>/</a:t>
            </a:r>
            <a:r>
              <a:rPr lang="ru-RU" sz="2800" b="1">
                <a:solidFill>
                  <a:srgbClr val="A50021"/>
                </a:solidFill>
              </a:rPr>
              <a:t>20 объема крови</a:t>
            </a:r>
            <a:endParaRPr lang="ru-RU" b="1">
              <a:solidFill>
                <a:srgbClr val="A50021"/>
              </a:solidFill>
            </a:endParaRPr>
          </a:p>
        </p:txBody>
      </p:sp>
      <p:sp>
        <p:nvSpPr>
          <p:cNvPr id="142340" name="AutoShape 4"/>
          <p:cNvSpPr>
            <a:spLocks/>
          </p:cNvSpPr>
          <p:nvPr/>
        </p:nvSpPr>
        <p:spPr bwMode="auto">
          <a:xfrm>
            <a:off x="4876800" y="2971800"/>
            <a:ext cx="381000" cy="1371600"/>
          </a:xfrm>
          <a:prstGeom prst="rightBrace">
            <a:avLst>
              <a:gd name="adj1" fmla="val 30000"/>
              <a:gd name="adj2" fmla="val 50000"/>
            </a:avLst>
          </a:prstGeom>
          <a:noFill/>
          <a:ln w="571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2341" name="AutoShape 5"/>
          <p:cNvSpPr>
            <a:spLocks/>
          </p:cNvSpPr>
          <p:nvPr/>
        </p:nvSpPr>
        <p:spPr bwMode="auto">
          <a:xfrm>
            <a:off x="5105400" y="3429000"/>
            <a:ext cx="2133600" cy="519113"/>
          </a:xfrm>
          <a:prstGeom prst="borderCallout1">
            <a:avLst>
              <a:gd name="adj1" fmla="val 22019"/>
              <a:gd name="adj2" fmla="val -3569"/>
              <a:gd name="adj3" fmla="val -129356"/>
              <a:gd name="adj4" fmla="val -35639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  1 л  крови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04813"/>
            <a:ext cx="7543800" cy="1295400"/>
          </a:xfrm>
        </p:spPr>
        <p:txBody>
          <a:bodyPr/>
          <a:lstStyle/>
          <a:p>
            <a:r>
              <a:rPr lang="ru-RU" sz="4000"/>
              <a:t>Изменение состава  красной  крови  под  влиянием  различных факторов.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1.Сезоные и климатические факторы</a:t>
            </a:r>
            <a:r>
              <a:rPr lang="ru-RU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2.Нервно-пихические факторы</a:t>
            </a:r>
            <a:r>
              <a:rPr lang="ru-RU"/>
              <a:t>. 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3. Физическая нагрузка</a:t>
            </a:r>
            <a:r>
              <a:rPr lang="ru-RU"/>
              <a:t>. 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4.Влияние парциального давления кислорода</a:t>
            </a:r>
            <a:r>
              <a:rPr lang="ru-RU"/>
              <a:t>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5.Влияние менструаций и беременности</a:t>
            </a:r>
            <a:r>
              <a:rPr lang="ru-RU"/>
              <a:t>. 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850" y="1557338"/>
            <a:ext cx="8610600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400"/>
          </a:p>
          <a:p>
            <a:pPr>
              <a:lnSpc>
                <a:spcPct val="80000"/>
              </a:lnSpc>
            </a:pPr>
            <a:r>
              <a:rPr lang="ru-RU" b="1" u="sng">
                <a:solidFill>
                  <a:schemeClr val="hlink"/>
                </a:solidFill>
              </a:rPr>
              <a:t>Эритрон </a:t>
            </a:r>
            <a:r>
              <a:rPr lang="ru-RU" b="1">
                <a:solidFill>
                  <a:schemeClr val="hlink"/>
                </a:solidFill>
              </a:rPr>
              <a:t>(по Каслу</a:t>
            </a:r>
            <a:r>
              <a:rPr lang="ru-RU" b="1" u="sng">
                <a:solidFill>
                  <a:schemeClr val="hlink"/>
                </a:solidFill>
              </a:rPr>
              <a:t>)</a:t>
            </a:r>
            <a:r>
              <a:rPr lang="ru-RU" b="1">
                <a:solidFill>
                  <a:schemeClr val="hlink"/>
                </a:solidFill>
              </a:rPr>
              <a:t> - система взаимосвязанных органов эритропоэза, периферической крови, органов эритродиэреза и нейро-гуморальных механизмов их регуляции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</a:pPr>
            <a:r>
              <a:rPr lang="ru-RU" b="1">
                <a:solidFill>
                  <a:schemeClr val="hlink"/>
                </a:solidFill>
              </a:rPr>
              <a:t>Каждую  секунду образуется и разрушается 2 миллиона эритроцитов</a:t>
            </a:r>
          </a:p>
        </p:txBody>
      </p:sp>
      <p:sp>
        <p:nvSpPr>
          <p:cNvPr id="5126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>
                <a:solidFill>
                  <a:srgbClr val="FF3300"/>
                </a:solidFill>
              </a:rPr>
              <a:t>эритрон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457200" y="530225"/>
            <a:ext cx="8385175" cy="668338"/>
          </a:xfrm>
        </p:spPr>
        <p:txBody>
          <a:bodyPr/>
          <a:lstStyle/>
          <a:p>
            <a:r>
              <a:rPr lang="ru-RU" sz="3200" b="0">
                <a:solidFill>
                  <a:schemeClr val="accent1"/>
                </a:solidFill>
              </a:rPr>
              <a:t>СХЕМА ЭРИТРОНА</a:t>
            </a:r>
            <a:endParaRPr lang="ru-RU" sz="4800"/>
          </a:p>
        </p:txBody>
      </p:sp>
      <p:graphicFrame>
        <p:nvGraphicFramePr>
          <p:cNvPr id="7178" name="Object 10"/>
          <p:cNvGraphicFramePr>
            <a:graphicFrameLocks noChangeAspect="1"/>
          </p:cNvGraphicFramePr>
          <p:nvPr/>
        </p:nvGraphicFramePr>
        <p:xfrm>
          <a:off x="0" y="1219200"/>
          <a:ext cx="9144000" cy="5638800"/>
        </p:xfrm>
        <a:graphic>
          <a:graphicData uri="http://schemas.openxmlformats.org/presentationml/2006/ole">
            <p:oleObj spid="_x0000_s7178" name="Документ" r:id="rId3" imgW="5734800" imgH="4320360" progId="Word.Document.8">
              <p:embed/>
            </p:oleObj>
          </a:graphicData>
        </a:graphic>
      </p:graphicFrame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500" dirty="0">
                <a:solidFill>
                  <a:schemeClr val="accent1"/>
                </a:solidFill>
              </a:rPr>
              <a:t>Периферическая кровь</a:t>
            </a:r>
          </a:p>
        </p:txBody>
      </p:sp>
      <p:graphicFrame>
        <p:nvGraphicFramePr>
          <p:cNvPr id="38916" name="Object 4"/>
          <p:cNvGraphicFramePr>
            <a:graphicFrameLocks noChangeAspect="1"/>
          </p:cNvGraphicFramePr>
          <p:nvPr/>
        </p:nvGraphicFramePr>
        <p:xfrm>
          <a:off x="457200" y="2438400"/>
          <a:ext cx="8686800" cy="3810000"/>
        </p:xfrm>
        <a:graphic>
          <a:graphicData uri="http://schemas.openxmlformats.org/presentationml/2006/ole">
            <p:oleObj spid="_x0000_s38916" name="Document" r:id="rId3" imgW="5275567" imgH="2256803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b="1" dirty="0">
                <a:solidFill>
                  <a:srgbClr val="FF3300"/>
                </a:solidFill>
              </a:rPr>
              <a:t>ЭРИТРОЦИТОЗ </a:t>
            </a:r>
            <a:r>
              <a:rPr lang="ru-RU" b="1" dirty="0"/>
              <a:t>- увеличение количества эритроцитов. Физиологический эритроцитоз</a:t>
            </a:r>
            <a:r>
              <a:rPr lang="ru-RU" b="1" dirty="0">
                <a:solidFill>
                  <a:schemeClr val="accent1"/>
                </a:solidFill>
              </a:rPr>
              <a:t> -</a:t>
            </a:r>
            <a:r>
              <a:rPr lang="ru-RU" b="1" dirty="0"/>
              <a:t> при стрессе и высотной гипоксии</a:t>
            </a:r>
          </a:p>
          <a:p>
            <a:endParaRPr lang="ru-RU" b="1" dirty="0"/>
          </a:p>
          <a:p>
            <a:r>
              <a:rPr lang="ru-RU" b="1" dirty="0">
                <a:solidFill>
                  <a:srgbClr val="FF3300"/>
                </a:solidFill>
              </a:rPr>
              <a:t>ЭРИТРОПЕНИЯ </a:t>
            </a:r>
            <a:r>
              <a:rPr lang="ru-RU" b="1" dirty="0"/>
              <a:t>- уменьшение количества эритроцитов, бывает при беременности, частый спутник анемии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860425"/>
          </a:xfrm>
        </p:spPr>
        <p:txBody>
          <a:bodyPr/>
          <a:lstStyle/>
          <a:p>
            <a:r>
              <a:rPr lang="ru-RU" sz="3600" b="0">
                <a:solidFill>
                  <a:srgbClr val="FF3300"/>
                </a:solidFill>
              </a:rPr>
              <a:t>ЭРИТРОЦИТЫ</a:t>
            </a:r>
          </a:p>
        </p:txBody>
      </p:sp>
      <p:sp>
        <p:nvSpPr>
          <p:cNvPr id="9225" name="Rectangle 9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2133600"/>
            <a:ext cx="8839200" cy="4114800"/>
          </a:xfrm>
        </p:spPr>
        <p:txBody>
          <a:bodyPr/>
          <a:lstStyle/>
          <a:p>
            <a:r>
              <a:rPr lang="ru-RU" dirty="0"/>
              <a:t>Диаметр - 7,8 мкм</a:t>
            </a:r>
          </a:p>
          <a:p>
            <a:r>
              <a:rPr lang="ru-RU" dirty="0"/>
              <a:t>Толщина(тонкая часть) - 0,81 мкм</a:t>
            </a:r>
          </a:p>
          <a:p>
            <a:r>
              <a:rPr lang="ru-RU" dirty="0"/>
              <a:t>Толщина(толстая часть) - 2,6 мкм</a:t>
            </a:r>
          </a:p>
          <a:p>
            <a:r>
              <a:rPr lang="ru-RU" dirty="0"/>
              <a:t>Площадь поверхности - 135 мкм</a:t>
            </a:r>
            <a:r>
              <a:rPr lang="ru-RU" baseline="30000" dirty="0"/>
              <a:t>2</a:t>
            </a:r>
            <a:endParaRPr lang="ru-RU" dirty="0"/>
          </a:p>
          <a:p>
            <a:r>
              <a:rPr lang="ru-RU" dirty="0"/>
              <a:t>Объем - 90 мкм</a:t>
            </a:r>
            <a:r>
              <a:rPr lang="ru-RU" baseline="30000" dirty="0"/>
              <a:t>3</a:t>
            </a:r>
            <a:endParaRPr lang="ru-RU" dirty="0"/>
          </a:p>
          <a:p>
            <a:r>
              <a:rPr lang="ru-RU" dirty="0"/>
              <a:t>Белки цитоплазмы - 95% гемоглобин</a:t>
            </a:r>
          </a:p>
          <a:p>
            <a:r>
              <a:rPr lang="ru-RU" dirty="0"/>
              <a:t>Продолжительность жизни - 60-120 </a:t>
            </a:r>
            <a:r>
              <a:rPr lang="ru-RU" dirty="0" err="1"/>
              <a:t>сут</a:t>
            </a:r>
            <a:r>
              <a:rPr lang="ru-RU" dirty="0"/>
              <a:t>.</a:t>
            </a:r>
          </a:p>
          <a:p>
            <a:endParaRPr lang="ru-RU" sz="3600" dirty="0"/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>
                <a:solidFill>
                  <a:schemeClr val="tx1"/>
                </a:solidFill>
              </a:rPr>
              <a:t>ФУНКЦИИ  ЭРИТРОЦИТОВ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8077200" cy="4724400"/>
          </a:xfrm>
        </p:spPr>
        <p:txBody>
          <a:bodyPr/>
          <a:lstStyle/>
          <a:p>
            <a:r>
              <a:rPr lang="ru-RU" sz="3400" b="1" dirty="0">
                <a:solidFill>
                  <a:srgbClr val="003399"/>
                </a:solidFill>
              </a:rPr>
              <a:t>Транспортная:</a:t>
            </a:r>
            <a:r>
              <a:rPr lang="ru-RU" sz="3400" dirty="0"/>
              <a:t>  </a:t>
            </a:r>
            <a:r>
              <a:rPr lang="ru-RU" dirty="0">
                <a:solidFill>
                  <a:srgbClr val="003399"/>
                </a:solidFill>
              </a:rPr>
              <a:t>дыхательная (перенос О</a:t>
            </a:r>
            <a:r>
              <a:rPr lang="ru-RU" baseline="-25000" dirty="0">
                <a:solidFill>
                  <a:srgbClr val="003399"/>
                </a:solidFill>
              </a:rPr>
              <a:t>2</a:t>
            </a:r>
            <a:r>
              <a:rPr lang="ru-RU" dirty="0">
                <a:solidFill>
                  <a:srgbClr val="003399"/>
                </a:solidFill>
              </a:rPr>
              <a:t> и СО</a:t>
            </a:r>
            <a:r>
              <a:rPr lang="ru-RU" baseline="-25000" dirty="0">
                <a:solidFill>
                  <a:srgbClr val="003399"/>
                </a:solidFill>
              </a:rPr>
              <a:t>2</a:t>
            </a:r>
            <a:r>
              <a:rPr lang="ru-RU" dirty="0">
                <a:solidFill>
                  <a:srgbClr val="003399"/>
                </a:solidFill>
              </a:rPr>
              <a:t>)  - перенос аминокислот, полипептидов, белков, углеводов, жиров, ферментов, гормонов, биологически активных веществ и микроэлементов</a:t>
            </a:r>
          </a:p>
          <a:p>
            <a:r>
              <a:rPr lang="ru-RU" sz="3400" b="1" dirty="0">
                <a:solidFill>
                  <a:srgbClr val="003399"/>
                </a:solidFill>
              </a:rPr>
              <a:t>Защитная:</a:t>
            </a:r>
            <a:r>
              <a:rPr lang="ru-RU" sz="3400" dirty="0">
                <a:solidFill>
                  <a:srgbClr val="003399"/>
                </a:solidFill>
              </a:rPr>
              <a:t>  </a:t>
            </a:r>
            <a:r>
              <a:rPr lang="ru-RU" dirty="0">
                <a:solidFill>
                  <a:srgbClr val="003399"/>
                </a:solidFill>
              </a:rPr>
              <a:t>участие в иммунитете и гемостазе</a:t>
            </a:r>
          </a:p>
          <a:p>
            <a:r>
              <a:rPr lang="ru-RU" sz="3400" b="1" dirty="0">
                <a:solidFill>
                  <a:srgbClr val="003399"/>
                </a:solidFill>
              </a:rPr>
              <a:t>Регуляторная:</a:t>
            </a:r>
            <a:r>
              <a:rPr lang="ru-RU" sz="3400" dirty="0">
                <a:solidFill>
                  <a:srgbClr val="003399"/>
                </a:solidFill>
              </a:rPr>
              <a:t> </a:t>
            </a:r>
            <a:r>
              <a:rPr lang="ru-RU" dirty="0">
                <a:solidFill>
                  <a:srgbClr val="003399"/>
                </a:solidFill>
              </a:rPr>
              <a:t>участие в</a:t>
            </a:r>
            <a:r>
              <a:rPr lang="en-US" dirty="0">
                <a:solidFill>
                  <a:srgbClr val="003399"/>
                </a:solidFill>
              </a:rPr>
              <a:t> </a:t>
            </a:r>
            <a:r>
              <a:rPr lang="ru-RU" dirty="0">
                <a:solidFill>
                  <a:srgbClr val="003399"/>
                </a:solidFill>
              </a:rPr>
              <a:t>регуляции </a:t>
            </a:r>
            <a:r>
              <a:rPr lang="ru-RU" dirty="0" err="1">
                <a:solidFill>
                  <a:srgbClr val="003399"/>
                </a:solidFill>
              </a:rPr>
              <a:t>рН</a:t>
            </a:r>
            <a:r>
              <a:rPr lang="ru-RU" dirty="0">
                <a:solidFill>
                  <a:srgbClr val="003399"/>
                </a:solidFill>
              </a:rPr>
              <a:t> и водно-солевого обмена</a:t>
            </a:r>
            <a:r>
              <a:rPr lang="ru-RU" sz="3400" dirty="0">
                <a:solidFill>
                  <a:srgbClr val="003399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3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ru-RU" sz="26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Эритроцитометрическая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кривая</a:t>
            </a:r>
            <a:b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6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Прайс-Джонса</a:t>
            </a:r>
            <a:endParaRPr lang="ru-RU" sz="2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10254" name="Object 14"/>
          <p:cNvGraphicFramePr>
            <a:graphicFrameLocks noChangeAspect="1"/>
          </p:cNvGraphicFramePr>
          <p:nvPr/>
        </p:nvGraphicFramePr>
        <p:xfrm>
          <a:off x="1219200" y="1981200"/>
          <a:ext cx="6934200" cy="4876800"/>
        </p:xfrm>
        <a:graphic>
          <a:graphicData uri="http://schemas.openxmlformats.org/presentationml/2006/ole">
            <p:oleObj spid="_x0000_s10254" name="Документ" r:id="rId3" imgW="4553640" imgH="3816720" progId="Word.Document.8">
              <p:embed/>
            </p:oleObj>
          </a:graphicData>
        </a:graphic>
      </p:graphicFrame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3" name="Oval 17"/>
          <p:cNvSpPr>
            <a:spLocks noChangeArrowheads="1"/>
          </p:cNvSpPr>
          <p:nvPr/>
        </p:nvSpPr>
        <p:spPr bwMode="auto">
          <a:xfrm>
            <a:off x="1600200" y="4114800"/>
            <a:ext cx="914400" cy="838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i="1">
                <a:solidFill>
                  <a:srgbClr val="006600"/>
                </a:solidFill>
              </a:rPr>
              <a:t>ТЕРМИНОЛОГИЯ</a:t>
            </a:r>
            <a:endParaRPr lang="ru-RU" sz="300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133600"/>
            <a:ext cx="8839200" cy="4391025"/>
          </a:xfrm>
        </p:spPr>
        <p:txBody>
          <a:bodyPr/>
          <a:lstStyle/>
          <a:p>
            <a:r>
              <a:rPr lang="ru-RU" sz="2600"/>
              <a:t>НОРМОЦИТОЗ, МИКРОЦИТОЗ, МАКРОЦИТОЗ</a:t>
            </a:r>
          </a:p>
          <a:p>
            <a:endParaRPr lang="ru-RU">
              <a:solidFill>
                <a:schemeClr val="accent1"/>
              </a:solidFill>
            </a:endParaRPr>
          </a:p>
          <a:p>
            <a:r>
              <a:rPr lang="ru-RU">
                <a:solidFill>
                  <a:srgbClr val="336699"/>
                </a:solidFill>
              </a:rPr>
              <a:t>НОРМОХРОМИЯ, ГИПО-, ГИПЕРХРОМИЯ</a:t>
            </a:r>
          </a:p>
          <a:p>
            <a:endParaRPr lang="ru-RU">
              <a:solidFill>
                <a:srgbClr val="336699"/>
              </a:solidFill>
            </a:endParaRPr>
          </a:p>
          <a:p>
            <a:endParaRPr lang="ru-RU">
              <a:solidFill>
                <a:srgbClr val="336699"/>
              </a:solidFill>
            </a:endParaRPr>
          </a:p>
          <a:p>
            <a:r>
              <a:rPr lang="ru-RU">
                <a:solidFill>
                  <a:srgbClr val="009999"/>
                </a:solidFill>
              </a:rPr>
              <a:t>НОРМОЦИТОЗ -- ПОЙКИЛОЦИТОЗ</a:t>
            </a:r>
            <a:r>
              <a:rPr lang="ru-RU">
                <a:solidFill>
                  <a:schemeClr val="accent2"/>
                </a:solidFill>
              </a:rPr>
              <a:t>                            </a:t>
            </a:r>
            <a:endParaRPr lang="ru-RU" sz="3900"/>
          </a:p>
        </p:txBody>
      </p:sp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3657600" y="4114800"/>
            <a:ext cx="762000" cy="762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41" name="Oval 5"/>
          <p:cNvSpPr>
            <a:spLocks noChangeArrowheads="1"/>
          </p:cNvSpPr>
          <p:nvPr/>
        </p:nvSpPr>
        <p:spPr bwMode="auto">
          <a:xfrm>
            <a:off x="3059113" y="5661025"/>
            <a:ext cx="914400" cy="6096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4495800" y="5715000"/>
            <a:ext cx="457200" cy="685800"/>
          </a:xfrm>
          <a:prstGeom prst="moon">
            <a:avLst>
              <a:gd name="adj" fmla="val 75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44" name="AutoShape 8"/>
          <p:cNvSpPr>
            <a:spLocks noChangeArrowheads="1"/>
          </p:cNvSpPr>
          <p:nvPr/>
        </p:nvSpPr>
        <p:spPr bwMode="auto">
          <a:xfrm>
            <a:off x="5562600" y="5638800"/>
            <a:ext cx="1066800" cy="762000"/>
          </a:xfrm>
          <a:prstGeom prst="irregularSeal2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48" name="Oval 12"/>
          <p:cNvSpPr>
            <a:spLocks noChangeArrowheads="1"/>
          </p:cNvSpPr>
          <p:nvPr/>
        </p:nvSpPr>
        <p:spPr bwMode="auto">
          <a:xfrm>
            <a:off x="1600200" y="2514600"/>
            <a:ext cx="838200" cy="7620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49" name="Oval 13"/>
          <p:cNvSpPr>
            <a:spLocks noChangeArrowheads="1"/>
          </p:cNvSpPr>
          <p:nvPr/>
        </p:nvSpPr>
        <p:spPr bwMode="auto">
          <a:xfrm>
            <a:off x="4114800" y="2590800"/>
            <a:ext cx="457200" cy="457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50" name="Oval 14"/>
          <p:cNvSpPr>
            <a:spLocks noChangeArrowheads="1"/>
          </p:cNvSpPr>
          <p:nvPr/>
        </p:nvSpPr>
        <p:spPr bwMode="auto">
          <a:xfrm>
            <a:off x="6858000" y="2514600"/>
            <a:ext cx="914400" cy="914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51" name="Oval 15"/>
          <p:cNvSpPr>
            <a:spLocks noChangeArrowheads="1"/>
          </p:cNvSpPr>
          <p:nvPr/>
        </p:nvSpPr>
        <p:spPr bwMode="auto">
          <a:xfrm>
            <a:off x="1752600" y="2667000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39952" name="Oval 16"/>
          <p:cNvSpPr>
            <a:spLocks noChangeArrowheads="1"/>
          </p:cNvSpPr>
          <p:nvPr/>
        </p:nvSpPr>
        <p:spPr bwMode="auto">
          <a:xfrm>
            <a:off x="1835150" y="4365625"/>
            <a:ext cx="457200" cy="4572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240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39954" name="Oval 18"/>
          <p:cNvSpPr>
            <a:spLocks noChangeArrowheads="1"/>
          </p:cNvSpPr>
          <p:nvPr/>
        </p:nvSpPr>
        <p:spPr bwMode="auto">
          <a:xfrm>
            <a:off x="5943600" y="3962400"/>
            <a:ext cx="914400" cy="9144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False"/>
  <p:tag name="HOTSPOTTYPE" val="NextSlide"/>
  <p:tag name="BRANCHTO" val="0"/>
</p:tagLst>
</file>

<file path=ppt/theme/theme1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631</TotalTime>
  <Words>392</Words>
  <Application>Microsoft Office PowerPoint</Application>
  <PresentationFormat>Экран (4:3)</PresentationFormat>
  <Paragraphs>87</Paragraphs>
  <Slides>19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Сеть</vt:lpstr>
      <vt:lpstr>Трава</vt:lpstr>
      <vt:lpstr>Течение</vt:lpstr>
      <vt:lpstr>Палитра</vt:lpstr>
      <vt:lpstr>Занавес</vt:lpstr>
      <vt:lpstr>Документ</vt:lpstr>
      <vt:lpstr>Документ Microsoft Office Word 97 - 2003</vt:lpstr>
      <vt:lpstr>Кафедра нормальной физиологии  КрасГМА</vt:lpstr>
      <vt:lpstr>эритрон</vt:lpstr>
      <vt:lpstr>СХЕМА ЭРИТРОНА</vt:lpstr>
      <vt:lpstr>Периферическая кровь</vt:lpstr>
      <vt:lpstr>Слайд 5</vt:lpstr>
      <vt:lpstr>ЭРИТРОЦИТЫ</vt:lpstr>
      <vt:lpstr>ФУНКЦИИ  ЭРИТРОЦИТОВ</vt:lpstr>
      <vt:lpstr>Эритроцитометрическая кривая Прайс-Джонса</vt:lpstr>
      <vt:lpstr>ТЕРМИНОЛОГИЯ</vt:lpstr>
      <vt:lpstr>ТИПЫ  И ВИДЫ ГЕМОГЛОБИНА</vt:lpstr>
      <vt:lpstr>Строение гемоглобина</vt:lpstr>
      <vt:lpstr>Спектры поглощения соединений  Нв</vt:lpstr>
      <vt:lpstr>Обмен железа, входящего в Нв</vt:lpstr>
      <vt:lpstr>Цветной показатель (ЦП) или фарб-индекс (Fi)</vt:lpstr>
      <vt:lpstr>СХЕМА КРОВЕТВОРЕНИЯ</vt:lpstr>
      <vt:lpstr>ЭТАПЫ ЭРИТРОПОЭЗА</vt:lpstr>
      <vt:lpstr>ФИЗИОЛОГИЧЕСКИЕ ИЗМЕНЕНИЯ СОСТАВА КРАСНОЙ КРОВИ</vt:lpstr>
      <vt:lpstr>ДЕПО  КРОВИ</vt:lpstr>
      <vt:lpstr>Изменение состава  красной  крови  под  влиянием  различных факторов.</vt:lpstr>
    </vt:vector>
  </TitlesOfParts>
  <Company>SOGMA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Северо-Осетинская государственная медицинская академия</dc:title>
  <dc:creator>Rectorat1</dc:creator>
  <cp:lastModifiedBy>Николай</cp:lastModifiedBy>
  <cp:revision>45</cp:revision>
  <dcterms:created xsi:type="dcterms:W3CDTF">1997-07-15T07:45:52Z</dcterms:created>
  <dcterms:modified xsi:type="dcterms:W3CDTF">2012-12-19T08:26:52Z</dcterms:modified>
</cp:coreProperties>
</file>