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0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EE1E"/>
    <a:srgbClr val="F4EE00"/>
    <a:srgbClr val="E0B606"/>
    <a:srgbClr val="FCF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20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9C0A4AA-D5E4-4588-A812-F5656E47FAAA}" type="doc">
      <dgm:prSet loTypeId="urn:microsoft.com/office/officeart/2005/8/layout/default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95BAB86-2F6E-4612-A0C2-35A28BD95DB0}">
      <dgm:prSet phldrT="[Текст]" custT="1"/>
      <dgm:spPr/>
      <dgm:t>
        <a:bodyPr/>
        <a:lstStyle/>
        <a:p>
          <a:r>
            <a:rPr lang="ru-RU" sz="2800" smtClean="0"/>
            <a:t>Отражатель-ная</a:t>
          </a:r>
          <a:endParaRPr lang="ru-RU" sz="2800" dirty="0" smtClean="0"/>
        </a:p>
        <a:p>
          <a:r>
            <a:rPr lang="ru-RU" sz="2800" dirty="0" smtClean="0"/>
            <a:t>(оценочная)</a:t>
          </a:r>
          <a:endParaRPr lang="ru-RU" sz="2800" dirty="0"/>
        </a:p>
      </dgm:t>
    </dgm:pt>
    <dgm:pt modelId="{00D48193-7902-4B3D-A5AE-6854B4EBBD39}" type="parTrans" cxnId="{26207FD2-87E2-4AC7-9676-132C00D6E078}">
      <dgm:prSet/>
      <dgm:spPr/>
      <dgm:t>
        <a:bodyPr/>
        <a:lstStyle/>
        <a:p>
          <a:endParaRPr lang="ru-RU"/>
        </a:p>
      </dgm:t>
    </dgm:pt>
    <dgm:pt modelId="{68D18529-A325-41F4-A54F-FDF655EFB714}" type="sibTrans" cxnId="{26207FD2-87E2-4AC7-9676-132C00D6E078}">
      <dgm:prSet/>
      <dgm:spPr/>
      <dgm:t>
        <a:bodyPr/>
        <a:lstStyle/>
        <a:p>
          <a:endParaRPr lang="ru-RU"/>
        </a:p>
      </dgm:t>
    </dgm:pt>
    <dgm:pt modelId="{3BF82D94-EBBE-4445-9138-F0B49F4CB3ED}">
      <dgm:prSet phldrT="[Текст]" custT="1"/>
      <dgm:spPr/>
      <dgm:t>
        <a:bodyPr/>
        <a:lstStyle/>
        <a:p>
          <a:r>
            <a:rPr lang="ru-RU" sz="3200" smtClean="0"/>
            <a:t>Защитная</a:t>
          </a:r>
          <a:endParaRPr lang="ru-RU" sz="3200" dirty="0"/>
        </a:p>
      </dgm:t>
    </dgm:pt>
    <dgm:pt modelId="{4EC4C2EB-7C14-48D5-B9C3-5E6BB035E9E6}" type="parTrans" cxnId="{F34F9ED3-A73C-40A6-A7F1-9FC49B2D98AD}">
      <dgm:prSet/>
      <dgm:spPr/>
      <dgm:t>
        <a:bodyPr/>
        <a:lstStyle/>
        <a:p>
          <a:endParaRPr lang="ru-RU"/>
        </a:p>
      </dgm:t>
    </dgm:pt>
    <dgm:pt modelId="{C44EC2E8-0292-4135-8E70-7F3E6AA39D09}" type="sibTrans" cxnId="{F34F9ED3-A73C-40A6-A7F1-9FC49B2D98AD}">
      <dgm:prSet/>
      <dgm:spPr/>
      <dgm:t>
        <a:bodyPr/>
        <a:lstStyle/>
        <a:p>
          <a:endParaRPr lang="ru-RU"/>
        </a:p>
      </dgm:t>
    </dgm:pt>
    <dgm:pt modelId="{41C3C19B-13CD-4A9E-AC3E-5F23F481BDE7}">
      <dgm:prSet phldrT="[Текст]"/>
      <dgm:spPr/>
      <dgm:t>
        <a:bodyPr/>
        <a:lstStyle/>
        <a:p>
          <a:r>
            <a:rPr lang="ru-RU" dirty="0" smtClean="0"/>
            <a:t>Мобилизующая</a:t>
          </a:r>
          <a:endParaRPr lang="ru-RU" dirty="0"/>
        </a:p>
      </dgm:t>
    </dgm:pt>
    <dgm:pt modelId="{055FFB48-54C8-4346-8F4C-ACFC2776880E}" type="parTrans" cxnId="{E731819D-644D-4E2C-8544-C1D7E465864F}">
      <dgm:prSet/>
      <dgm:spPr/>
      <dgm:t>
        <a:bodyPr/>
        <a:lstStyle/>
        <a:p>
          <a:endParaRPr lang="ru-RU"/>
        </a:p>
      </dgm:t>
    </dgm:pt>
    <dgm:pt modelId="{D12AC20A-1A9F-4ECC-8F1A-E98F4E78299A}" type="sibTrans" cxnId="{E731819D-644D-4E2C-8544-C1D7E465864F}">
      <dgm:prSet/>
      <dgm:spPr/>
      <dgm:t>
        <a:bodyPr/>
        <a:lstStyle/>
        <a:p>
          <a:endParaRPr lang="ru-RU"/>
        </a:p>
      </dgm:t>
    </dgm:pt>
    <dgm:pt modelId="{01C42D6D-330C-47DD-813E-633B078EF490}">
      <dgm:prSet phldrT="[Текст]"/>
      <dgm:spPr/>
      <dgm:t>
        <a:bodyPr/>
        <a:lstStyle/>
        <a:p>
          <a:r>
            <a:rPr lang="ru-RU" smtClean="0"/>
            <a:t>Компенсаторная</a:t>
          </a:r>
          <a:endParaRPr lang="ru-RU" dirty="0"/>
        </a:p>
      </dgm:t>
    </dgm:pt>
    <dgm:pt modelId="{56721182-46BE-42DF-863C-F2D2D719E108}" type="parTrans" cxnId="{1B115B73-79FD-4B01-9355-CC0CC3B2DAD1}">
      <dgm:prSet/>
      <dgm:spPr/>
      <dgm:t>
        <a:bodyPr/>
        <a:lstStyle/>
        <a:p>
          <a:endParaRPr lang="ru-RU"/>
        </a:p>
      </dgm:t>
    </dgm:pt>
    <dgm:pt modelId="{E1879479-CF2E-452E-8D19-4AB922CF0AF3}" type="sibTrans" cxnId="{1B115B73-79FD-4B01-9355-CC0CC3B2DAD1}">
      <dgm:prSet/>
      <dgm:spPr/>
      <dgm:t>
        <a:bodyPr/>
        <a:lstStyle/>
        <a:p>
          <a:endParaRPr lang="ru-RU"/>
        </a:p>
      </dgm:t>
    </dgm:pt>
    <dgm:pt modelId="{E8E07327-7288-44F4-98FB-553EC3DFE8FF}">
      <dgm:prSet phldrT="[Текст]"/>
      <dgm:spPr/>
      <dgm:t>
        <a:bodyPr/>
        <a:lstStyle/>
        <a:p>
          <a:r>
            <a:rPr lang="ru-RU" dirty="0" smtClean="0"/>
            <a:t>Сигнальная</a:t>
          </a:r>
        </a:p>
        <a:p>
          <a:r>
            <a:rPr lang="ru-RU" dirty="0" smtClean="0"/>
            <a:t>(коммуникативная)</a:t>
          </a:r>
          <a:endParaRPr lang="ru-RU" dirty="0"/>
        </a:p>
      </dgm:t>
    </dgm:pt>
    <dgm:pt modelId="{2AEDAF57-D669-4B9E-8BB0-30AFA158B695}" type="parTrans" cxnId="{833870F1-8F3E-4443-AF26-B1C6422EE6BC}">
      <dgm:prSet/>
      <dgm:spPr/>
      <dgm:t>
        <a:bodyPr/>
        <a:lstStyle/>
        <a:p>
          <a:endParaRPr lang="ru-RU"/>
        </a:p>
      </dgm:t>
    </dgm:pt>
    <dgm:pt modelId="{AFF260C3-CF5B-4F95-B950-78403F3F88E6}" type="sibTrans" cxnId="{833870F1-8F3E-4443-AF26-B1C6422EE6BC}">
      <dgm:prSet/>
      <dgm:spPr/>
      <dgm:t>
        <a:bodyPr/>
        <a:lstStyle/>
        <a:p>
          <a:endParaRPr lang="ru-RU"/>
        </a:p>
      </dgm:t>
    </dgm:pt>
    <dgm:pt modelId="{151213F7-4966-44FD-8A3B-FF81BD6F5777}">
      <dgm:prSet custT="1"/>
      <dgm:spPr/>
      <dgm:t>
        <a:bodyPr/>
        <a:lstStyle/>
        <a:p>
          <a:r>
            <a:rPr lang="ru-RU" sz="2800" dirty="0" smtClean="0"/>
            <a:t>Подкрепляющая</a:t>
          </a:r>
        </a:p>
        <a:p>
          <a:endParaRPr lang="ru-RU" sz="2400" dirty="0"/>
        </a:p>
      </dgm:t>
    </dgm:pt>
    <dgm:pt modelId="{FA9A59D0-5314-4E6F-B661-C1400D8BE62C}" type="parTrans" cxnId="{55B587B1-D324-420A-A57C-81349DC3CD3E}">
      <dgm:prSet/>
      <dgm:spPr/>
      <dgm:t>
        <a:bodyPr/>
        <a:lstStyle/>
        <a:p>
          <a:endParaRPr lang="ru-RU"/>
        </a:p>
      </dgm:t>
    </dgm:pt>
    <dgm:pt modelId="{B74A8D9A-243D-48D4-B862-6B83930AE327}" type="sibTrans" cxnId="{55B587B1-D324-420A-A57C-81349DC3CD3E}">
      <dgm:prSet/>
      <dgm:spPr/>
      <dgm:t>
        <a:bodyPr/>
        <a:lstStyle/>
        <a:p>
          <a:endParaRPr lang="ru-RU"/>
        </a:p>
      </dgm:t>
    </dgm:pt>
    <dgm:pt modelId="{07FB21C6-D138-4D7F-88BD-9AACE01AAF9B}" type="pres">
      <dgm:prSet presAssocID="{39C0A4AA-D5E4-4588-A812-F5656E47FAAA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BB624C5-ADEE-4E10-8FF3-D80A12EE14F5}" type="pres">
      <dgm:prSet presAssocID="{B95BAB86-2F6E-4612-A0C2-35A28BD95DB0}" presName="node" presStyleLbl="node1" presStyleIdx="0" presStyleCnt="6" custLinFactNeighborX="-4615" custLinFactNeighborY="-43706">
        <dgm:presLayoutVars>
          <dgm:bulletEnabled val="1"/>
        </dgm:presLayoutVars>
      </dgm:prSet>
      <dgm:spPr>
        <a:prstGeom prst="snip2DiagRect">
          <a:avLst/>
        </a:prstGeom>
      </dgm:spPr>
      <dgm:t>
        <a:bodyPr/>
        <a:lstStyle/>
        <a:p>
          <a:endParaRPr lang="ru-RU"/>
        </a:p>
      </dgm:t>
    </dgm:pt>
    <dgm:pt modelId="{7084C16A-0DF0-4496-A4D5-30D33F0B4118}" type="pres">
      <dgm:prSet presAssocID="{68D18529-A325-41F4-A54F-FDF655EFB714}" presName="sibTrans" presStyleCnt="0"/>
      <dgm:spPr/>
    </dgm:pt>
    <dgm:pt modelId="{68ED02FF-67FD-4940-A10A-4A9BF8FD3BCB}" type="pres">
      <dgm:prSet presAssocID="{3BF82D94-EBBE-4445-9138-F0B49F4CB3ED}" presName="node" presStyleLbl="node1" presStyleIdx="1" presStyleCnt="6" custLinFactNeighborX="-5859" custLinFactNeighborY="-56969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4BB2B634-05B2-42CB-9BFB-0ACAE0FE9063}" type="pres">
      <dgm:prSet presAssocID="{C44EC2E8-0292-4135-8E70-7F3E6AA39D09}" presName="sibTrans" presStyleCnt="0"/>
      <dgm:spPr/>
    </dgm:pt>
    <dgm:pt modelId="{F58895F3-A650-4D2A-A8DE-580D480D35D9}" type="pres">
      <dgm:prSet presAssocID="{41C3C19B-13CD-4A9E-AC3E-5F23F481BDE7}" presName="node" presStyleLbl="node1" presStyleIdx="2" presStyleCnt="6" custLinFactNeighborX="-4450" custLinFactNeighborY="-43706">
        <dgm:presLayoutVars>
          <dgm:bulletEnabled val="1"/>
        </dgm:presLayoutVars>
      </dgm:prSet>
      <dgm:spPr>
        <a:prstGeom prst="round2DiagRect">
          <a:avLst/>
        </a:prstGeom>
      </dgm:spPr>
      <dgm:t>
        <a:bodyPr/>
        <a:lstStyle/>
        <a:p>
          <a:endParaRPr lang="ru-RU"/>
        </a:p>
      </dgm:t>
    </dgm:pt>
    <dgm:pt modelId="{32247A35-C7AC-4DAB-AB8B-8212E4357381}" type="pres">
      <dgm:prSet presAssocID="{D12AC20A-1A9F-4ECC-8F1A-E98F4E78299A}" presName="sibTrans" presStyleCnt="0"/>
      <dgm:spPr/>
    </dgm:pt>
    <dgm:pt modelId="{C3260CBA-DFB0-43C4-A522-B2E91F5957B7}" type="pres">
      <dgm:prSet presAssocID="{01C42D6D-330C-47DD-813E-633B078EF490}" presName="node" presStyleLbl="node1" presStyleIdx="3" presStyleCnt="6" custScaleX="118432" custLinFactNeighborX="-4178" custLinFactNeighborY="-6084">
        <dgm:presLayoutVars>
          <dgm:bulletEnabled val="1"/>
        </dgm:presLayoutVars>
      </dgm:prSet>
      <dgm:spPr>
        <a:prstGeom prst="flowChartDocument">
          <a:avLst/>
        </a:prstGeom>
      </dgm:spPr>
      <dgm:t>
        <a:bodyPr/>
        <a:lstStyle/>
        <a:p>
          <a:endParaRPr lang="ru-RU"/>
        </a:p>
      </dgm:t>
    </dgm:pt>
    <dgm:pt modelId="{E50A3B9D-14F2-4319-B158-4B0D710B1B4B}" type="pres">
      <dgm:prSet presAssocID="{E1879479-CF2E-452E-8D19-4AB922CF0AF3}" presName="sibTrans" presStyleCnt="0"/>
      <dgm:spPr/>
    </dgm:pt>
    <dgm:pt modelId="{1A3A634F-7B4A-4C7F-9656-3DCBCE4071A2}" type="pres">
      <dgm:prSet presAssocID="{E8E07327-7288-44F4-98FB-553EC3DFE8FF}" presName="node" presStyleLbl="node1" presStyleIdx="4" presStyleCnt="6" custScaleX="123436" custLinFactNeighborX="-2659" custLinFactNeighborY="-6084">
        <dgm:presLayoutVars>
          <dgm:bulletEnabled val="1"/>
        </dgm:presLayoutVars>
      </dgm:prSet>
      <dgm:spPr>
        <a:prstGeom prst="flowChartPunchedTape">
          <a:avLst/>
        </a:prstGeom>
      </dgm:spPr>
      <dgm:t>
        <a:bodyPr/>
        <a:lstStyle/>
        <a:p>
          <a:endParaRPr lang="ru-RU"/>
        </a:p>
      </dgm:t>
    </dgm:pt>
    <dgm:pt modelId="{14198A5F-20D9-423E-BB95-FBA5656EDA22}" type="pres">
      <dgm:prSet presAssocID="{AFF260C3-CF5B-4F95-B950-78403F3F88E6}" presName="sibTrans" presStyleCnt="0"/>
      <dgm:spPr/>
    </dgm:pt>
    <dgm:pt modelId="{644185C0-1556-46A1-919B-96C843D28D20}" type="pres">
      <dgm:prSet presAssocID="{151213F7-4966-44FD-8A3B-FF81BD6F5777}" presName="node" presStyleLbl="node1" presStyleIdx="5" presStyleCnt="6" custScaleX="129570" custScaleY="84435" custLinFactNeighborX="1355" custLinFactNeighborY="-3137">
        <dgm:presLayoutVars>
          <dgm:bulletEnabled val="1"/>
        </dgm:presLayoutVars>
      </dgm:prSet>
      <dgm:spPr>
        <a:prstGeom prst="flowChartAlternateProcess">
          <a:avLst/>
        </a:prstGeom>
      </dgm:spPr>
      <dgm:t>
        <a:bodyPr/>
        <a:lstStyle/>
        <a:p>
          <a:endParaRPr lang="ru-RU"/>
        </a:p>
      </dgm:t>
    </dgm:pt>
  </dgm:ptLst>
  <dgm:cxnLst>
    <dgm:cxn modelId="{1B115B73-79FD-4B01-9355-CC0CC3B2DAD1}" srcId="{39C0A4AA-D5E4-4588-A812-F5656E47FAAA}" destId="{01C42D6D-330C-47DD-813E-633B078EF490}" srcOrd="3" destOrd="0" parTransId="{56721182-46BE-42DF-863C-F2D2D719E108}" sibTransId="{E1879479-CF2E-452E-8D19-4AB922CF0AF3}"/>
    <dgm:cxn modelId="{C90E5B65-5EAC-4D21-BDED-06B6BECBDE89}" type="presOf" srcId="{39C0A4AA-D5E4-4588-A812-F5656E47FAAA}" destId="{07FB21C6-D138-4D7F-88BD-9AACE01AAF9B}" srcOrd="0" destOrd="0" presId="urn:microsoft.com/office/officeart/2005/8/layout/default"/>
    <dgm:cxn modelId="{B45FE00C-0032-4B4D-98A6-E4B308D10A61}" type="presOf" srcId="{01C42D6D-330C-47DD-813E-633B078EF490}" destId="{C3260CBA-DFB0-43C4-A522-B2E91F5957B7}" srcOrd="0" destOrd="0" presId="urn:microsoft.com/office/officeart/2005/8/layout/default"/>
    <dgm:cxn modelId="{833870F1-8F3E-4443-AF26-B1C6422EE6BC}" srcId="{39C0A4AA-D5E4-4588-A812-F5656E47FAAA}" destId="{E8E07327-7288-44F4-98FB-553EC3DFE8FF}" srcOrd="4" destOrd="0" parTransId="{2AEDAF57-D669-4B9E-8BB0-30AFA158B695}" sibTransId="{AFF260C3-CF5B-4F95-B950-78403F3F88E6}"/>
    <dgm:cxn modelId="{E731819D-644D-4E2C-8544-C1D7E465864F}" srcId="{39C0A4AA-D5E4-4588-A812-F5656E47FAAA}" destId="{41C3C19B-13CD-4A9E-AC3E-5F23F481BDE7}" srcOrd="2" destOrd="0" parTransId="{055FFB48-54C8-4346-8F4C-ACFC2776880E}" sibTransId="{D12AC20A-1A9F-4ECC-8F1A-E98F4E78299A}"/>
    <dgm:cxn modelId="{9D284B60-DDC3-456F-90C2-E4C7E5E27800}" type="presOf" srcId="{3BF82D94-EBBE-4445-9138-F0B49F4CB3ED}" destId="{68ED02FF-67FD-4940-A10A-4A9BF8FD3BCB}" srcOrd="0" destOrd="0" presId="urn:microsoft.com/office/officeart/2005/8/layout/default"/>
    <dgm:cxn modelId="{FEEEF552-A2C7-4997-82CD-4503DA1472E3}" type="presOf" srcId="{41C3C19B-13CD-4A9E-AC3E-5F23F481BDE7}" destId="{F58895F3-A650-4D2A-A8DE-580D480D35D9}" srcOrd="0" destOrd="0" presId="urn:microsoft.com/office/officeart/2005/8/layout/default"/>
    <dgm:cxn modelId="{DBD1A28D-FA60-4AFE-A32D-241635BB8378}" type="presOf" srcId="{E8E07327-7288-44F4-98FB-553EC3DFE8FF}" destId="{1A3A634F-7B4A-4C7F-9656-3DCBCE4071A2}" srcOrd="0" destOrd="0" presId="urn:microsoft.com/office/officeart/2005/8/layout/default"/>
    <dgm:cxn modelId="{AF43A9D1-5FAB-47E2-B014-632BE3B476B6}" type="presOf" srcId="{B95BAB86-2F6E-4612-A0C2-35A28BD95DB0}" destId="{BBB624C5-ADEE-4E10-8FF3-D80A12EE14F5}" srcOrd="0" destOrd="0" presId="urn:microsoft.com/office/officeart/2005/8/layout/default"/>
    <dgm:cxn modelId="{F34F9ED3-A73C-40A6-A7F1-9FC49B2D98AD}" srcId="{39C0A4AA-D5E4-4588-A812-F5656E47FAAA}" destId="{3BF82D94-EBBE-4445-9138-F0B49F4CB3ED}" srcOrd="1" destOrd="0" parTransId="{4EC4C2EB-7C14-48D5-B9C3-5E6BB035E9E6}" sibTransId="{C44EC2E8-0292-4135-8E70-7F3E6AA39D09}"/>
    <dgm:cxn modelId="{B66A0178-01B3-4E18-BD43-B58C7A6CDCD5}" type="presOf" srcId="{151213F7-4966-44FD-8A3B-FF81BD6F5777}" destId="{644185C0-1556-46A1-919B-96C843D28D20}" srcOrd="0" destOrd="0" presId="urn:microsoft.com/office/officeart/2005/8/layout/default"/>
    <dgm:cxn modelId="{55B587B1-D324-420A-A57C-81349DC3CD3E}" srcId="{39C0A4AA-D5E4-4588-A812-F5656E47FAAA}" destId="{151213F7-4966-44FD-8A3B-FF81BD6F5777}" srcOrd="5" destOrd="0" parTransId="{FA9A59D0-5314-4E6F-B661-C1400D8BE62C}" sibTransId="{B74A8D9A-243D-48D4-B862-6B83930AE327}"/>
    <dgm:cxn modelId="{26207FD2-87E2-4AC7-9676-132C00D6E078}" srcId="{39C0A4AA-D5E4-4588-A812-F5656E47FAAA}" destId="{B95BAB86-2F6E-4612-A0C2-35A28BD95DB0}" srcOrd="0" destOrd="0" parTransId="{00D48193-7902-4B3D-A5AE-6854B4EBBD39}" sibTransId="{68D18529-A325-41F4-A54F-FDF655EFB714}"/>
    <dgm:cxn modelId="{971672D6-676F-443D-85EE-DAFD61005D60}" type="presParOf" srcId="{07FB21C6-D138-4D7F-88BD-9AACE01AAF9B}" destId="{BBB624C5-ADEE-4E10-8FF3-D80A12EE14F5}" srcOrd="0" destOrd="0" presId="urn:microsoft.com/office/officeart/2005/8/layout/default"/>
    <dgm:cxn modelId="{9577A5FC-F3D6-4AA7-9A2A-EA5280AA02B8}" type="presParOf" srcId="{07FB21C6-D138-4D7F-88BD-9AACE01AAF9B}" destId="{7084C16A-0DF0-4496-A4D5-30D33F0B4118}" srcOrd="1" destOrd="0" presId="urn:microsoft.com/office/officeart/2005/8/layout/default"/>
    <dgm:cxn modelId="{FA13A35D-4CAE-468A-A624-D4F7BF0EBD02}" type="presParOf" srcId="{07FB21C6-D138-4D7F-88BD-9AACE01AAF9B}" destId="{68ED02FF-67FD-4940-A10A-4A9BF8FD3BCB}" srcOrd="2" destOrd="0" presId="urn:microsoft.com/office/officeart/2005/8/layout/default"/>
    <dgm:cxn modelId="{44B3684A-43EC-4E3D-973C-3C52BE0A9B11}" type="presParOf" srcId="{07FB21C6-D138-4D7F-88BD-9AACE01AAF9B}" destId="{4BB2B634-05B2-42CB-9BFB-0ACAE0FE9063}" srcOrd="3" destOrd="0" presId="urn:microsoft.com/office/officeart/2005/8/layout/default"/>
    <dgm:cxn modelId="{F6D93871-1B4A-4BA1-8F45-D80AE70B4D2F}" type="presParOf" srcId="{07FB21C6-D138-4D7F-88BD-9AACE01AAF9B}" destId="{F58895F3-A650-4D2A-A8DE-580D480D35D9}" srcOrd="4" destOrd="0" presId="urn:microsoft.com/office/officeart/2005/8/layout/default"/>
    <dgm:cxn modelId="{75F445CD-ABFB-42CE-8CF6-A6718BF2845F}" type="presParOf" srcId="{07FB21C6-D138-4D7F-88BD-9AACE01AAF9B}" destId="{32247A35-C7AC-4DAB-AB8B-8212E4357381}" srcOrd="5" destOrd="0" presId="urn:microsoft.com/office/officeart/2005/8/layout/default"/>
    <dgm:cxn modelId="{89C7E128-54DE-42D6-9E96-759EBA99C367}" type="presParOf" srcId="{07FB21C6-D138-4D7F-88BD-9AACE01AAF9B}" destId="{C3260CBA-DFB0-43C4-A522-B2E91F5957B7}" srcOrd="6" destOrd="0" presId="urn:microsoft.com/office/officeart/2005/8/layout/default"/>
    <dgm:cxn modelId="{2DB7F554-BCAF-4E52-8AF7-1D221EC74928}" type="presParOf" srcId="{07FB21C6-D138-4D7F-88BD-9AACE01AAF9B}" destId="{E50A3B9D-14F2-4319-B158-4B0D710B1B4B}" srcOrd="7" destOrd="0" presId="urn:microsoft.com/office/officeart/2005/8/layout/default"/>
    <dgm:cxn modelId="{C652D392-8E47-4EDC-9347-B71954E6CA34}" type="presParOf" srcId="{07FB21C6-D138-4D7F-88BD-9AACE01AAF9B}" destId="{1A3A634F-7B4A-4C7F-9656-3DCBCE4071A2}" srcOrd="8" destOrd="0" presId="urn:microsoft.com/office/officeart/2005/8/layout/default"/>
    <dgm:cxn modelId="{1D2980B5-AB72-4644-B25F-BDE5D72D4DAC}" type="presParOf" srcId="{07FB21C6-D138-4D7F-88BD-9AACE01AAF9B}" destId="{14198A5F-20D9-423E-BB95-FBA5656EDA22}" srcOrd="9" destOrd="0" presId="urn:microsoft.com/office/officeart/2005/8/layout/default"/>
    <dgm:cxn modelId="{FE207573-9F6E-4A79-882E-EB6A44742A7E}" type="presParOf" srcId="{07FB21C6-D138-4D7F-88BD-9AACE01AAF9B}" destId="{644185C0-1556-46A1-919B-96C843D28D20}" srcOrd="1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BB624C5-ADEE-4E10-8FF3-D80A12EE14F5}">
      <dsp:nvSpPr>
        <dsp:cNvPr id="0" name=""/>
        <dsp:cNvSpPr/>
      </dsp:nvSpPr>
      <dsp:spPr>
        <a:xfrm>
          <a:off x="56260" y="0"/>
          <a:ext cx="2604343" cy="1562606"/>
        </a:xfrm>
        <a:prstGeom prst="snip2Diag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accen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bliqueTopLeft" fov="600000">
            <a:rot lat="0" lon="0" rev="0"/>
          </a:camera>
          <a:lightRig rig="balanced" dir="t">
            <a:rot lat="0" lon="0" rev="19200000"/>
          </a:lightRig>
        </a:scene3d>
        <a:sp3d contourW="12700" prstMaterial="matte">
          <a:bevelT w="60000" h="50800"/>
          <a:contourClr>
            <a:schemeClr val="accent1">
              <a:hueOff val="0"/>
              <a:satOff val="0"/>
              <a:lumOff val="0"/>
              <a:alphaOff val="0"/>
              <a:shade val="60000"/>
              <a:satMod val="11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smtClean="0"/>
            <a:t>Отражатель-ная</a:t>
          </a:r>
          <a:endParaRPr lang="ru-RU" sz="2800" kern="1200" dirty="0" smtClean="0"/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(оценочная)</a:t>
          </a:r>
          <a:endParaRPr lang="ru-RU" sz="2800" kern="1200" dirty="0"/>
        </a:p>
      </dsp:txBody>
      <dsp:txXfrm>
        <a:off x="186480" y="130220"/>
        <a:ext cx="2343903" cy="1302166"/>
      </dsp:txXfrm>
    </dsp:sp>
    <dsp:sp modelId="{68ED02FF-67FD-4940-A10A-4A9BF8FD3BCB}">
      <dsp:nvSpPr>
        <dsp:cNvPr id="0" name=""/>
        <dsp:cNvSpPr/>
      </dsp:nvSpPr>
      <dsp:spPr>
        <a:xfrm>
          <a:off x="2888639" y="0"/>
          <a:ext cx="2604343" cy="1562606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accen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bliqueTopLeft" fov="600000">
            <a:rot lat="0" lon="0" rev="0"/>
          </a:camera>
          <a:lightRig rig="balanced" dir="t">
            <a:rot lat="0" lon="0" rev="19200000"/>
          </a:lightRig>
        </a:scene3d>
        <a:sp3d contourW="12700" prstMaterial="matte">
          <a:bevelT w="60000" h="50800"/>
          <a:contourClr>
            <a:schemeClr val="accent1">
              <a:hueOff val="0"/>
              <a:satOff val="0"/>
              <a:lumOff val="0"/>
              <a:alphaOff val="0"/>
              <a:shade val="60000"/>
              <a:satMod val="11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kern="1200" smtClean="0"/>
            <a:t>Защитная</a:t>
          </a:r>
          <a:endParaRPr lang="ru-RU" sz="3200" kern="1200" dirty="0"/>
        </a:p>
      </dsp:txBody>
      <dsp:txXfrm>
        <a:off x="2964919" y="76280"/>
        <a:ext cx="2451783" cy="1410046"/>
      </dsp:txXfrm>
    </dsp:sp>
    <dsp:sp modelId="{F58895F3-A650-4D2A-A8DE-580D480D35D9}">
      <dsp:nvSpPr>
        <dsp:cNvPr id="0" name=""/>
        <dsp:cNvSpPr/>
      </dsp:nvSpPr>
      <dsp:spPr>
        <a:xfrm>
          <a:off x="5790112" y="0"/>
          <a:ext cx="2604343" cy="1562606"/>
        </a:xfrm>
        <a:prstGeom prst="round2Diag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accen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bliqueTopLeft" fov="600000">
            <a:rot lat="0" lon="0" rev="0"/>
          </a:camera>
          <a:lightRig rig="balanced" dir="t">
            <a:rot lat="0" lon="0" rev="19200000"/>
          </a:lightRig>
        </a:scene3d>
        <a:sp3d contourW="12700" prstMaterial="matte">
          <a:bevelT w="60000" h="50800"/>
          <a:contourClr>
            <a:schemeClr val="accent1">
              <a:hueOff val="0"/>
              <a:satOff val="0"/>
              <a:lumOff val="0"/>
              <a:alphaOff val="0"/>
              <a:shade val="60000"/>
              <a:satMod val="11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Мобилизующая</a:t>
          </a:r>
          <a:endParaRPr lang="ru-RU" sz="2400" kern="1200" dirty="0"/>
        </a:p>
      </dsp:txBody>
      <dsp:txXfrm>
        <a:off x="5866392" y="76280"/>
        <a:ext cx="2451783" cy="1410046"/>
      </dsp:txXfrm>
    </dsp:sp>
    <dsp:sp modelId="{C3260CBA-DFB0-43C4-A522-B2E91F5957B7}">
      <dsp:nvSpPr>
        <dsp:cNvPr id="0" name=""/>
        <dsp:cNvSpPr/>
      </dsp:nvSpPr>
      <dsp:spPr>
        <a:xfrm>
          <a:off x="954836" y="1730828"/>
          <a:ext cx="3084375" cy="1562606"/>
        </a:xfrm>
        <a:prstGeom prst="flowChartDocumen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accen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bliqueTopLeft" fov="600000">
            <a:rot lat="0" lon="0" rev="0"/>
          </a:camera>
          <a:lightRig rig="balanced" dir="t">
            <a:rot lat="0" lon="0" rev="19200000"/>
          </a:lightRig>
        </a:scene3d>
        <a:sp3d contourW="12700" prstMaterial="matte">
          <a:bevelT w="60000" h="50800"/>
          <a:contourClr>
            <a:schemeClr val="accent1">
              <a:hueOff val="0"/>
              <a:satOff val="0"/>
              <a:lumOff val="0"/>
              <a:alphaOff val="0"/>
              <a:shade val="60000"/>
              <a:satMod val="11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smtClean="0"/>
            <a:t>Компенсаторная</a:t>
          </a:r>
          <a:endParaRPr lang="ru-RU" sz="2400" kern="1200" dirty="0"/>
        </a:p>
      </dsp:txBody>
      <dsp:txXfrm>
        <a:off x="954836" y="1730828"/>
        <a:ext cx="3084375" cy="1253123"/>
      </dsp:txXfrm>
    </dsp:sp>
    <dsp:sp modelId="{1A3A634F-7B4A-4C7F-9656-3DCBCE4071A2}">
      <dsp:nvSpPr>
        <dsp:cNvPr id="0" name=""/>
        <dsp:cNvSpPr/>
      </dsp:nvSpPr>
      <dsp:spPr>
        <a:xfrm>
          <a:off x="4339207" y="1730828"/>
          <a:ext cx="3214697" cy="1562606"/>
        </a:xfrm>
        <a:prstGeom prst="flowChartPunchedTap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accen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bliqueTopLeft" fov="600000">
            <a:rot lat="0" lon="0" rev="0"/>
          </a:camera>
          <a:lightRig rig="balanced" dir="t">
            <a:rot lat="0" lon="0" rev="19200000"/>
          </a:lightRig>
        </a:scene3d>
        <a:sp3d contourW="12700" prstMaterial="matte">
          <a:bevelT w="60000" h="50800"/>
          <a:contourClr>
            <a:schemeClr val="accent1">
              <a:hueOff val="0"/>
              <a:satOff val="0"/>
              <a:lumOff val="0"/>
              <a:alphaOff val="0"/>
              <a:shade val="60000"/>
              <a:satMod val="11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Сигнальная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(коммуникативная)</a:t>
          </a:r>
          <a:endParaRPr lang="ru-RU" sz="2400" kern="1200" dirty="0"/>
        </a:p>
      </dsp:txBody>
      <dsp:txXfrm>
        <a:off x="4339207" y="2043349"/>
        <a:ext cx="3214697" cy="937564"/>
      </dsp:txXfrm>
    </dsp:sp>
    <dsp:sp modelId="{644185C0-1556-46A1-919B-96C843D28D20}">
      <dsp:nvSpPr>
        <dsp:cNvPr id="0" name=""/>
        <dsp:cNvSpPr/>
      </dsp:nvSpPr>
      <dsp:spPr>
        <a:xfrm>
          <a:off x="2691465" y="3599918"/>
          <a:ext cx="3374447" cy="1319386"/>
        </a:xfrm>
        <a:prstGeom prst="flowChartAlternateProcess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75000"/>
                <a:shade val="85000"/>
                <a:satMod val="230000"/>
              </a:schemeClr>
            </a:gs>
            <a:gs pos="25000">
              <a:schemeClr val="accent1">
                <a:hueOff val="0"/>
                <a:satOff val="0"/>
                <a:lumOff val="0"/>
                <a:alphaOff val="0"/>
                <a:tint val="90000"/>
                <a:shade val="70000"/>
                <a:satMod val="22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65000">
              <a:schemeClr val="accent1">
                <a:hueOff val="0"/>
                <a:satOff val="0"/>
                <a:lumOff val="0"/>
                <a:alphaOff val="0"/>
                <a:tint val="90000"/>
                <a:shade val="58000"/>
                <a:satMod val="225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tint val="90000"/>
                <a:shade val="69000"/>
                <a:satMod val="22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77000"/>
                <a:shade val="80000"/>
                <a:satMod val="23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bliqueTopLeft" fov="600000">
            <a:rot lat="0" lon="0" rev="0"/>
          </a:camera>
          <a:lightRig rig="balanced" dir="t">
            <a:rot lat="0" lon="0" rev="19200000"/>
          </a:lightRig>
        </a:scene3d>
        <a:sp3d contourW="12700" prstMaterial="matte">
          <a:bevelT w="60000" h="50800"/>
          <a:contourClr>
            <a:schemeClr val="accent1">
              <a:hueOff val="0"/>
              <a:satOff val="0"/>
              <a:lumOff val="0"/>
              <a:alphaOff val="0"/>
              <a:shade val="60000"/>
              <a:satMod val="11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kern="1200" dirty="0" smtClean="0"/>
            <a:t>Подкрепляющая</a:t>
          </a:r>
        </a:p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400" kern="1200" dirty="0"/>
        </a:p>
      </dsp:txBody>
      <dsp:txXfrm>
        <a:off x="2755871" y="3664324"/>
        <a:ext cx="3245635" cy="119057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4BA287-0F88-4E9E-A73D-3E2591781E1A}" type="datetimeFigureOut">
              <a:rPr lang="ru-RU" smtClean="0"/>
              <a:t>26.11.2012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7217AA-C72B-4E0F-8C8A-59661D9FABE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39394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7217AA-C72B-4E0F-8C8A-59661D9FABE3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82541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7225F-84FE-4A9F-83F4-F52DF51F1709}" type="datetimeFigureOut">
              <a:rPr lang="ru-RU" smtClean="0"/>
              <a:t>26.11.2012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D60FB26-70F6-4B65-983D-F630311A49F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7225F-84FE-4A9F-83F4-F52DF51F1709}" type="datetimeFigureOut">
              <a:rPr lang="ru-RU" smtClean="0"/>
              <a:t>26.11.2012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60FB26-70F6-4B65-983D-F630311A49F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7225F-84FE-4A9F-83F4-F52DF51F1709}" type="datetimeFigureOut">
              <a:rPr lang="ru-RU" smtClean="0"/>
              <a:t>26.11.2012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60FB26-70F6-4B65-983D-F630311A49F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7225F-84FE-4A9F-83F4-F52DF51F1709}" type="datetimeFigureOut">
              <a:rPr lang="ru-RU" smtClean="0"/>
              <a:t>26.11.2012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D60FB26-70F6-4B65-983D-F630311A49F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7225F-84FE-4A9F-83F4-F52DF51F1709}" type="datetimeFigureOut">
              <a:rPr lang="ru-RU" smtClean="0"/>
              <a:t>26.11.2012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60FB26-70F6-4B65-983D-F630311A49FD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7225F-84FE-4A9F-83F4-F52DF51F1709}" type="datetimeFigureOut">
              <a:rPr lang="ru-RU" smtClean="0"/>
              <a:t>26.11.2012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60FB26-70F6-4B65-983D-F630311A49F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7225F-84FE-4A9F-83F4-F52DF51F1709}" type="datetimeFigureOut">
              <a:rPr lang="ru-RU" smtClean="0"/>
              <a:t>26.11.2012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5D60FB26-70F6-4B65-983D-F630311A49FD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7225F-84FE-4A9F-83F4-F52DF51F1709}" type="datetimeFigureOut">
              <a:rPr lang="ru-RU" smtClean="0"/>
              <a:t>26.11.2012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60FB26-70F6-4B65-983D-F630311A49F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7225F-84FE-4A9F-83F4-F52DF51F1709}" type="datetimeFigureOut">
              <a:rPr lang="ru-RU" smtClean="0"/>
              <a:t>26.11.2012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60FB26-70F6-4B65-983D-F630311A49F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7225F-84FE-4A9F-83F4-F52DF51F1709}" type="datetimeFigureOut">
              <a:rPr lang="ru-RU" smtClean="0"/>
              <a:t>26.11.2012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60FB26-70F6-4B65-983D-F630311A49F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87225F-84FE-4A9F-83F4-F52DF51F1709}" type="datetimeFigureOut">
              <a:rPr lang="ru-RU" smtClean="0"/>
              <a:t>26.11.2012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60FB26-70F6-4B65-983D-F630311A49FD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387225F-84FE-4A9F-83F4-F52DF51F1709}" type="datetimeFigureOut">
              <a:rPr lang="ru-RU" smtClean="0"/>
              <a:t>26.11.2012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D60FB26-70F6-4B65-983D-F630311A49FD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29491" y="2852936"/>
            <a:ext cx="8458200" cy="1222375"/>
          </a:xfrm>
        </p:spPr>
        <p:txBody>
          <a:bodyPr>
            <a:normAutofit/>
          </a:bodyPr>
          <a:lstStyle/>
          <a:p>
            <a:r>
              <a:rPr lang="ru-RU" sz="6000" i="1" dirty="0" smtClean="0">
                <a:solidFill>
                  <a:srgbClr val="FCF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Эмоции и чувства</a:t>
            </a:r>
            <a:endParaRPr lang="ru-RU" sz="6000" i="1" dirty="0">
              <a:solidFill>
                <a:srgbClr val="FCF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14516">
            <a:off x="823193" y="4040499"/>
            <a:ext cx="3228439" cy="238789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11863">
            <a:off x="4932147" y="434476"/>
            <a:ext cx="3320878" cy="229599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79712">
            <a:off x="1043608" y="836712"/>
            <a:ext cx="2376264" cy="177031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83660">
            <a:off x="5468227" y="3890514"/>
            <a:ext cx="2747870" cy="2516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8058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476672"/>
            <a:ext cx="8686800" cy="5603453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>
                <a:solidFill>
                  <a:srgbClr val="E9EE1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РАДОСТЬ (</a:t>
            </a:r>
            <a:r>
              <a:rPr lang="ru-RU" dirty="0" smtClean="0">
                <a:solidFill>
                  <a:srgbClr val="E9EE1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СЧАСТЬЕ</a:t>
            </a:r>
            <a:r>
              <a:rPr lang="ru-RU" dirty="0">
                <a:solidFill>
                  <a:srgbClr val="E9EE1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ru-RU" sz="2400" dirty="0" smtClean="0">
              <a:solidFill>
                <a:srgbClr val="E9EE1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ru-RU" sz="2400" dirty="0" smtClean="0"/>
              <a:t>Легкие </a:t>
            </a:r>
            <a:r>
              <a:rPr lang="ru-RU" sz="2400" dirty="0"/>
              <a:t>морщины у глаз, глаза спокойные, слегка сощурены, ноздри расширены, верхняя губа чуть приподнята, уголки губ приподняты и обычно отведены назад, нижняя челюсть расслаблена, рот может быть приоткрыт</a:t>
            </a:r>
            <a:r>
              <a:rPr lang="ru-RU" sz="2400" dirty="0" smtClean="0"/>
              <a:t>.</a:t>
            </a:r>
          </a:p>
          <a:p>
            <a:pPr marL="0" indent="0">
              <a:buNone/>
            </a:pPr>
            <a:endParaRPr lang="ru-RU" sz="2400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2636912"/>
            <a:ext cx="6408712" cy="4029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0381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476672"/>
            <a:ext cx="8686800" cy="5603453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solidFill>
                  <a:srgbClr val="E9EE1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УДИВЛЕНИЕ</a:t>
            </a:r>
            <a:endParaRPr lang="ru-RU" dirty="0">
              <a:solidFill>
                <a:srgbClr val="E9EE1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ru-RU" sz="2400" dirty="0"/>
              <a:t>Поднятые брови, широко открытые глаза, опущенные вниз кончики губ, приоткрытый рот.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250" y="2109088"/>
            <a:ext cx="5380062" cy="3815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89613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404664"/>
            <a:ext cx="8686800" cy="5675461"/>
          </a:xfrm>
        </p:spPr>
        <p:txBody>
          <a:bodyPr/>
          <a:lstStyle/>
          <a:p>
            <a:pPr marL="0" indent="0" algn="ctr">
              <a:buNone/>
            </a:pPr>
            <a:r>
              <a:rPr lang="ru-RU" sz="3600" dirty="0" smtClean="0">
                <a:solidFill>
                  <a:srgbClr val="E9EE1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ИРОНИЯ</a:t>
            </a:r>
            <a:endParaRPr lang="ru-RU" sz="3600" dirty="0">
              <a:solidFill>
                <a:srgbClr val="E9EE1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ru-RU" sz="2400" dirty="0"/>
              <a:t>Спокойный лоб, прищурен один глаз, нижняя губа прижата к верхней, уголки рта опущены; или - мимика улыбки только в одну сторону.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43739">
            <a:off x="1828056" y="2404512"/>
            <a:ext cx="3678833" cy="3779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4076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548680"/>
            <a:ext cx="8686800" cy="5531445"/>
          </a:xfrm>
        </p:spPr>
        <p:txBody>
          <a:bodyPr/>
          <a:lstStyle/>
          <a:p>
            <a:pPr marL="0" indent="0" algn="ctr">
              <a:buNone/>
            </a:pPr>
            <a:r>
              <a:rPr lang="ru-RU" b="1" dirty="0" smtClean="0">
                <a:solidFill>
                  <a:srgbClr val="E9EE1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ПЕЧАЛЬ</a:t>
            </a:r>
            <a:endParaRPr lang="ru-RU" b="1" dirty="0">
              <a:solidFill>
                <a:srgbClr val="E9EE1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ru-RU" sz="2400" dirty="0"/>
              <a:t>Брови сведены, глаза потухшие, часто уголки губ слегка опущены, расслабленно свисают.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69368">
            <a:off x="1452398" y="2354881"/>
            <a:ext cx="5652727" cy="4009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00327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548680"/>
            <a:ext cx="8686800" cy="5531445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solidFill>
                  <a:srgbClr val="E9EE1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ДОСАДА </a:t>
            </a:r>
            <a:r>
              <a:rPr lang="ru-RU" dirty="0">
                <a:solidFill>
                  <a:srgbClr val="E9EE1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(РАЗОЧАРОВАНИЕ</a:t>
            </a:r>
            <a:r>
              <a:rPr lang="ru-RU" dirty="0" smtClean="0">
                <a:solidFill>
                  <a:srgbClr val="E9EE1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ru-RU" dirty="0">
              <a:solidFill>
                <a:srgbClr val="E9EE1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ru-RU" sz="2400" dirty="0"/>
              <a:t>Спокойный лоб, сомкнутые или надутые губы, уголки губ опущены.</a:t>
            </a:r>
          </a:p>
          <a:p>
            <a:pPr marL="0" indent="0" algn="ctr">
              <a:buNone/>
            </a:pPr>
            <a:r>
              <a:rPr lang="ru-RU" dirty="0" smtClean="0">
                <a:solidFill>
                  <a:srgbClr val="E9EE1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ПРЕЗРЕНИЕ</a:t>
            </a:r>
            <a:endParaRPr lang="ru-RU" dirty="0">
              <a:solidFill>
                <a:srgbClr val="E9EE1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ru-RU" sz="2400" dirty="0"/>
              <a:t>Чуть прикрытые глаза, нос слегка сморщен, уголки рта резко опущены, горизонтальная складка под нижней губой</a:t>
            </a:r>
            <a:r>
              <a:rPr lang="ru-RU" sz="2400" dirty="0" smtClean="0"/>
              <a:t>.</a:t>
            </a:r>
          </a:p>
          <a:p>
            <a:pPr marL="0" indent="0">
              <a:buNone/>
            </a:pPr>
            <a:endParaRPr lang="ru-RU" sz="2400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9" y="3341473"/>
            <a:ext cx="5434124" cy="3220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85559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404664"/>
            <a:ext cx="8686800" cy="5675461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>
                <a:solidFill>
                  <a:srgbClr val="E9EE1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ОТВРАЩЕНИЕ</a:t>
            </a:r>
          </a:p>
          <a:p>
            <a:pPr marL="0" indent="0">
              <a:buNone/>
            </a:pPr>
            <a:r>
              <a:rPr lang="ru-RU" sz="2400" dirty="0" smtClean="0"/>
              <a:t>Лоб </a:t>
            </a:r>
            <a:r>
              <a:rPr lang="ru-RU" sz="2400" dirty="0"/>
              <a:t>сморщен, брови опущены, нос сморщен, ноздри расширены, верхняя губа чуть поднята, нижняя - выпячена или приподнята и сомкнута с верхней, уголки рта опущены.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83607">
            <a:off x="980097" y="2402653"/>
            <a:ext cx="5930125" cy="4205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90740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76672"/>
            <a:ext cx="8686800" cy="838200"/>
          </a:xfrm>
        </p:spPr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476672"/>
            <a:ext cx="8686800" cy="5603453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>
                <a:solidFill>
                  <a:srgbClr val="E9EE1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ЯРОСТЬ, ГНЕВ</a:t>
            </a:r>
          </a:p>
          <a:p>
            <a:pPr marL="0" indent="0">
              <a:buNone/>
            </a:pPr>
            <a:r>
              <a:rPr lang="ru-RU" sz="2400" dirty="0"/>
              <a:t>Тесно сжатые брови, горизонтальные складки на переносице, нос раздут, зубы стиснуты, рот оскален, уголки губ резко и напряженно оттянуты вниз, шея судорожно стянута</a:t>
            </a:r>
            <a:r>
              <a:rPr lang="ru-RU" sz="2400" dirty="0" smtClean="0"/>
              <a:t>.</a:t>
            </a:r>
          </a:p>
          <a:p>
            <a:pPr marL="0" indent="0">
              <a:buNone/>
            </a:pPr>
            <a:endParaRPr lang="ru-RU" sz="2400" dirty="0"/>
          </a:p>
          <a:p>
            <a:pPr marL="0" indent="0">
              <a:buNone/>
            </a:pPr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85278">
            <a:off x="1261483" y="2336267"/>
            <a:ext cx="6112614" cy="4335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47202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404664"/>
            <a:ext cx="8686800" cy="5675461"/>
          </a:xfrm>
        </p:spPr>
        <p:txBody>
          <a:bodyPr/>
          <a:lstStyle/>
          <a:p>
            <a:pPr marL="0" indent="0" algn="ctr">
              <a:buNone/>
            </a:pPr>
            <a:r>
              <a:rPr lang="ru-RU" sz="3600" dirty="0" smtClean="0">
                <a:solidFill>
                  <a:srgbClr val="E9EE1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СТРАХ</a:t>
            </a:r>
            <a:endParaRPr lang="ru-RU" sz="3600" dirty="0">
              <a:solidFill>
                <a:srgbClr val="E9EE1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ru-RU" sz="2400" dirty="0"/>
              <a:t>Приподнятые и сведенные над переносицей брови, широко открытые, выпяченные глаза, губы растянуты в стороны, уголки губ опущены и несколько отведены назад, рот может быть открыт, шея втянута.</a:t>
            </a:r>
          </a:p>
          <a:p>
            <a:pPr marL="0" indent="0">
              <a:buNone/>
            </a:pPr>
            <a:endParaRPr lang="ru-RU" dirty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87962">
            <a:off x="1820510" y="2948173"/>
            <a:ext cx="5703468" cy="3396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84678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ru-RU" sz="6600" b="1" i="1" smtClean="0">
              <a:solidFill>
                <a:srgbClr val="E9EE1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0" indent="0" algn="ctr">
              <a:buNone/>
            </a:pPr>
            <a:r>
              <a:rPr lang="ru-RU" sz="6600" b="1" i="1" smtClean="0">
                <a:solidFill>
                  <a:srgbClr val="E9EE1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</a:t>
            </a:r>
            <a:r>
              <a:rPr lang="ru-RU" sz="6600" b="1" i="1" dirty="0" smtClean="0">
                <a:solidFill>
                  <a:srgbClr val="E9EE1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внимание!</a:t>
            </a:r>
            <a:endParaRPr lang="ru-RU" sz="6600" b="1" i="1" dirty="0">
              <a:solidFill>
                <a:srgbClr val="E9EE1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933695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1999" y="1436746"/>
            <a:ext cx="4072001" cy="2621000"/>
          </a:xfrm>
          <a:prstGeom prst="rect">
            <a:avLst/>
          </a:prstGeom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0" y="0"/>
            <a:ext cx="7452816" cy="6858000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sz="4000" i="1" u="sng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Чувство</a:t>
            </a:r>
            <a:r>
              <a:rPr lang="ru-RU" i="1" dirty="0"/>
              <a:t> — </a:t>
            </a:r>
            <a:r>
              <a:rPr lang="ru-RU" sz="2800" i="1" dirty="0"/>
              <a:t>эмоциональный процесс человека, отражающий субъективное оценочное отношение к реальным или абстрактным объектам. </a:t>
            </a:r>
            <a:endParaRPr lang="ru-RU" sz="2800" i="1" dirty="0" smtClean="0"/>
          </a:p>
          <a:p>
            <a:pPr marL="0" indent="0">
              <a:buNone/>
            </a:pPr>
            <a:endParaRPr lang="ru-RU" sz="2800" i="1" dirty="0"/>
          </a:p>
          <a:p>
            <a:pPr marL="0" indent="0">
              <a:buNone/>
            </a:pPr>
            <a:endParaRPr lang="ru-RU" sz="2800" i="1" dirty="0" smtClean="0"/>
          </a:p>
          <a:p>
            <a:pPr marL="0" indent="0">
              <a:buNone/>
            </a:pPr>
            <a:endParaRPr lang="ru-RU" sz="2800" i="1" dirty="0"/>
          </a:p>
          <a:p>
            <a:pPr marL="0" indent="0">
              <a:buNone/>
            </a:pPr>
            <a:endParaRPr lang="ru-RU" sz="2800" i="1" dirty="0" smtClean="0"/>
          </a:p>
          <a:p>
            <a:pPr marL="0" indent="0">
              <a:buNone/>
            </a:pPr>
            <a:endParaRPr lang="ru-RU" sz="2800" i="1" dirty="0"/>
          </a:p>
          <a:p>
            <a:pPr marL="0" indent="0">
              <a:buNone/>
            </a:pPr>
            <a:endParaRPr lang="ru-RU" sz="2800" i="1" dirty="0" smtClean="0"/>
          </a:p>
          <a:p>
            <a:pPr marL="0" indent="0">
              <a:buNone/>
            </a:pPr>
            <a:endParaRPr lang="ru-RU" sz="2800" i="1" dirty="0" smtClean="0"/>
          </a:p>
          <a:p>
            <a:pPr marL="0" indent="0">
              <a:buNone/>
            </a:pPr>
            <a:r>
              <a:rPr lang="ru-RU" sz="4000" b="1" i="1" u="sng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Эмоция</a:t>
            </a:r>
            <a:r>
              <a:rPr lang="ru-RU" sz="28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i="1" dirty="0"/>
              <a:t>—</a:t>
            </a:r>
            <a:r>
              <a:rPr lang="ru-RU" sz="2800" i="1" dirty="0"/>
              <a:t> эмоциональный процесс средней продолжительности, отражающий субъективное оценочное отношение к существующим или возможным ситуациям.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772816"/>
            <a:ext cx="2771800" cy="277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214454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465837"/>
            <a:ext cx="8731696" cy="1819672"/>
          </a:xfrm>
        </p:spPr>
        <p:txBody>
          <a:bodyPr>
            <a:normAutofit/>
          </a:bodyPr>
          <a:lstStyle/>
          <a:p>
            <a:pPr algn="ctr"/>
            <a:r>
              <a:rPr lang="ru-RU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различие между понятием «чувство» и </a:t>
            </a:r>
            <a:r>
              <a:rPr lang="ru-RU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«</a:t>
            </a:r>
            <a:r>
              <a:rPr lang="ru-RU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эмоция.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37090">
            <a:off x="243017" y="265674"/>
            <a:ext cx="2356799" cy="238328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3386704"/>
            <a:ext cx="2677093" cy="347129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113049"/>
            <a:ext cx="3672408" cy="248976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112083"/>
            <a:ext cx="2690462" cy="2690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4026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60648"/>
            <a:ext cx="8686800" cy="838200"/>
          </a:xfrm>
        </p:spPr>
        <p:txBody>
          <a:bodyPr>
            <a:normAutofit/>
          </a:bodyPr>
          <a:lstStyle/>
          <a:p>
            <a:r>
              <a:rPr lang="ru-RU" sz="4000" b="1" i="1" dirty="0" smtClean="0">
                <a:solidFill>
                  <a:srgbClr val="F4EE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Функции Эмоций и чувств</a:t>
            </a:r>
            <a:endParaRPr lang="ru-RU" sz="4000" b="1" i="1" dirty="0">
              <a:solidFill>
                <a:srgbClr val="F4EE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95812463"/>
              </p:ext>
            </p:extLst>
          </p:nvPr>
        </p:nvGraphicFramePr>
        <p:xfrm>
          <a:off x="304800" y="1554162"/>
          <a:ext cx="8686800" cy="49711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414419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0" y="1124744"/>
            <a:ext cx="8686800" cy="4955381"/>
          </a:xfrm>
          <a:ln>
            <a:noFill/>
          </a:ln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dirty="0">
                <a:solidFill>
                  <a:srgbClr val="F4EE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60000" endA="900" endPos="60000" dist="60007" dir="5400000" sy="-100000" algn="bl" rotWithShape="0"/>
                </a:effectLst>
              </a:rPr>
              <a:t>Мимические проявления эмоций</a:t>
            </a:r>
          </a:p>
          <a:p>
            <a:pPr marL="0" indent="0" algn="ctr">
              <a:buNone/>
            </a:pPr>
            <a:endParaRPr lang="ru-RU" sz="4400" dirty="0">
              <a:solidFill>
                <a:srgbClr val="F4EE00"/>
              </a:solidFill>
              <a:effectLst>
                <a:reflection blurRad="6350" stA="60000" endA="900" endPos="60000" dist="60007" dir="5400000" sy="-100000" algn="bl" rotWithShape="0"/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09743">
            <a:off x="3075993" y="3072334"/>
            <a:ext cx="5803491" cy="271474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08327">
            <a:off x="511644" y="2528784"/>
            <a:ext cx="3240360" cy="3953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61400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138762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rgbClr val="F4EE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Особой эмоциональной выразительностью отличаются губы человека, читать которые совсем несложно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2176846"/>
            <a:ext cx="6416488" cy="4132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6488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rgbClr val="F4EE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глаза — зеркало человеческой души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Деловой взгляд </a:t>
            </a:r>
            <a:endParaRPr lang="ru-RU" sz="4400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0115" y="1196752"/>
            <a:ext cx="3578797" cy="5544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88960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44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Социальный </a:t>
            </a:r>
            <a:endParaRPr lang="ru-RU" sz="4400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1556792"/>
            <a:ext cx="3888432" cy="5036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3604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44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Интимный </a:t>
            </a:r>
            <a:endParaRPr lang="ru-RU" sz="4400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1412845"/>
            <a:ext cx="3456384" cy="5182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73920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360</TotalTime>
  <Words>325</Words>
  <Application>Microsoft Office PowerPoint</Application>
  <PresentationFormat>Экран (4:3)</PresentationFormat>
  <Paragraphs>49</Paragraphs>
  <Slides>18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Трек</vt:lpstr>
      <vt:lpstr>Эмоции и чувства</vt:lpstr>
      <vt:lpstr>Презентация PowerPoint</vt:lpstr>
      <vt:lpstr>различие между понятием «чувство» и «эмоция.</vt:lpstr>
      <vt:lpstr>Функции Эмоций и чувств</vt:lpstr>
      <vt:lpstr>Презентация PowerPoint</vt:lpstr>
      <vt:lpstr>Особой эмоциональной выразительностью отличаются губы человека, читать которые совсем несложно</vt:lpstr>
      <vt:lpstr>глаза — зеркало человеческой души</vt:lpstr>
      <vt:lpstr>Презентация PowerPoint</vt:lpstr>
      <vt:lpstr>Презентация PowerPoint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Эмоции и чувства</dc:title>
  <dc:creator>Берия</dc:creator>
  <cp:lastModifiedBy>настя</cp:lastModifiedBy>
  <cp:revision>16</cp:revision>
  <dcterms:created xsi:type="dcterms:W3CDTF">2012-11-26T14:19:54Z</dcterms:created>
  <dcterms:modified xsi:type="dcterms:W3CDTF">2012-11-26T22:22:50Z</dcterms:modified>
</cp:coreProperties>
</file>