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256" r:id="rId2"/>
    <p:sldId id="267" r:id="rId3"/>
    <p:sldId id="257" r:id="rId4"/>
    <p:sldId id="266" r:id="rId5"/>
    <p:sldId id="273" r:id="rId6"/>
    <p:sldId id="258" r:id="rId7"/>
    <p:sldId id="259" r:id="rId8"/>
    <p:sldId id="260" r:id="rId9"/>
    <p:sldId id="268" r:id="rId10"/>
    <p:sldId id="261" r:id="rId11"/>
    <p:sldId id="269" r:id="rId12"/>
    <p:sldId id="262" r:id="rId13"/>
    <p:sldId id="263" r:id="rId14"/>
    <p:sldId id="270" r:id="rId15"/>
    <p:sldId id="264" r:id="rId16"/>
    <p:sldId id="271" r:id="rId17"/>
    <p:sldId id="272" r:id="rId18"/>
    <p:sldId id="265" r:id="rId1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110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" name="Group 2"/>
          <p:cNvGrpSpPr>
            <a:grpSpLocks/>
          </p:cNvGrpSpPr>
          <p:nvPr/>
        </p:nvGrpSpPr>
        <p:grpSpPr bwMode="auto">
          <a:xfrm>
            <a:off x="319088" y="1752600"/>
            <a:ext cx="8824912" cy="5129213"/>
            <a:chOff x="201" y="1104"/>
            <a:chExt cx="5559" cy="3231"/>
          </a:xfrm>
        </p:grpSpPr>
        <p:sp>
          <p:nvSpPr>
            <p:cNvPr id="7171" name="Freeform 3"/>
            <p:cNvSpPr>
              <a:spLocks/>
            </p:cNvSpPr>
            <p:nvPr/>
          </p:nvSpPr>
          <p:spPr bwMode="ltGray">
            <a:xfrm>
              <a:off x="210" y="1104"/>
              <a:ext cx="5550" cy="3216"/>
            </a:xfrm>
            <a:custGeom>
              <a:avLst/>
              <a:gdLst/>
              <a:ahLst/>
              <a:cxnLst>
                <a:cxn ang="0">
                  <a:pos x="335" y="0"/>
                </a:cxn>
                <a:cxn ang="0">
                  <a:pos x="333" y="1290"/>
                </a:cxn>
                <a:cxn ang="0">
                  <a:pos x="0" y="1290"/>
                </a:cxn>
                <a:cxn ang="0">
                  <a:pos x="6" y="3210"/>
                </a:cxn>
                <a:cxn ang="0">
                  <a:pos x="5550" y="3216"/>
                </a:cxn>
                <a:cxn ang="0">
                  <a:pos x="5550" y="0"/>
                </a:cxn>
                <a:cxn ang="0">
                  <a:pos x="335" y="0"/>
                </a:cxn>
                <a:cxn ang="0">
                  <a:pos x="335" y="0"/>
                </a:cxn>
              </a:cxnLst>
              <a:rect l="0" t="0" r="r" b="b"/>
              <a:pathLst>
                <a:path w="5550" h="3216">
                  <a:moveTo>
                    <a:pt x="335" y="0"/>
                  </a:moveTo>
                  <a:lnTo>
                    <a:pt x="333" y="1290"/>
                  </a:lnTo>
                  <a:lnTo>
                    <a:pt x="0" y="1290"/>
                  </a:lnTo>
                  <a:lnTo>
                    <a:pt x="6" y="3210"/>
                  </a:lnTo>
                  <a:lnTo>
                    <a:pt x="5550" y="3216"/>
                  </a:lnTo>
                  <a:lnTo>
                    <a:pt x="5550" y="0"/>
                  </a:lnTo>
                  <a:lnTo>
                    <a:pt x="335" y="0"/>
                  </a:lnTo>
                  <a:lnTo>
                    <a:pt x="335" y="0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172" name="Freeform 4"/>
            <p:cNvSpPr>
              <a:spLocks/>
            </p:cNvSpPr>
            <p:nvPr/>
          </p:nvSpPr>
          <p:spPr bwMode="ltGray">
            <a:xfrm>
              <a:off x="528" y="2400"/>
              <a:ext cx="5232" cy="192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82"/>
                </a:cxn>
                <a:cxn ang="0">
                  <a:pos x="4897" y="2182"/>
                </a:cxn>
                <a:cxn ang="0">
                  <a:pos x="489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897" h="2182">
                  <a:moveTo>
                    <a:pt x="0" y="0"/>
                  </a:moveTo>
                  <a:lnTo>
                    <a:pt x="0" y="2182"/>
                  </a:lnTo>
                  <a:lnTo>
                    <a:pt x="4897" y="2182"/>
                  </a:lnTo>
                  <a:lnTo>
                    <a:pt x="489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>
                <a:alpha val="3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173" name="Freeform 5"/>
            <p:cNvSpPr>
              <a:spLocks/>
            </p:cNvSpPr>
            <p:nvPr/>
          </p:nvSpPr>
          <p:spPr bwMode="ltGray">
            <a:xfrm>
              <a:off x="201" y="2377"/>
              <a:ext cx="3455" cy="2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9"/>
                </a:cxn>
                <a:cxn ang="0">
                  <a:pos x="5387" y="149"/>
                </a:cxn>
                <a:cxn ang="0">
                  <a:pos x="538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7174" name="Freeform 6"/>
            <p:cNvSpPr>
              <a:spLocks/>
            </p:cNvSpPr>
            <p:nvPr/>
          </p:nvSpPr>
          <p:spPr bwMode="ltGray">
            <a:xfrm>
              <a:off x="528" y="1104"/>
              <a:ext cx="4894" cy="2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9"/>
                </a:cxn>
                <a:cxn ang="0">
                  <a:pos x="5387" y="149"/>
                </a:cxn>
                <a:cxn ang="0">
                  <a:pos x="538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7175" name="Freeform 7"/>
            <p:cNvSpPr>
              <a:spLocks/>
            </p:cNvSpPr>
            <p:nvPr/>
          </p:nvSpPr>
          <p:spPr bwMode="ltGray">
            <a:xfrm>
              <a:off x="201" y="2377"/>
              <a:ext cx="30" cy="195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16"/>
                </a:cxn>
                <a:cxn ang="0">
                  <a:pos x="29" y="1416"/>
                </a:cxn>
                <a:cxn ang="0">
                  <a:pos x="30" y="2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0" h="1416">
                  <a:moveTo>
                    <a:pt x="0" y="0"/>
                  </a:moveTo>
                  <a:lnTo>
                    <a:pt x="0" y="1416"/>
                  </a:lnTo>
                  <a:lnTo>
                    <a:pt x="29" y="1416"/>
                  </a:lnTo>
                  <a:lnTo>
                    <a:pt x="30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0"/>
                  </a:schemeClr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7176" name="Freeform 8"/>
            <p:cNvSpPr>
              <a:spLocks/>
            </p:cNvSpPr>
            <p:nvPr/>
          </p:nvSpPr>
          <p:spPr bwMode="ltGray">
            <a:xfrm>
              <a:off x="528" y="1104"/>
              <a:ext cx="29" cy="32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61"/>
                </a:cxn>
                <a:cxn ang="0">
                  <a:pos x="29" y="2161"/>
                </a:cxn>
                <a:cxn ang="0">
                  <a:pos x="27" y="2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9" h="2161">
                  <a:moveTo>
                    <a:pt x="0" y="0"/>
                  </a:moveTo>
                  <a:lnTo>
                    <a:pt x="0" y="2161"/>
                  </a:lnTo>
                  <a:lnTo>
                    <a:pt x="29" y="2161"/>
                  </a:lnTo>
                  <a:lnTo>
                    <a:pt x="27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0"/>
                  </a:schemeClr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7177" name="Rectangle 9"/>
          <p:cNvSpPr>
            <a:spLocks noGrp="1" noChangeArrowheads="1"/>
          </p:cNvSpPr>
          <p:nvPr>
            <p:ph type="ctrTitle" sz="quarter"/>
          </p:nvPr>
        </p:nvSpPr>
        <p:spPr>
          <a:xfrm>
            <a:off x="990600" y="1905000"/>
            <a:ext cx="7772400" cy="1736725"/>
          </a:xfrm>
        </p:spPr>
        <p:txBody>
          <a:bodyPr anchor="t"/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7178" name="Rectangle 10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990600" y="3962400"/>
            <a:ext cx="67818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7179" name="Rectangle 11"/>
          <p:cNvSpPr>
            <a:spLocks noGrp="1" noChangeArrowheads="1"/>
          </p:cNvSpPr>
          <p:nvPr>
            <p:ph type="dt" sz="quarter" idx="2"/>
          </p:nvPr>
        </p:nvSpPr>
        <p:spPr>
          <a:xfrm>
            <a:off x="990600" y="6245225"/>
            <a:ext cx="1901825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180" name="Rectangle 12"/>
          <p:cNvSpPr>
            <a:spLocks noGrp="1" noChangeArrowheads="1"/>
          </p:cNvSpPr>
          <p:nvPr>
            <p:ph type="ftr" sz="quarter" idx="3"/>
          </p:nvPr>
        </p:nvSpPr>
        <p:spPr>
          <a:xfrm>
            <a:off x="3468688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181" name="Rectangle 13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866C9813-644F-4447-AE54-392F32274C5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63493B-2780-41B7-A979-8F7D16C44A9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48463" y="244475"/>
            <a:ext cx="2097087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44475"/>
            <a:ext cx="6138863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CE790F1-B886-4C88-939C-F7B9660D6C6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 preserve="1">
  <p:cSld name="Заголовок и текст над объек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44475"/>
            <a:ext cx="8385175" cy="14319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838200" y="1905000"/>
            <a:ext cx="8007350" cy="20193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838200" y="4076700"/>
            <a:ext cx="8007350" cy="20193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838200" y="6245225"/>
            <a:ext cx="1901825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4290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937375" y="6245225"/>
            <a:ext cx="1901825" cy="476250"/>
          </a:xfrm>
        </p:spPr>
        <p:txBody>
          <a:bodyPr/>
          <a:lstStyle>
            <a:lvl1pPr>
              <a:defRPr/>
            </a:lvl1pPr>
          </a:lstStyle>
          <a:p>
            <a:fld id="{5543CA0C-490E-4B63-8F12-272ECB2CACF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Заголовок и объект над текс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44475"/>
            <a:ext cx="8385175" cy="14319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38200" y="1905000"/>
            <a:ext cx="8007350" cy="20193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076700"/>
            <a:ext cx="8007350" cy="20193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838200" y="6245225"/>
            <a:ext cx="1901825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4290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937375" y="6245225"/>
            <a:ext cx="1901825" cy="476250"/>
          </a:xfrm>
        </p:spPr>
        <p:txBody>
          <a:bodyPr/>
          <a:lstStyle>
            <a:lvl1pPr>
              <a:defRPr/>
            </a:lvl1pPr>
          </a:lstStyle>
          <a:p>
            <a:fld id="{8F3AEF76-564A-418E-A4A3-66C706176F0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44475"/>
            <a:ext cx="8385175" cy="14319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838200" y="1905000"/>
            <a:ext cx="3927475" cy="4191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18075" y="1905000"/>
            <a:ext cx="3927475" cy="4191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838200" y="6245225"/>
            <a:ext cx="1901825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4290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937375" y="6245225"/>
            <a:ext cx="1901825" cy="476250"/>
          </a:xfrm>
        </p:spPr>
        <p:txBody>
          <a:bodyPr/>
          <a:lstStyle>
            <a:lvl1pPr>
              <a:defRPr/>
            </a:lvl1pPr>
          </a:lstStyle>
          <a:p>
            <a:fld id="{B066CDB3-4B39-40DA-BF55-7982EE8B815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A12EBEF-9525-49BF-8A45-1E990D10D1C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1E907A1-7E76-4F3B-BC2A-A0EDBA22948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38200" y="1905000"/>
            <a:ext cx="3927475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18075" y="1905000"/>
            <a:ext cx="3927475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E52710-B56B-4F8A-8858-4889FBC864D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7CAB44B-A0C9-4CB2-86A4-F05B96CDDB1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AA45925-8A0F-49A0-A1B1-128930B4AA5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3741983-C045-4FF6-8152-97DD7A5255C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3A4CCFE-FE58-480A-AE54-7BAE7D9ACA2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EB13C57-612B-4490-8357-6C9CD997E88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accent2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6" name="Group 2"/>
          <p:cNvGrpSpPr>
            <a:grpSpLocks/>
          </p:cNvGrpSpPr>
          <p:nvPr/>
        </p:nvGrpSpPr>
        <p:grpSpPr bwMode="auto">
          <a:xfrm>
            <a:off x="319088" y="1828800"/>
            <a:ext cx="8824912" cy="5029200"/>
            <a:chOff x="201" y="1152"/>
            <a:chExt cx="5559" cy="3168"/>
          </a:xfrm>
        </p:grpSpPr>
        <p:sp>
          <p:nvSpPr>
            <p:cNvPr id="6147" name="Freeform 3"/>
            <p:cNvSpPr>
              <a:spLocks/>
            </p:cNvSpPr>
            <p:nvPr/>
          </p:nvSpPr>
          <p:spPr bwMode="ltGray">
            <a:xfrm>
              <a:off x="528" y="2909"/>
              <a:ext cx="5232" cy="141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82"/>
                </a:cxn>
                <a:cxn ang="0">
                  <a:pos x="4897" y="2182"/>
                </a:cxn>
                <a:cxn ang="0">
                  <a:pos x="489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897" h="2182">
                  <a:moveTo>
                    <a:pt x="0" y="0"/>
                  </a:moveTo>
                  <a:lnTo>
                    <a:pt x="0" y="2182"/>
                  </a:lnTo>
                  <a:lnTo>
                    <a:pt x="4897" y="2182"/>
                  </a:lnTo>
                  <a:lnTo>
                    <a:pt x="489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>
                <a:alpha val="3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148" name="Freeform 4"/>
            <p:cNvSpPr>
              <a:spLocks/>
            </p:cNvSpPr>
            <p:nvPr/>
          </p:nvSpPr>
          <p:spPr bwMode="ltGray">
            <a:xfrm>
              <a:off x="210" y="1152"/>
              <a:ext cx="5550" cy="3168"/>
            </a:xfrm>
            <a:custGeom>
              <a:avLst/>
              <a:gdLst/>
              <a:ahLst/>
              <a:cxnLst>
                <a:cxn ang="0">
                  <a:pos x="330" y="1764"/>
                </a:cxn>
                <a:cxn ang="0">
                  <a:pos x="0" y="1764"/>
                </a:cxn>
                <a:cxn ang="0">
                  <a:pos x="0" y="3168"/>
                </a:cxn>
                <a:cxn ang="0">
                  <a:pos x="5550" y="3168"/>
                </a:cxn>
                <a:cxn ang="0">
                  <a:pos x="5550" y="0"/>
                </a:cxn>
                <a:cxn ang="0">
                  <a:pos x="330" y="0"/>
                </a:cxn>
                <a:cxn ang="0">
                  <a:pos x="330" y="1764"/>
                </a:cxn>
              </a:cxnLst>
              <a:rect l="0" t="0" r="r" b="b"/>
              <a:pathLst>
                <a:path w="5550" h="3168">
                  <a:moveTo>
                    <a:pt x="330" y="1764"/>
                  </a:moveTo>
                  <a:lnTo>
                    <a:pt x="0" y="1764"/>
                  </a:lnTo>
                  <a:lnTo>
                    <a:pt x="0" y="3168"/>
                  </a:lnTo>
                  <a:lnTo>
                    <a:pt x="5550" y="3168"/>
                  </a:lnTo>
                  <a:lnTo>
                    <a:pt x="5550" y="0"/>
                  </a:lnTo>
                  <a:lnTo>
                    <a:pt x="330" y="0"/>
                  </a:lnTo>
                  <a:lnTo>
                    <a:pt x="330" y="1764"/>
                  </a:lnTo>
                  <a:close/>
                </a:path>
              </a:pathLst>
            </a:custGeom>
            <a:solidFill>
              <a:schemeClr val="bg2">
                <a:alpha val="3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149" name="Freeform 5"/>
            <p:cNvSpPr>
              <a:spLocks/>
            </p:cNvSpPr>
            <p:nvPr/>
          </p:nvSpPr>
          <p:spPr bwMode="ltGray">
            <a:xfrm>
              <a:off x="528" y="2932"/>
              <a:ext cx="5232" cy="13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82"/>
                </a:cxn>
                <a:cxn ang="0">
                  <a:pos x="4897" y="2182"/>
                </a:cxn>
                <a:cxn ang="0">
                  <a:pos x="489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897" h="2182">
                  <a:moveTo>
                    <a:pt x="0" y="0"/>
                  </a:moveTo>
                  <a:lnTo>
                    <a:pt x="0" y="2182"/>
                  </a:lnTo>
                  <a:lnTo>
                    <a:pt x="4897" y="2182"/>
                  </a:lnTo>
                  <a:lnTo>
                    <a:pt x="489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alpha val="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150" name="Freeform 6"/>
            <p:cNvSpPr>
              <a:spLocks/>
            </p:cNvSpPr>
            <p:nvPr/>
          </p:nvSpPr>
          <p:spPr bwMode="ltGray">
            <a:xfrm>
              <a:off x="528" y="1152"/>
              <a:ext cx="4607" cy="2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9"/>
                </a:cxn>
                <a:cxn ang="0">
                  <a:pos x="5387" y="149"/>
                </a:cxn>
                <a:cxn ang="0">
                  <a:pos x="538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151" name="Freeform 7"/>
            <p:cNvSpPr>
              <a:spLocks/>
            </p:cNvSpPr>
            <p:nvPr/>
          </p:nvSpPr>
          <p:spPr bwMode="ltGray">
            <a:xfrm>
              <a:off x="528" y="1152"/>
              <a:ext cx="29" cy="178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61"/>
                </a:cxn>
                <a:cxn ang="0">
                  <a:pos x="29" y="2161"/>
                </a:cxn>
                <a:cxn ang="0">
                  <a:pos x="27" y="2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9" h="2161">
                  <a:moveTo>
                    <a:pt x="0" y="0"/>
                  </a:moveTo>
                  <a:lnTo>
                    <a:pt x="0" y="2161"/>
                  </a:lnTo>
                  <a:lnTo>
                    <a:pt x="29" y="2161"/>
                  </a:lnTo>
                  <a:lnTo>
                    <a:pt x="27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152" name="Freeform 8"/>
            <p:cNvSpPr>
              <a:spLocks/>
            </p:cNvSpPr>
            <p:nvPr/>
          </p:nvSpPr>
          <p:spPr bwMode="ltGray">
            <a:xfrm>
              <a:off x="527" y="2904"/>
              <a:ext cx="29" cy="1416"/>
            </a:xfrm>
            <a:custGeom>
              <a:avLst/>
              <a:gdLst/>
              <a:ahLst/>
              <a:cxnLst>
                <a:cxn ang="0">
                  <a:pos x="0" y="1416"/>
                </a:cxn>
                <a:cxn ang="0">
                  <a:pos x="29" y="1416"/>
                </a:cxn>
                <a:cxn ang="0">
                  <a:pos x="28" y="24"/>
                </a:cxn>
                <a:cxn ang="0">
                  <a:pos x="0" y="0"/>
                </a:cxn>
                <a:cxn ang="0">
                  <a:pos x="0" y="1416"/>
                </a:cxn>
              </a:cxnLst>
              <a:rect l="0" t="0" r="r" b="b"/>
              <a:pathLst>
                <a:path w="29" h="1416">
                  <a:moveTo>
                    <a:pt x="0" y="1416"/>
                  </a:moveTo>
                  <a:lnTo>
                    <a:pt x="29" y="1416"/>
                  </a:lnTo>
                  <a:lnTo>
                    <a:pt x="28" y="24"/>
                  </a:lnTo>
                  <a:lnTo>
                    <a:pt x="0" y="0"/>
                  </a:lnTo>
                  <a:lnTo>
                    <a:pt x="0" y="1416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0"/>
                  </a:schemeClr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153" name="Freeform 9"/>
            <p:cNvSpPr>
              <a:spLocks/>
            </p:cNvSpPr>
            <p:nvPr/>
          </p:nvSpPr>
          <p:spPr bwMode="ltGray">
            <a:xfrm>
              <a:off x="201" y="2904"/>
              <a:ext cx="2879" cy="2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9"/>
                </a:cxn>
                <a:cxn ang="0">
                  <a:pos x="5387" y="149"/>
                </a:cxn>
                <a:cxn ang="0">
                  <a:pos x="538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154" name="Freeform 10"/>
            <p:cNvSpPr>
              <a:spLocks/>
            </p:cNvSpPr>
            <p:nvPr/>
          </p:nvSpPr>
          <p:spPr bwMode="ltGray">
            <a:xfrm>
              <a:off x="201" y="2904"/>
              <a:ext cx="30" cy="141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16"/>
                </a:cxn>
                <a:cxn ang="0">
                  <a:pos x="29" y="1416"/>
                </a:cxn>
                <a:cxn ang="0">
                  <a:pos x="30" y="2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0" h="1416">
                  <a:moveTo>
                    <a:pt x="0" y="0"/>
                  </a:moveTo>
                  <a:lnTo>
                    <a:pt x="0" y="1416"/>
                  </a:lnTo>
                  <a:lnTo>
                    <a:pt x="29" y="1416"/>
                  </a:lnTo>
                  <a:lnTo>
                    <a:pt x="30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10001"/>
                  </a:schemeClr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6155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245225"/>
            <a:ext cx="190182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FFFFFF"/>
                  </a:outerShdw>
                </a:effectLst>
              </a:defRPr>
            </a:lvl1pPr>
          </a:lstStyle>
          <a:p>
            <a:endParaRPr lang="ru-RU"/>
          </a:p>
        </p:txBody>
      </p:sp>
      <p:sp>
        <p:nvSpPr>
          <p:cNvPr id="6156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290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FFFFFF"/>
                  </a:outerShdw>
                </a:effectLst>
              </a:defRPr>
            </a:lvl1pPr>
          </a:lstStyle>
          <a:p>
            <a:endParaRPr lang="ru-RU"/>
          </a:p>
        </p:txBody>
      </p:sp>
      <p:sp>
        <p:nvSpPr>
          <p:cNvPr id="615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937375" y="6245225"/>
            <a:ext cx="190182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FFFFFF"/>
                  </a:outerShdw>
                </a:effectLst>
              </a:defRPr>
            </a:lvl1pPr>
          </a:lstStyle>
          <a:p>
            <a:fld id="{7CEB60EE-5A41-4DE7-B3A7-E3162182636A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6158" name="Rectangle 14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457200" y="244475"/>
            <a:ext cx="8385175" cy="143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6159" name="Rectangle 15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838200" y="1905000"/>
            <a:ext cx="8007350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  <p:sldLayoutId id="2147483661" r:id="rId12"/>
    <p:sldLayoutId id="2147483662" r:id="rId13"/>
    <p:sldLayoutId id="2147483663" r:id="rId14"/>
  </p:sldLayoutIdLst>
  <p:txStyles>
    <p:titleStyle>
      <a:lvl1pPr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 Black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 Black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 Black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 Black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 Black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 Black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 Black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 Black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32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8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4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ru-RU" dirty="0"/>
              <a:t>СТРУКТУРА ЭКОСИСТЕМЫ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0" y="5867400"/>
            <a:ext cx="3276600" cy="990600"/>
          </a:xfrm>
        </p:spPr>
        <p:txBody>
          <a:bodyPr/>
          <a:lstStyle/>
          <a:p>
            <a:r>
              <a:rPr lang="ru-RU" sz="1600" dirty="0"/>
              <a:t>Биология 11 класс</a:t>
            </a:r>
          </a:p>
          <a:p>
            <a:r>
              <a:rPr lang="ru-RU" sz="1600" dirty="0"/>
              <a:t>Выполнил </a:t>
            </a:r>
            <a:r>
              <a:rPr lang="ru-RU" sz="1600" dirty="0" err="1"/>
              <a:t>Архипкин</a:t>
            </a:r>
            <a:r>
              <a:rPr lang="ru-RU" sz="1600" dirty="0"/>
              <a:t> Виктор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" dur="1" fill="hold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/>
      <p:bldP spid="4099" grpId="0" uiExpand="1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363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838200" y="0"/>
            <a:ext cx="8007350" cy="6858000"/>
          </a:xfrm>
        </p:spPr>
        <p:txBody>
          <a:bodyPr/>
          <a:lstStyle/>
          <a:p>
            <a:r>
              <a:rPr lang="ru-RU" sz="3600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Продуценты </a:t>
            </a:r>
            <a:r>
              <a:rPr lang="ru-RU" sz="3600"/>
              <a:t>– это автотрофы, которые в процессе жизнедеятельности синтезируют из неорганических веществ органические соединения, используя в качестве источника углерода углекислый газ.</a:t>
            </a:r>
          </a:p>
          <a:p>
            <a:r>
              <a:rPr lang="ru-RU" sz="3600"/>
              <a:t> </a:t>
            </a:r>
            <a:r>
              <a:rPr lang="ru-RU" sz="3600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Первичная продукция </a:t>
            </a:r>
            <a:r>
              <a:rPr lang="ru-RU" sz="3600"/>
              <a:t>– биомасса, образованная в экосистеме автотрофными организмами.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" dur="1" fill="hold"/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8" name="Rectangle 4"/>
          <p:cNvSpPr>
            <a:spLocks noGrp="1" noRot="1" noChangeArrowheads="1"/>
          </p:cNvSpPr>
          <p:nvPr>
            <p:ph type="title"/>
          </p:nvPr>
        </p:nvSpPr>
        <p:spPr>
          <a:xfrm>
            <a:off x="457200" y="244475"/>
            <a:ext cx="8385175" cy="517525"/>
          </a:xfrm>
        </p:spPr>
        <p:txBody>
          <a:bodyPr/>
          <a:lstStyle/>
          <a:p>
            <a:pPr algn="ctr"/>
            <a:r>
              <a:rPr lang="ru-RU" sz="2800"/>
              <a:t>Продуценты или автотрофы</a:t>
            </a:r>
            <a:br>
              <a:rPr lang="ru-RU" sz="2800"/>
            </a:br>
            <a:r>
              <a:rPr lang="ru-RU" sz="2800" b="0"/>
              <a:t>(продуценты небелковых токсинов)</a:t>
            </a:r>
            <a:endParaRPr lang="ru-RU" sz="2800"/>
          </a:p>
        </p:txBody>
      </p:sp>
      <p:pic>
        <p:nvPicPr>
          <p:cNvPr id="31750" name="i-main-pic" descr="Картинка 11 из 37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946150"/>
            <a:ext cx="9144000" cy="5829300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" dur="1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387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838200" y="304800"/>
            <a:ext cx="8007350" cy="5791200"/>
          </a:xfrm>
        </p:spPr>
        <p:txBody>
          <a:bodyPr/>
          <a:lstStyle/>
          <a:p>
            <a:r>
              <a:rPr lang="ru-RU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Консументы, </a:t>
            </a:r>
            <a:r>
              <a:rPr lang="ru-RU"/>
              <a:t>или</a:t>
            </a:r>
            <a:r>
              <a:rPr lang="ru-RU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потребители </a:t>
            </a:r>
            <a:r>
              <a:rPr lang="ru-RU"/>
              <a:t>– это гетеротрофные организмы, которые используют синтезированную продуцентами биомассу для собственной жизнедеятельности. </a:t>
            </a:r>
          </a:p>
          <a:p>
            <a:r>
              <a:rPr lang="ru-RU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Редуценты, </a:t>
            </a:r>
            <a:r>
              <a:rPr lang="ru-RU"/>
              <a:t>или</a:t>
            </a:r>
            <a:r>
              <a:rPr lang="ru-RU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разлагатели</a:t>
            </a:r>
            <a:r>
              <a:rPr lang="ru-RU"/>
              <a:t> – перерабатывают мертвое органическое вещество (детрит) до минеральных соединений, которые снова могут быть использованы продуцентами.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" dur="1" fill="hold"/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2" name="Rectangle 4"/>
          <p:cNvSpPr>
            <a:spLocks noGrp="1" noRot="1" noChangeArrowheads="1"/>
          </p:cNvSpPr>
          <p:nvPr>
            <p:ph type="title"/>
          </p:nvPr>
        </p:nvSpPr>
        <p:spPr>
          <a:xfrm>
            <a:off x="457200" y="0"/>
            <a:ext cx="8385175" cy="898525"/>
          </a:xfrm>
        </p:spPr>
        <p:txBody>
          <a:bodyPr/>
          <a:lstStyle/>
          <a:p>
            <a:endParaRPr lang="ru-RU" sz="3200"/>
          </a:p>
        </p:txBody>
      </p:sp>
      <p:sp>
        <p:nvSpPr>
          <p:cNvPr id="17414" name="Rectangle 6"/>
          <p:cNvSpPr>
            <a:spLocks noGrp="1" noRot="1" noChangeArrowheads="1"/>
          </p:cNvSpPr>
          <p:nvPr>
            <p:ph type="body" sz="half" idx="2"/>
          </p:nvPr>
        </p:nvSpPr>
        <p:spPr>
          <a:xfrm>
            <a:off x="0" y="5448300"/>
            <a:ext cx="9144000" cy="1409700"/>
          </a:xfrm>
          <a:solidFill>
            <a:schemeClr val="bg1"/>
          </a:solidFill>
        </p:spPr>
        <p:txBody>
          <a:bodyPr/>
          <a:lstStyle/>
          <a:p>
            <a:r>
              <a:rPr lang="ru-RU" sz="2800"/>
              <a:t>В каждой, способной к самостоятельному существованию, экосистеме есть свои продуценты, различные виды консументов и редуцентов</a:t>
            </a:r>
          </a:p>
        </p:txBody>
      </p:sp>
      <p:pic>
        <p:nvPicPr>
          <p:cNvPr id="17415" name="Picture 7" descr="SWScan00241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5508625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" dur="1" fill="hold"/>
                                        <p:tgtEl>
                                          <p:spTgt spid="17414">
                                            <p:bg/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174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4" grpId="0" build="p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6" name="Rectangle 4"/>
          <p:cNvSpPr>
            <a:spLocks noGrp="1" noRot="1" noChangeArrowheads="1"/>
          </p:cNvSpPr>
          <p:nvPr>
            <p:ph type="title"/>
          </p:nvPr>
        </p:nvSpPr>
        <p:spPr>
          <a:xfrm>
            <a:off x="0" y="244475"/>
            <a:ext cx="2667000" cy="4556125"/>
          </a:xfrm>
        </p:spPr>
        <p:txBody>
          <a:bodyPr/>
          <a:lstStyle/>
          <a:p>
            <a:r>
              <a:rPr lang="ru-RU" sz="3200"/>
              <a:t>Водоем как экосистема</a:t>
            </a:r>
          </a:p>
        </p:txBody>
      </p:sp>
      <p:pic>
        <p:nvPicPr>
          <p:cNvPr id="33798" name="i-main-pic" descr="Картинка 1 из 269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114675" y="0"/>
            <a:ext cx="6029325" cy="6858000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" dur="1" fill="hold"/>
                                        <p:tgtEl>
                                          <p:spTgt spid="3379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200" y="0"/>
            <a:ext cx="8385175" cy="593725"/>
          </a:xfrm>
        </p:spPr>
        <p:txBody>
          <a:bodyPr/>
          <a:lstStyle/>
          <a:p>
            <a:pPr algn="ctr"/>
            <a:r>
              <a:rPr lang="ru-RU" sz="2800"/>
              <a:t>Экосистема дубравы</a:t>
            </a:r>
          </a:p>
        </p:txBody>
      </p:sp>
      <p:sp>
        <p:nvSpPr>
          <p:cNvPr id="19460" name="Rectangle 4"/>
          <p:cNvSpPr>
            <a:spLocks noGrp="1" noRot="1" noChangeArrowheads="1"/>
          </p:cNvSpPr>
          <p:nvPr>
            <p:ph type="body" sz="half" idx="1"/>
          </p:nvPr>
        </p:nvSpPr>
        <p:spPr>
          <a:xfrm>
            <a:off x="0" y="533400"/>
            <a:ext cx="4724400" cy="6324600"/>
          </a:xfrm>
          <a:solidFill>
            <a:schemeClr val="bg1"/>
          </a:solidFill>
        </p:spPr>
        <p:txBody>
          <a:bodyPr/>
          <a:lstStyle/>
          <a:p>
            <a:r>
              <a:rPr lang="ru-RU" sz="2200"/>
              <a:t>Верхний древесный ярус- крупные многолетние светолюбивые дубы и липы;</a:t>
            </a:r>
          </a:p>
          <a:p>
            <a:r>
              <a:rPr lang="ru-RU" sz="2200"/>
              <a:t>Второй древесный ярус – низкорослые и менее светолюбивые груши, яблони, клены;</a:t>
            </a:r>
          </a:p>
          <a:p>
            <a:r>
              <a:rPr lang="ru-RU" sz="2200"/>
              <a:t>Третий ярус – кустарниковая растительность (лещина, бересклет, калина, боярышник и др.;</a:t>
            </a:r>
          </a:p>
          <a:p>
            <a:r>
              <a:rPr lang="ru-RU" sz="2200"/>
              <a:t>Четвертый ярус – травянистый (кустарнички, полукустарнички, папоротники, всходы деревьев, травы);</a:t>
            </a:r>
          </a:p>
          <a:p>
            <a:r>
              <a:rPr lang="ru-RU" sz="2200"/>
              <a:t>Приземный ярус – лишайники, мхи, грибы, низкие травы.</a:t>
            </a:r>
          </a:p>
          <a:p>
            <a:endParaRPr lang="ru-RU" sz="2200"/>
          </a:p>
        </p:txBody>
      </p:sp>
      <p:pic>
        <p:nvPicPr>
          <p:cNvPr id="19466" name="i-main-pic" descr="Картинка 3 из 2693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648200" y="685800"/>
            <a:ext cx="4284663" cy="5638800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" dur="1" fill="hold"/>
                                        <p:tgtEl>
                                          <p:spTgt spid="19460">
                                            <p:bg/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194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1" fill="hold"/>
                                        <p:tgtEl>
                                          <p:spTgt spid="194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3" dur="1" fill="hold"/>
                                        <p:tgtEl>
                                          <p:spTgt spid="1946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1946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1" dur="1" fill="hold"/>
                                        <p:tgtEl>
                                          <p:spTgt spid="1946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2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4" dur="1" fill="hold"/>
                                        <p:tgtEl>
                                          <p:spTgt spid="1946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/>
      <p:bldP spid="19460" grpId="0" build="p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4" name="Rectangle 4"/>
          <p:cNvSpPr>
            <a:spLocks noGrp="1" noRot="1" noChangeArrowheads="1"/>
          </p:cNvSpPr>
          <p:nvPr>
            <p:ph type="title"/>
          </p:nvPr>
        </p:nvSpPr>
        <p:spPr>
          <a:xfrm>
            <a:off x="457200" y="244475"/>
            <a:ext cx="8385175" cy="593725"/>
          </a:xfrm>
        </p:spPr>
        <p:txBody>
          <a:bodyPr/>
          <a:lstStyle/>
          <a:p>
            <a:r>
              <a:rPr lang="ru-RU" sz="2800"/>
              <a:t>Биологически замкнутая экосистема</a:t>
            </a:r>
          </a:p>
        </p:txBody>
      </p:sp>
      <p:pic>
        <p:nvPicPr>
          <p:cNvPr id="35846" name="i-main-pic" descr="Картинка 18 из 269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1492250"/>
            <a:ext cx="9144000" cy="5365750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" dur="1" fill="hold"/>
                                        <p:tgtEl>
                                          <p:spTgt spid="3584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2" name="Rectangle 4"/>
          <p:cNvSpPr>
            <a:spLocks noGrp="1" noRot="1" noChangeArrowheads="1"/>
          </p:cNvSpPr>
          <p:nvPr>
            <p:ph type="title"/>
          </p:nvPr>
        </p:nvSpPr>
        <p:spPr>
          <a:xfrm>
            <a:off x="457200" y="0"/>
            <a:ext cx="8385175" cy="746125"/>
          </a:xfrm>
        </p:spPr>
        <p:txBody>
          <a:bodyPr/>
          <a:lstStyle/>
          <a:p>
            <a:pPr algn="ctr"/>
            <a:r>
              <a:rPr lang="ru-RU" sz="2200" b="0"/>
              <a:t>Так устроена подземная экосистема с единственным живым организмом</a:t>
            </a:r>
          </a:p>
        </p:txBody>
      </p:sp>
      <p:pic>
        <p:nvPicPr>
          <p:cNvPr id="37894" name="i-main-pic" descr="Картинка 57 из 2686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650875"/>
            <a:ext cx="9144000" cy="6184900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" dur="1" fill="hold"/>
                                        <p:tgtEl>
                                          <p:spTgt spid="3789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533400" y="0"/>
            <a:ext cx="8385175" cy="822325"/>
          </a:xfrm>
        </p:spPr>
        <p:txBody>
          <a:bodyPr/>
          <a:lstStyle/>
          <a:p>
            <a:pPr algn="ctr"/>
            <a:r>
              <a:rPr lang="ru-RU" sz="3200"/>
              <a:t>Закрепление:</a:t>
            </a:r>
          </a:p>
        </p:txBody>
      </p:sp>
      <p:sp>
        <p:nvSpPr>
          <p:cNvPr id="22532" name="Rectangle 4"/>
          <p:cNvSpPr>
            <a:spLocks noGrp="1" noRot="1" noChangeArrowheads="1"/>
          </p:cNvSpPr>
          <p:nvPr>
            <p:ph type="body" idx="1"/>
          </p:nvPr>
        </p:nvSpPr>
        <p:spPr>
          <a:xfrm>
            <a:off x="685800" y="914400"/>
            <a:ext cx="8159750" cy="5181600"/>
          </a:xfrm>
        </p:spPr>
        <p:txBody>
          <a:bodyPr/>
          <a:lstStyle/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2800"/>
              <a:t>1) Что такое биогеоценоз?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2800"/>
              <a:t>2) Расскажите о пространственной структуре экосистемы.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2800"/>
              <a:t>3) Какие обязательные компоненты включает любая экосистема?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2800"/>
              <a:t>4) В каких отношениях находятся друг с другом обитатели биоценозов?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2800"/>
              <a:t>Охарактеризуйте эти связи.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2800"/>
              <a:t>5) Опишите видовой состав и пространственную структуру экосистемы дубравы.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endParaRPr lang="ru-RU" sz="2800"/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endParaRPr lang="ru-RU" sz="28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" dur="1" fill="hold"/>
                                        <p:tgtEl>
                                          <p:spTgt spid="225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225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1" fill="hold"/>
                                        <p:tgtEl>
                                          <p:spTgt spid="225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3" dur="1" fill="hold"/>
                                        <p:tgtEl>
                                          <p:spTgt spid="2253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2253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1" dur="1" fill="hold"/>
                                        <p:tgtEl>
                                          <p:spTgt spid="2253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/>
      <p:bldP spid="22532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6" name="Rectangle 4"/>
          <p:cNvSpPr>
            <a:spLocks noGrp="1" noRot="1" noChangeArrowheads="1"/>
          </p:cNvSpPr>
          <p:nvPr>
            <p:ph type="title"/>
          </p:nvPr>
        </p:nvSpPr>
        <p:spPr>
          <a:xfrm>
            <a:off x="1447800" y="0"/>
            <a:ext cx="6172200" cy="457200"/>
          </a:xfrm>
        </p:spPr>
        <p:txBody>
          <a:bodyPr/>
          <a:lstStyle/>
          <a:p>
            <a:pPr algn="ctr"/>
            <a:r>
              <a:rPr lang="ru-RU" sz="2400" b="0"/>
              <a:t>Экосистема ручья</a:t>
            </a:r>
          </a:p>
        </p:txBody>
      </p:sp>
      <p:pic>
        <p:nvPicPr>
          <p:cNvPr id="28680" name="i-main-pic" descr="Картинка 43 из 2686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09600" y="515938"/>
            <a:ext cx="8153400" cy="6342062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" dur="1" fill="hold"/>
                                        <p:tgtEl>
                                          <p:spTgt spid="2868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219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0" y="0"/>
            <a:ext cx="9448800" cy="6553200"/>
          </a:xfrm>
          <a:solidFill>
            <a:schemeClr val="bg1"/>
          </a:solidFill>
        </p:spPr>
        <p:txBody>
          <a:bodyPr/>
          <a:lstStyle/>
          <a:p>
            <a:r>
              <a:rPr lang="ru-RU" sz="3600" i="1" dirty="0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Сообщество</a:t>
            </a:r>
            <a:r>
              <a:rPr lang="ru-RU" sz="3600" dirty="0"/>
              <a:t> , или  </a:t>
            </a:r>
            <a:r>
              <a:rPr lang="ru-RU" sz="3600" dirty="0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биоценоз</a:t>
            </a:r>
            <a:r>
              <a:rPr lang="ru-RU" sz="3600" dirty="0"/>
              <a:t>, - это совокупность сосуществующих популяций разных видов.</a:t>
            </a:r>
          </a:p>
          <a:p>
            <a:r>
              <a:rPr lang="ru-RU" sz="3600" dirty="0"/>
              <a:t>Вместе с факторами неживой природы сообщество образует </a:t>
            </a:r>
            <a:r>
              <a:rPr lang="ru-RU" sz="3600" i="1" dirty="0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экосистему.</a:t>
            </a:r>
            <a:endParaRPr lang="ru-RU" sz="3600" dirty="0"/>
          </a:p>
          <a:p>
            <a:r>
              <a:rPr lang="ru-RU" sz="3600" dirty="0"/>
              <a:t>Экосистема, границы которой определены растительным сообществом, называют </a:t>
            </a:r>
            <a:r>
              <a:rPr lang="ru-RU" sz="3600" i="1" dirty="0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биогеоценозом</a:t>
            </a:r>
            <a:r>
              <a:rPr lang="ru-RU" sz="3600" dirty="0"/>
              <a:t> .</a:t>
            </a:r>
          </a:p>
          <a:p>
            <a:r>
              <a:rPr lang="ru-RU" sz="3600" dirty="0"/>
              <a:t>Совокупность биогеоценозов земного шара образуют глобальную экосистему - </a:t>
            </a:r>
            <a:r>
              <a:rPr lang="ru-RU" sz="3600" i="1" dirty="0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биосфера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9219">
                                            <p:bg/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" dur="1" fill="hold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1" fill="hold"/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3" dur="1" fill="hold"/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8" name="Rectangle 4"/>
          <p:cNvSpPr>
            <a:spLocks noGrp="1" noRot="1" noChangeArrowheads="1"/>
          </p:cNvSpPr>
          <p:nvPr>
            <p:ph type="title"/>
          </p:nvPr>
        </p:nvSpPr>
        <p:spPr>
          <a:xfrm>
            <a:off x="0" y="228600"/>
            <a:ext cx="3048000" cy="3962400"/>
          </a:xfrm>
        </p:spPr>
        <p:txBody>
          <a:bodyPr/>
          <a:lstStyle/>
          <a:p>
            <a:pPr algn="ctr"/>
            <a:r>
              <a:rPr lang="ru-RU" sz="2800"/>
              <a:t>Наземный биогеоценоз</a:t>
            </a:r>
          </a:p>
        </p:txBody>
      </p:sp>
      <p:pic>
        <p:nvPicPr>
          <p:cNvPr id="26630" name="i-main-pic" descr="Картинка 2 из 269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971800" y="0"/>
            <a:ext cx="6172200" cy="6858000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" dur="1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9940" name="i-main-pic" descr="Картинка 42 из 2686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0" y="0"/>
            <a:ext cx="9144000" cy="746125"/>
          </a:xfrm>
        </p:spPr>
        <p:txBody>
          <a:bodyPr/>
          <a:lstStyle/>
          <a:p>
            <a:pPr algn="ctr"/>
            <a:r>
              <a:rPr lang="ru-RU" sz="3200"/>
              <a:t>Пространственная структура экосистемы</a:t>
            </a:r>
          </a:p>
        </p:txBody>
      </p:sp>
      <p:sp>
        <p:nvSpPr>
          <p:cNvPr id="10244" name="Rectangle 4"/>
          <p:cNvSpPr>
            <a:spLocks noGrp="1" noRot="1" noChangeArrowheads="1"/>
          </p:cNvSpPr>
          <p:nvPr>
            <p:ph type="body" sz="half" idx="1"/>
          </p:nvPr>
        </p:nvSpPr>
        <p:spPr>
          <a:xfrm>
            <a:off x="0" y="914400"/>
            <a:ext cx="8763000" cy="1524000"/>
          </a:xfrm>
        </p:spPr>
        <p:txBody>
          <a:bodyPr/>
          <a:lstStyle/>
          <a:p>
            <a:r>
              <a:rPr lang="ru-RU" sz="2800" b="1"/>
              <a:t>Пространственная структура большинства экосистем определяется ярусным расположением растительности</a:t>
            </a:r>
          </a:p>
        </p:txBody>
      </p:sp>
      <p:pic>
        <p:nvPicPr>
          <p:cNvPr id="10246" name="Picture 6" descr="SWScan0024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2209800"/>
            <a:ext cx="9144000" cy="461645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" dur="1" fill="hold"/>
                                        <p:tgtEl>
                                          <p:spTgt spid="102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/>
      <p:bldP spid="10244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/>
              <a:t>Видовая структура экосистемы</a:t>
            </a:r>
          </a:p>
        </p:txBody>
      </p:sp>
      <p:sp>
        <p:nvSpPr>
          <p:cNvPr id="12292" name="Rectangle 4"/>
          <p:cNvSpPr>
            <a:spLocks noGrp="1" noRot="1" noChangeArrowheads="1"/>
          </p:cNvSpPr>
          <p:nvPr>
            <p:ph type="body" sz="half" idx="1"/>
          </p:nvPr>
        </p:nvSpPr>
        <p:spPr>
          <a:xfrm>
            <a:off x="304800" y="1905000"/>
            <a:ext cx="8540750" cy="4343400"/>
          </a:xfrm>
        </p:spPr>
        <p:txBody>
          <a:bodyPr/>
          <a:lstStyle/>
          <a:p>
            <a:r>
              <a:rPr lang="ru-RU" sz="3600"/>
              <a:t>Видовое разнообразие – число видов, которые его образуют, и количественное соотношение особей этих видов</a:t>
            </a:r>
          </a:p>
          <a:p>
            <a:r>
              <a:rPr lang="ru-RU" sz="3600"/>
              <a:t>При характеристике экосистемы используют понятие </a:t>
            </a:r>
            <a:r>
              <a:rPr lang="ru-RU" sz="3600" b="1" i="1"/>
              <a:t>плотность популяции</a:t>
            </a:r>
            <a:endParaRPr lang="ru-RU" sz="3600"/>
          </a:p>
        </p:txBody>
      </p:sp>
      <p:sp>
        <p:nvSpPr>
          <p:cNvPr id="12293" name="Rectangle 5"/>
          <p:cNvSpPr>
            <a:spLocks noGrp="1" noRot="1" noChangeArrowheads="1"/>
          </p:cNvSpPr>
          <p:nvPr>
            <p:ph sz="half" idx="2"/>
          </p:nvPr>
        </p:nvSpPr>
        <p:spPr>
          <a:xfrm>
            <a:off x="838200" y="6096000"/>
            <a:ext cx="8007350" cy="76200"/>
          </a:xfrm>
        </p:spPr>
        <p:txBody>
          <a:bodyPr/>
          <a:lstStyle/>
          <a:p>
            <a:endParaRPr lang="ru-RU" sz="28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" dur="1" fill="hold"/>
                                        <p:tgtEl>
                                          <p:spTgt spid="122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122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/>
              <a:t>Экологическая структура экосистемы</a:t>
            </a:r>
          </a:p>
        </p:txBody>
      </p:sp>
      <p:sp>
        <p:nvSpPr>
          <p:cNvPr id="14339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/>
              <a:t>Соотношение групп видов, занимающих определенные экологические ниши и выполняющих определенные функции в сообществе.</a:t>
            </a:r>
          </a:p>
          <a:p>
            <a:r>
              <a:rPr lang="ru-RU"/>
              <a:t>Благодаря взаимодействию этих групп обеспечивается главное свойство экосистемы – </a:t>
            </a:r>
            <a:r>
              <a:rPr lang="ru-RU" i="1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способность к самоподдержанию</a:t>
            </a:r>
            <a:r>
              <a:rPr lang="ru-RU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" dur="1" fill="hold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/>
      <p:bldP spid="14339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24" name="i-main-pic" descr="Картинка 10 из 374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рава">
  <a:themeElements>
    <a:clrScheme name="Трава 5">
      <a:dk1>
        <a:srgbClr val="000000"/>
      </a:dk1>
      <a:lt1>
        <a:srgbClr val="CCECFF"/>
      </a:lt1>
      <a:dk2>
        <a:srgbClr val="000000"/>
      </a:dk2>
      <a:lt2>
        <a:srgbClr val="D6EDEE"/>
      </a:lt2>
      <a:accent1>
        <a:srgbClr val="E8F0F4"/>
      </a:accent1>
      <a:accent2>
        <a:srgbClr val="8EAAFA"/>
      </a:accent2>
      <a:accent3>
        <a:srgbClr val="E2F4FF"/>
      </a:accent3>
      <a:accent4>
        <a:srgbClr val="000000"/>
      </a:accent4>
      <a:accent5>
        <a:srgbClr val="F2F6F8"/>
      </a:accent5>
      <a:accent6>
        <a:srgbClr val="809AE3"/>
      </a:accent6>
      <a:hlink>
        <a:srgbClr val="0066FF"/>
      </a:hlink>
      <a:folHlink>
        <a:srgbClr val="9947FD"/>
      </a:folHlink>
    </a:clrScheme>
    <a:fontScheme name="Трава">
      <a:majorFont>
        <a:latin typeface="Arial Black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рава 1">
        <a:dk1>
          <a:srgbClr val="FF9900"/>
        </a:dk1>
        <a:lt1>
          <a:srgbClr val="FFFFFF"/>
        </a:lt1>
        <a:dk2>
          <a:srgbClr val="FFCC66"/>
        </a:dk2>
        <a:lt2>
          <a:srgbClr val="CC6600"/>
        </a:lt2>
        <a:accent1>
          <a:srgbClr val="F05000"/>
        </a:accent1>
        <a:accent2>
          <a:srgbClr val="B28300"/>
        </a:accent2>
        <a:accent3>
          <a:srgbClr val="FFE2B8"/>
        </a:accent3>
        <a:accent4>
          <a:srgbClr val="DADADA"/>
        </a:accent4>
        <a:accent5>
          <a:srgbClr val="F6B3AA"/>
        </a:accent5>
        <a:accent6>
          <a:srgbClr val="A17600"/>
        </a:accent6>
        <a:hlink>
          <a:srgbClr val="99CC00"/>
        </a:hlink>
        <a:folHlink>
          <a:srgbClr val="0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2">
        <a:dk1>
          <a:srgbClr val="BB5F03"/>
        </a:dk1>
        <a:lt1>
          <a:srgbClr val="FFFFFF"/>
        </a:lt1>
        <a:dk2>
          <a:srgbClr val="993300"/>
        </a:dk2>
        <a:lt2>
          <a:srgbClr val="FEEC94"/>
        </a:lt2>
        <a:accent1>
          <a:srgbClr val="FF9900"/>
        </a:accent1>
        <a:accent2>
          <a:srgbClr val="B76A03"/>
        </a:accent2>
        <a:accent3>
          <a:srgbClr val="CAADAA"/>
        </a:accent3>
        <a:accent4>
          <a:srgbClr val="DADADA"/>
        </a:accent4>
        <a:accent5>
          <a:srgbClr val="FFCAAA"/>
        </a:accent5>
        <a:accent6>
          <a:srgbClr val="A65F02"/>
        </a:accent6>
        <a:hlink>
          <a:srgbClr val="FFFF0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3">
        <a:dk1>
          <a:srgbClr val="56925A"/>
        </a:dk1>
        <a:lt1>
          <a:srgbClr val="FFFFFF"/>
        </a:lt1>
        <a:dk2>
          <a:srgbClr val="6FB56D"/>
        </a:dk2>
        <a:lt2>
          <a:srgbClr val="FFFFCC"/>
        </a:lt2>
        <a:accent1>
          <a:srgbClr val="2B877C"/>
        </a:accent1>
        <a:accent2>
          <a:srgbClr val="5A9A5F"/>
        </a:accent2>
        <a:accent3>
          <a:srgbClr val="BBD7BA"/>
        </a:accent3>
        <a:accent4>
          <a:srgbClr val="DADADA"/>
        </a:accent4>
        <a:accent5>
          <a:srgbClr val="ACC3BF"/>
        </a:accent5>
        <a:accent6>
          <a:srgbClr val="518B55"/>
        </a:accent6>
        <a:hlink>
          <a:srgbClr val="99FF33"/>
        </a:hlink>
        <a:folHlink>
          <a:srgbClr val="DDFFB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4">
        <a:dk1>
          <a:srgbClr val="006600"/>
        </a:dk1>
        <a:lt1>
          <a:srgbClr val="FFFFFF"/>
        </a:lt1>
        <a:dk2>
          <a:srgbClr val="008000"/>
        </a:dk2>
        <a:lt2>
          <a:srgbClr val="FFFFB7"/>
        </a:lt2>
        <a:accent1>
          <a:srgbClr val="99CC00"/>
        </a:accent1>
        <a:accent2>
          <a:srgbClr val="00CC00"/>
        </a:accent2>
        <a:accent3>
          <a:srgbClr val="AAC0AA"/>
        </a:accent3>
        <a:accent4>
          <a:srgbClr val="DADADA"/>
        </a:accent4>
        <a:accent5>
          <a:srgbClr val="CAE2AA"/>
        </a:accent5>
        <a:accent6>
          <a:srgbClr val="00B900"/>
        </a:accent6>
        <a:hlink>
          <a:srgbClr val="99FF66"/>
        </a:hlink>
        <a:folHlink>
          <a:srgbClr val="FFFF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5">
        <a:dk1>
          <a:srgbClr val="000000"/>
        </a:dk1>
        <a:lt1>
          <a:srgbClr val="CCECFF"/>
        </a:lt1>
        <a:dk2>
          <a:srgbClr val="000000"/>
        </a:dk2>
        <a:lt2>
          <a:srgbClr val="D6EDEE"/>
        </a:lt2>
        <a:accent1>
          <a:srgbClr val="E8F0F4"/>
        </a:accent1>
        <a:accent2>
          <a:srgbClr val="8EAAFA"/>
        </a:accent2>
        <a:accent3>
          <a:srgbClr val="E2F4FF"/>
        </a:accent3>
        <a:accent4>
          <a:srgbClr val="000000"/>
        </a:accent4>
        <a:accent5>
          <a:srgbClr val="F2F6F8"/>
        </a:accent5>
        <a:accent6>
          <a:srgbClr val="809AE3"/>
        </a:accent6>
        <a:hlink>
          <a:srgbClr val="0066FF"/>
        </a:hlink>
        <a:folHlink>
          <a:srgbClr val="9947F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рава 6">
        <a:dk1>
          <a:srgbClr val="48486A"/>
        </a:dk1>
        <a:lt1>
          <a:srgbClr val="FFFFFF"/>
        </a:lt1>
        <a:dk2>
          <a:srgbClr val="000099"/>
        </a:dk2>
        <a:lt2>
          <a:srgbClr val="F8F8F8"/>
        </a:lt2>
        <a:accent1>
          <a:srgbClr val="6699FF"/>
        </a:accent1>
        <a:accent2>
          <a:srgbClr val="0000FF"/>
        </a:accent2>
        <a:accent3>
          <a:srgbClr val="AAAACA"/>
        </a:accent3>
        <a:accent4>
          <a:srgbClr val="DADADA"/>
        </a:accent4>
        <a:accent5>
          <a:srgbClr val="B8CAFF"/>
        </a:accent5>
        <a:accent6>
          <a:srgbClr val="0000E7"/>
        </a:accent6>
        <a:hlink>
          <a:srgbClr val="3DCCFF"/>
        </a:hlink>
        <a:folHlink>
          <a:srgbClr val="CCE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7">
        <a:dk1>
          <a:srgbClr val="573F8B"/>
        </a:dk1>
        <a:lt1>
          <a:srgbClr val="FFFFFF"/>
        </a:lt1>
        <a:dk2>
          <a:srgbClr val="666699"/>
        </a:dk2>
        <a:lt2>
          <a:srgbClr val="D9D9FF"/>
        </a:lt2>
        <a:accent1>
          <a:srgbClr val="CC99FF"/>
        </a:accent1>
        <a:accent2>
          <a:srgbClr val="9933FF"/>
        </a:accent2>
        <a:accent3>
          <a:srgbClr val="B8B8CA"/>
        </a:accent3>
        <a:accent4>
          <a:srgbClr val="DADADA"/>
        </a:accent4>
        <a:accent5>
          <a:srgbClr val="E2CAFF"/>
        </a:accent5>
        <a:accent6>
          <a:srgbClr val="8A2DE7"/>
        </a:accent6>
        <a:hlink>
          <a:srgbClr val="99F3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8">
        <a:dk1>
          <a:srgbClr val="000000"/>
        </a:dk1>
        <a:lt1>
          <a:srgbClr val="EAEAEA"/>
        </a:lt1>
        <a:dk2>
          <a:srgbClr val="000000"/>
        </a:dk2>
        <a:lt2>
          <a:srgbClr val="C1C2CB"/>
        </a:lt2>
        <a:accent1>
          <a:srgbClr val="F1F1F7"/>
        </a:accent1>
        <a:accent2>
          <a:srgbClr val="8C8CB4"/>
        </a:accent2>
        <a:accent3>
          <a:srgbClr val="F3F3F3"/>
        </a:accent3>
        <a:accent4>
          <a:srgbClr val="000000"/>
        </a:accent4>
        <a:accent5>
          <a:srgbClr val="F7F7FA"/>
        </a:accent5>
        <a:accent6>
          <a:srgbClr val="7E7EA3"/>
        </a:accent6>
        <a:hlink>
          <a:srgbClr val="A3FFFF"/>
        </a:hlink>
        <a:folHlink>
          <a:srgbClr val="9E99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Glass Layers</Template>
  <TotalTime>123</TotalTime>
  <Words>356</Words>
  <Application>Microsoft Office PowerPoint</Application>
  <PresentationFormat>Экран (4:3)</PresentationFormat>
  <Paragraphs>39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Трава</vt:lpstr>
      <vt:lpstr>СТРУКТУРА ЭКОСИСТЕМЫ</vt:lpstr>
      <vt:lpstr>Экосистема ручья</vt:lpstr>
      <vt:lpstr>Слайд 3</vt:lpstr>
      <vt:lpstr>Наземный биогеоценоз</vt:lpstr>
      <vt:lpstr>Слайд 5</vt:lpstr>
      <vt:lpstr>Пространственная структура экосистемы</vt:lpstr>
      <vt:lpstr>Видовая структура экосистемы</vt:lpstr>
      <vt:lpstr>Экологическая структура экосистемы</vt:lpstr>
      <vt:lpstr>Слайд 9</vt:lpstr>
      <vt:lpstr>Слайд 10</vt:lpstr>
      <vt:lpstr>Продуценты или автотрофы (продуценты небелковых токсинов)</vt:lpstr>
      <vt:lpstr>Слайд 12</vt:lpstr>
      <vt:lpstr>Слайд 13</vt:lpstr>
      <vt:lpstr>Водоем как экосистема</vt:lpstr>
      <vt:lpstr>Экосистема дубравы</vt:lpstr>
      <vt:lpstr>Биологически замкнутая экосистема</vt:lpstr>
      <vt:lpstr>Так устроена подземная экосистема с единственным живым организмом</vt:lpstr>
      <vt:lpstr>Закрепление: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Николай</cp:lastModifiedBy>
  <cp:revision>9</cp:revision>
  <cp:lastPrinted>1601-01-01T00:00:00Z</cp:lastPrinted>
  <dcterms:created xsi:type="dcterms:W3CDTF">1601-01-01T00:00:00Z</dcterms:created>
  <dcterms:modified xsi:type="dcterms:W3CDTF">2012-06-08T08:53:51Z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