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C2600"/>
    <a:srgbClr val="6432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06/relationships/legacyDocTextInfo" Target="legacyDocTextInfo.bin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B82A85-BFE6-4219-A868-F39AF0974CBC}" type="datetimeFigureOut">
              <a:rPr lang="ru-RU"/>
              <a:pPr>
                <a:defRPr/>
              </a:pPr>
              <a:t>09.02.2012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0EF3400-B636-4D7D-BE50-39D8CE618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91D9F8-B436-4D26-AE87-3908B19CB60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D5E915-2EFC-49D1-9206-F6C2ADC4C257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4743AD-EA07-4641-994C-884B965F0522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B3FE31-BED6-48E4-9FE9-19614D472FD4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A069FD-2A40-4508-86C0-BE8E77931F85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E0189C-3DFB-43B1-8305-0532A848899E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F11573-DB64-4E30-BEF5-D21BB1B4A7E0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709E79-4327-4A81-8227-F4D914B96216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01ABED-B90B-40A9-B6A3-86DD9787A880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EBE933-B55A-47F6-B32C-97D44D26BB26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F0821A-51DD-4496-AA8B-FE10AB1BF58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B7E58-D646-424F-BBBB-32AF4AFA9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A2EB4-274F-4D67-A99A-9425B53B5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1FE2-09AD-484E-AEEB-709FEC671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2C3A-E9C9-4E8A-A339-CB90A26EE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542F1-4C11-4908-BA90-BD28F99AF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15238-F717-4C1B-9C86-6ED1944F3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2BA2C-C24B-48DC-A817-067C05463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5F626-88B4-41FB-AC2D-4D104E7BF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25-0168-4FED-9AB9-5363A984D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59F64-C182-4A24-88CF-1A5E7ADA3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CA593-50D2-4045-B1D4-09A2D87D6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7B580-20B5-425D-8FE1-75AAECF92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6F94A7C-0736-4EB2-97FE-940E08001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hyperlink" Target="&#1042;&#1080;&#1076;&#1077;&#1086;/&#1051;&#1086;&#1074;&#1095;&#1080;&#1077;%20&#1083;&#1080;&#1089;&#1090;&#1100;&#1103;%20&#1085;&#1072;&#1089;&#1077;&#1082;&#1086;&#1084;&#1086;&#1103;&#1076;&#1085;&#1099;&#1093;%20&#1088;&#1072;&#1089;&#1090;&#1077;&#1085;&#1080;&#1081;.wmv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351838" cy="4391025"/>
          </a:xfrm>
        </p:spPr>
        <p:txBody>
          <a:bodyPr/>
          <a:lstStyle/>
          <a:p>
            <a:pPr marL="900113" indent="-357188" algn="l" eaLnBrk="1" hangingPunct="1"/>
            <a:r>
              <a:rPr lang="ru-RU" sz="6800" i="1" dirty="0" smtClean="0">
                <a:solidFill>
                  <a:srgbClr val="4C2600"/>
                </a:solidFill>
                <a:latin typeface="Impact" pitchFamily="34" charset="0"/>
              </a:rPr>
              <a:t>Борьба</a:t>
            </a:r>
            <a:br>
              <a:rPr lang="ru-RU" sz="6800" i="1" dirty="0" smtClean="0">
                <a:solidFill>
                  <a:srgbClr val="4C2600"/>
                </a:solidFill>
                <a:latin typeface="Impact" pitchFamily="34" charset="0"/>
              </a:rPr>
            </a:br>
            <a:r>
              <a:rPr lang="ru-RU" sz="6800" i="1" dirty="0" smtClean="0">
                <a:solidFill>
                  <a:srgbClr val="4C2600"/>
                </a:solidFill>
                <a:latin typeface="Impact" pitchFamily="34" charset="0"/>
              </a:rPr>
              <a:t>за существование</a:t>
            </a:r>
          </a:p>
        </p:txBody>
      </p:sp>
      <p:pic>
        <p:nvPicPr>
          <p:cNvPr id="3075" name="Picture 5" descr="8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7838" y="4365625"/>
            <a:ext cx="1825625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4819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00504"/>
            <a:ext cx="3213092" cy="2145184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3857620" y="0"/>
            <a:ext cx="2714644" cy="57148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Prezentacii.com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110807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/>
              <a:t>За счет чего возникают приспособленные особи?</a:t>
            </a:r>
          </a:p>
        </p:txBody>
      </p:sp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2087563" cy="1143000"/>
          </a:xfrm>
        </p:spPr>
        <p:txBody>
          <a:bodyPr/>
          <a:lstStyle/>
          <a:p>
            <a:pPr algn="l" eaLnBrk="1" hangingPunct="1"/>
            <a:r>
              <a:rPr lang="ru-RU" sz="7200" i="1" smtClean="0">
                <a:solidFill>
                  <a:srgbClr val="FF0000"/>
                </a:solidFill>
                <a:latin typeface="Arial Black" pitchFamily="34" charset="0"/>
              </a:rPr>
              <a:t>???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68313" y="2924175"/>
            <a:ext cx="8229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/>
              <a:t>Какая изменчивость имеет при этом большее значение?</a:t>
            </a:r>
          </a:p>
        </p:txBody>
      </p:sp>
      <p:pic>
        <p:nvPicPr>
          <p:cNvPr id="16392" name="Picture 8" descr="проблема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933825"/>
            <a:ext cx="20859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1125538"/>
            <a:ext cx="8424863" cy="3586162"/>
          </a:xfrm>
        </p:spPr>
        <p:txBody>
          <a:bodyPr/>
          <a:lstStyle/>
          <a:p>
            <a:pPr algn="l" eaLnBrk="1" hangingPunct="1"/>
            <a:r>
              <a:rPr lang="ru-RU" sz="5000" b="1" smtClean="0">
                <a:latin typeface="Monotype Corsiva" pitchFamily="66" charset="0"/>
              </a:rPr>
              <a:t>Таким образом,</a:t>
            </a:r>
            <a:br>
              <a:rPr lang="ru-RU" sz="5000" b="1" smtClean="0">
                <a:latin typeface="Monotype Corsiva" pitchFamily="66" charset="0"/>
              </a:rPr>
            </a:br>
            <a:r>
              <a:rPr lang="ru-RU" sz="5000" b="1" smtClean="0">
                <a:latin typeface="Monotype Corsiva" pitchFamily="66" charset="0"/>
              </a:rPr>
              <a:t>основой успеха эволюции является </a:t>
            </a:r>
            <a:r>
              <a:rPr lang="ru-RU" sz="5000" b="1" u="sng" smtClean="0">
                <a:latin typeface="Monotype Corsiva" pitchFamily="66" charset="0"/>
              </a:rPr>
              <a:t>многообразие организмов.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027238" cy="1570037"/>
          </a:xfrm>
        </p:spPr>
        <p:txBody>
          <a:bodyPr/>
          <a:lstStyle/>
          <a:p>
            <a:pPr algn="l" eaLnBrk="1" hangingPunct="1"/>
            <a:r>
              <a:rPr lang="ru-RU" sz="7200" i="1" smtClean="0">
                <a:solidFill>
                  <a:srgbClr val="FF0000"/>
                </a:solidFill>
                <a:latin typeface="Arial Black" pitchFamily="34" charset="0"/>
              </a:rPr>
              <a:t>???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569325" cy="15128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4200" b="1" smtClean="0"/>
              <a:t>В чем причина возникновения борьбы за существование?</a:t>
            </a:r>
          </a:p>
        </p:txBody>
      </p:sp>
      <p:pic>
        <p:nvPicPr>
          <p:cNvPr id="5125" name="Picture 5" descr="проблема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933825"/>
            <a:ext cx="20859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893175" cy="2089150"/>
          </a:xfrm>
        </p:spPr>
        <p:txBody>
          <a:bodyPr/>
          <a:lstStyle/>
          <a:p>
            <a:pPr algn="l" eaLnBrk="1" hangingPunct="1"/>
            <a:r>
              <a:rPr lang="ru-RU" i="1" smtClean="0">
                <a:solidFill>
                  <a:srgbClr val="FF0000"/>
                </a:solidFill>
                <a:latin typeface="Arial Black" pitchFamily="34" charset="0"/>
              </a:rPr>
              <a:t>Борьба</a:t>
            </a:r>
            <a:br>
              <a:rPr lang="ru-RU" i="1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i="1" smtClean="0">
                <a:solidFill>
                  <a:srgbClr val="FF0000"/>
                </a:solidFill>
                <a:latin typeface="Arial Black" pitchFamily="34" charset="0"/>
              </a:rPr>
              <a:t>за существование (БЗС) –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20938"/>
            <a:ext cx="8229600" cy="2447925"/>
          </a:xfrm>
        </p:spPr>
        <p:txBody>
          <a:bodyPr/>
          <a:lstStyle/>
          <a:p>
            <a:pPr marL="0" indent="360363" eaLnBrk="1" hangingPunct="1">
              <a:buFontTx/>
              <a:buNone/>
            </a:pPr>
            <a:r>
              <a:rPr lang="ru-RU" sz="3600" smtClean="0">
                <a:cs typeface="Arial" charset="0"/>
              </a:rPr>
              <a:t>–</a:t>
            </a:r>
            <a:r>
              <a:rPr lang="ru-RU" sz="3600" smtClean="0"/>
              <a:t> это </a:t>
            </a:r>
            <a:r>
              <a:rPr lang="ru-RU" sz="3600" i="1" smtClean="0">
                <a:solidFill>
                  <a:srgbClr val="FF0000"/>
                </a:solidFill>
              </a:rPr>
              <a:t>многообразные</a:t>
            </a:r>
            <a:r>
              <a:rPr lang="ru-RU" sz="3600" smtClean="0"/>
              <a:t> взаимоотношения организмов друг с другом и условиями окружающей среды.</a:t>
            </a:r>
          </a:p>
        </p:txBody>
      </p:sp>
      <p:pic>
        <p:nvPicPr>
          <p:cNvPr id="5124" name="Picture 4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56325" y="5202238"/>
            <a:ext cx="2011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6"/>
          <p:cNvGraphicFramePr>
            <a:graphicFrameLocks/>
          </p:cNvGraphicFramePr>
          <p:nvPr>
            <p:ph/>
          </p:nvPr>
        </p:nvGraphicFramePr>
        <p:xfrm>
          <a:off x="179388" y="549275"/>
          <a:ext cx="8785225" cy="5903913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981075"/>
          </a:xfrm>
        </p:spPr>
        <p:txBody>
          <a:bodyPr/>
          <a:lstStyle/>
          <a:p>
            <a:pPr algn="l" eaLnBrk="1" hangingPunct="1"/>
            <a:r>
              <a:rPr lang="ru-RU" i="1" smtClean="0">
                <a:solidFill>
                  <a:srgbClr val="4C2600"/>
                </a:solidFill>
                <a:latin typeface="Arial Black" pitchFamily="34" charset="0"/>
              </a:rPr>
              <a:t>Внутривидовая борьба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5545137" cy="1181100"/>
          </a:xfrm>
        </p:spPr>
        <p:txBody>
          <a:bodyPr/>
          <a:lstStyle/>
          <a:p>
            <a:pPr marL="357188" indent="-357188" eaLnBrk="1" hangingPunct="1">
              <a:buFontTx/>
              <a:buNone/>
            </a:pPr>
            <a:r>
              <a:rPr lang="ru-RU" smtClean="0">
                <a:cs typeface="Arial" charset="0"/>
              </a:rPr>
              <a:t>– </a:t>
            </a:r>
            <a:r>
              <a:rPr lang="ru-RU" smtClean="0"/>
              <a:t>взаимоотношения между организмами одного вида.</a:t>
            </a:r>
          </a:p>
        </p:txBody>
      </p:sp>
      <p:pic>
        <p:nvPicPr>
          <p:cNvPr id="9220" name="Picture 4" descr="nature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5113" y="981075"/>
            <a:ext cx="2141537" cy="31686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1" name="Picture 5" descr="wolves_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63825"/>
            <a:ext cx="5076825" cy="33115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3" name="Picture 7" descr="48195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949700"/>
            <a:ext cx="4356100" cy="29083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272337" cy="981075"/>
          </a:xfrm>
        </p:spPr>
        <p:txBody>
          <a:bodyPr/>
          <a:lstStyle/>
          <a:p>
            <a:pPr eaLnBrk="1" hangingPunct="1"/>
            <a: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  <a:t>Межвидовая борьба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51163" y="765175"/>
            <a:ext cx="6192837" cy="1181100"/>
          </a:xfrm>
        </p:spPr>
        <p:txBody>
          <a:bodyPr/>
          <a:lstStyle/>
          <a:p>
            <a:pPr marL="719138" indent="-358775" eaLnBrk="1" hangingPunct="1">
              <a:buFontTx/>
              <a:buNone/>
            </a:pPr>
            <a:r>
              <a:rPr lang="ru-RU" smtClean="0">
                <a:cs typeface="Arial" charset="0"/>
              </a:rPr>
              <a:t>– </a:t>
            </a:r>
            <a:r>
              <a:rPr lang="ru-RU" smtClean="0"/>
              <a:t>взаимоотношения между организмами разных видов.</a:t>
            </a:r>
          </a:p>
        </p:txBody>
      </p:sp>
      <p:pic>
        <p:nvPicPr>
          <p:cNvPr id="10246" name="Picture 6" descr="a51c1711c56c"/>
          <p:cNvPicPr>
            <a:picLocks noChangeAspect="1" noChangeArrowheads="1"/>
          </p:cNvPicPr>
          <p:nvPr/>
        </p:nvPicPr>
        <p:blipFill>
          <a:blip r:embed="rId3" cstate="print"/>
          <a:srcRect l="3778" t="4938" r="4250" b="4466"/>
          <a:stretch>
            <a:fillRect/>
          </a:stretch>
        </p:blipFill>
        <p:spPr bwMode="auto">
          <a:xfrm>
            <a:off x="4643438" y="2205038"/>
            <a:ext cx="4500562" cy="33924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44" name="Picture 4" descr="biol061"/>
          <p:cNvPicPr>
            <a:picLocks noChangeAspect="1" noChangeArrowheads="1"/>
          </p:cNvPicPr>
          <p:nvPr/>
        </p:nvPicPr>
        <p:blipFill>
          <a:blip r:embed="rId4" cstate="print"/>
          <a:srcRect b="3036"/>
          <a:stretch>
            <a:fillRect/>
          </a:stretch>
        </p:blipFill>
        <p:spPr bwMode="auto">
          <a:xfrm>
            <a:off x="0" y="3800475"/>
            <a:ext cx="5003800" cy="30575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45" name="Picture 5" descr="f1077cd64005t"/>
          <p:cNvPicPr>
            <a:picLocks noChangeAspect="1" noChangeArrowheads="1"/>
          </p:cNvPicPr>
          <p:nvPr/>
        </p:nvPicPr>
        <p:blipFill>
          <a:blip r:embed="rId5" cstate="print"/>
          <a:srcRect r="7140" b="10217"/>
          <a:stretch>
            <a:fillRect/>
          </a:stretch>
        </p:blipFill>
        <p:spPr bwMode="auto">
          <a:xfrm>
            <a:off x="250825" y="1412875"/>
            <a:ext cx="3097213" cy="24606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5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5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569325" cy="2205038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  <a:t>Борьба</a:t>
            </a:r>
            <a:b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</a:br>
            <a: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  <a:t>с неблагоприятными</a:t>
            </a:r>
            <a:b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</a:br>
            <a:r>
              <a:rPr lang="ru-RU" sz="4800" i="1" smtClean="0">
                <a:solidFill>
                  <a:srgbClr val="4C2600"/>
                </a:solidFill>
                <a:latin typeface="Arial Black" pitchFamily="34" charset="0"/>
              </a:rPr>
              <a:t>условиями</a:t>
            </a:r>
          </a:p>
        </p:txBody>
      </p:sp>
      <p:pic>
        <p:nvPicPr>
          <p:cNvPr id="11268" name="Picture 4" descr="tn_05090044_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25" y="2276475"/>
            <a:ext cx="4778375" cy="358457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70" name="Picture 6" descr="3078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08363"/>
            <a:ext cx="4643438" cy="32146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71" name="Picture 7" descr="camera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50" y="188913"/>
            <a:ext cx="7921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5400" i="1" smtClean="0">
                <a:solidFill>
                  <a:srgbClr val="FF0000"/>
                </a:solidFill>
                <a:latin typeface="Arial Black" pitchFamily="34" charset="0"/>
              </a:rPr>
              <a:t>Смысл БЗС: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412875"/>
            <a:ext cx="8229600" cy="1181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3600" smtClean="0"/>
              <a:t>формирование приспособленности организмов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68313" y="3429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5400" i="1">
                <a:solidFill>
                  <a:srgbClr val="FF0000"/>
                </a:solidFill>
                <a:latin typeface="Arial Black" pitchFamily="34" charset="0"/>
              </a:rPr>
              <a:t>Итог БЗС: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55650" y="4652963"/>
            <a:ext cx="5256213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600"/>
              <a:t>естественный отбор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000" i="1" smtClean="0">
                <a:solidFill>
                  <a:srgbClr val="FF0000"/>
                </a:solidFill>
                <a:latin typeface="Arial Black" pitchFamily="34" charset="0"/>
              </a:rPr>
              <a:t>Естественный отбор </a:t>
            </a:r>
            <a:r>
              <a:rPr lang="ru-RU" sz="5000" i="1" smtClean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–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cs typeface="Arial" charset="0"/>
              </a:rPr>
              <a:t>– выживание наиболее приспособленных организмов</a:t>
            </a:r>
          </a:p>
        </p:txBody>
      </p:sp>
      <p:pic>
        <p:nvPicPr>
          <p:cNvPr id="15365" name="Picture 5" descr="08c837d7d4c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644900"/>
            <a:ext cx="288131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101</Words>
  <Application>Microsoft Office PowerPoint</Application>
  <PresentationFormat>Экран (4:3)</PresentationFormat>
  <Paragraphs>39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Impact</vt:lpstr>
      <vt:lpstr>Arial Black</vt:lpstr>
      <vt:lpstr>Monotype Corsiva</vt:lpstr>
      <vt:lpstr>Оформление по умолчанию</vt:lpstr>
      <vt:lpstr>Борьба за существование</vt:lpstr>
      <vt:lpstr>???</vt:lpstr>
      <vt:lpstr>Борьба за существование (БЗС) – </vt:lpstr>
      <vt:lpstr>Слайд 4</vt:lpstr>
      <vt:lpstr>Внутривидовая борьба</vt:lpstr>
      <vt:lpstr>Межвидовая борьба</vt:lpstr>
      <vt:lpstr>Борьба с неблагоприятными условиями</vt:lpstr>
      <vt:lpstr>Смысл БЗС:</vt:lpstr>
      <vt:lpstr>Естественный отбор –</vt:lpstr>
      <vt:lpstr>???</vt:lpstr>
      <vt:lpstr>Таким образом, основой успеха эволюции является многообразие организмов.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Борьба за существование</dc:title>
  <dc:creator>Васильев П.А.</dc:creator>
  <cp:lastModifiedBy>Admin</cp:lastModifiedBy>
  <cp:revision>8</cp:revision>
  <dcterms:created xsi:type="dcterms:W3CDTF">2009-11-22T19:17:48Z</dcterms:created>
  <dcterms:modified xsi:type="dcterms:W3CDTF">2012-02-09T15:11:50Z</dcterms:modified>
</cp:coreProperties>
</file>