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олилиния 2"/>
          <p:cNvSpPr>
            <a:spLocks/>
          </p:cNvSpPr>
          <p:nvPr/>
        </p:nvSpPr>
        <p:spPr bwMode="blackWhite">
          <a:xfrm>
            <a:off x="20638" y="12700"/>
            <a:ext cx="8896350" cy="6780213"/>
          </a:xfrm>
          <a:custGeom>
            <a:avLst/>
            <a:gdLst>
              <a:gd name="T0" fmla="*/ 6300000 w 3985"/>
              <a:gd name="T1" fmla="*/ 0 h 3619"/>
              <a:gd name="T2" fmla="*/ 0 w 3985"/>
              <a:gd name="T3" fmla="*/ 1826667 h 3619"/>
              <a:gd name="T4" fmla="*/ 4842204 w 3985"/>
              <a:gd name="T5" fmla="*/ 6780213 h 3619"/>
              <a:gd name="T6" fmla="*/ 8896350 w 3985"/>
              <a:gd name="T7" fmla="*/ 2107693 h 3619"/>
              <a:gd name="T8" fmla="*/ 6300000 w 3985"/>
              <a:gd name="T9" fmla="*/ 0 h 3619"/>
              <a:gd name="T10" fmla="*/ 6300000 w 3985"/>
              <a:gd name="T11" fmla="*/ 0 h 3619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0" t="0" r="r" b="b"/>
            <a:pathLst>
              <a:path w="3985" h="3619">
                <a:moveTo>
                  <a:pt x="2822" y="0"/>
                </a:moveTo>
                <a:lnTo>
                  <a:pt x="0" y="975"/>
                </a:lnTo>
                <a:lnTo>
                  <a:pt x="2169" y="3619"/>
                </a:lnTo>
                <a:lnTo>
                  <a:pt x="3985" y="1125"/>
                </a:lnTo>
                <a:lnTo>
                  <a:pt x="2822" y="0"/>
                </a:lnTo>
                <a:close/>
              </a:path>
            </a:pathLst>
          </a:custGeom>
          <a:solidFill>
            <a:schemeClr val="accent1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pSp>
        <p:nvGrpSpPr>
          <p:cNvPr id="5" name="Группа 8"/>
          <p:cNvGrpSpPr>
            <a:grpSpLocks/>
          </p:cNvGrpSpPr>
          <p:nvPr/>
        </p:nvGrpSpPr>
        <p:grpSpPr bwMode="auto">
          <a:xfrm>
            <a:off x="195263" y="234950"/>
            <a:ext cx="3787775" cy="1778000"/>
            <a:chOff x="123" y="148"/>
            <a:chExt cx="2386" cy="1120"/>
          </a:xfrm>
        </p:grpSpPr>
        <p:sp>
          <p:nvSpPr>
            <p:cNvPr id="6" name="Полилиния 9"/>
            <p:cNvSpPr>
              <a:spLocks/>
            </p:cNvSpPr>
            <p:nvPr userDrawn="1"/>
          </p:nvSpPr>
          <p:spPr bwMode="auto">
            <a:xfrm>
              <a:off x="177" y="177"/>
              <a:ext cx="2250" cy="1017"/>
            </a:xfrm>
            <a:custGeom>
              <a:avLst/>
              <a:gdLst>
                <a:gd name="T0" fmla="*/ 2250 w 794"/>
                <a:gd name="T1" fmla="*/ 970 h 414"/>
                <a:gd name="T2" fmla="*/ 2012 w 794"/>
                <a:gd name="T3" fmla="*/ 781 h 414"/>
                <a:gd name="T4" fmla="*/ 1576 w 794"/>
                <a:gd name="T5" fmla="*/ 516 h 414"/>
                <a:gd name="T6" fmla="*/ 201 w 794"/>
                <a:gd name="T7" fmla="*/ 0 h 414"/>
                <a:gd name="T8" fmla="*/ 65 w 794"/>
                <a:gd name="T9" fmla="*/ 49 h 414"/>
                <a:gd name="T10" fmla="*/ 0 w 794"/>
                <a:gd name="T11" fmla="*/ 204 h 414"/>
                <a:gd name="T12" fmla="*/ 79 w 794"/>
                <a:gd name="T13" fmla="*/ 381 h 414"/>
                <a:gd name="T14" fmla="*/ 1615 w 794"/>
                <a:gd name="T15" fmla="*/ 1005 h 414"/>
                <a:gd name="T16" fmla="*/ 1952 w 794"/>
                <a:gd name="T17" fmla="*/ 965 h 414"/>
                <a:gd name="T18" fmla="*/ 2224 w 794"/>
                <a:gd name="T19" fmla="*/ 1017 h 414"/>
                <a:gd name="T20" fmla="*/ 2250 w 794"/>
                <a:gd name="T21" fmla="*/ 970 h 414"/>
                <a:gd name="T22" fmla="*/ 2250 w 794"/>
                <a:gd name="T23" fmla="*/ 970 h 41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7" name="Полилиния 10"/>
            <p:cNvSpPr>
              <a:spLocks/>
            </p:cNvSpPr>
            <p:nvPr userDrawn="1"/>
          </p:nvSpPr>
          <p:spPr bwMode="auto">
            <a:xfrm>
              <a:off x="166" y="261"/>
              <a:ext cx="2244" cy="1007"/>
            </a:xfrm>
            <a:custGeom>
              <a:avLst/>
              <a:gdLst>
                <a:gd name="T0" fmla="*/ 194 w 1586"/>
                <a:gd name="T1" fmla="*/ 0 h 821"/>
                <a:gd name="T2" fmla="*/ 1883 w 1586"/>
                <a:gd name="T3" fmla="*/ 637 h 821"/>
                <a:gd name="T4" fmla="*/ 2020 w 1586"/>
                <a:gd name="T5" fmla="*/ 783 h 821"/>
                <a:gd name="T6" fmla="*/ 2244 w 1586"/>
                <a:gd name="T7" fmla="*/ 971 h 821"/>
                <a:gd name="T8" fmla="*/ 2214 w 1586"/>
                <a:gd name="T9" fmla="*/ 1007 h 821"/>
                <a:gd name="T10" fmla="*/ 1910 w 1586"/>
                <a:gd name="T11" fmla="*/ 965 h 821"/>
                <a:gd name="T12" fmla="*/ 1620 w 1586"/>
                <a:gd name="T13" fmla="*/ 995 h 821"/>
                <a:gd name="T14" fmla="*/ 59 w 1586"/>
                <a:gd name="T15" fmla="*/ 366 h 821"/>
                <a:gd name="T16" fmla="*/ 0 w 1586"/>
                <a:gd name="T17" fmla="*/ 184 h 821"/>
                <a:gd name="T18" fmla="*/ 65 w 1586"/>
                <a:gd name="T19" fmla="*/ 39 h 821"/>
                <a:gd name="T20" fmla="*/ 194 w 1586"/>
                <a:gd name="T21" fmla="*/ 0 h 821"/>
                <a:gd name="T22" fmla="*/ 194 w 1586"/>
                <a:gd name="T23" fmla="*/ 0 h 821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8" name="Полилиния 11"/>
            <p:cNvSpPr>
              <a:spLocks/>
            </p:cNvSpPr>
            <p:nvPr userDrawn="1"/>
          </p:nvSpPr>
          <p:spPr bwMode="auto">
            <a:xfrm>
              <a:off x="474" y="344"/>
              <a:ext cx="1488" cy="919"/>
            </a:xfrm>
            <a:custGeom>
              <a:avLst/>
              <a:gdLst>
                <a:gd name="T0" fmla="*/ 0 w 1049"/>
                <a:gd name="T1" fmla="*/ 400 h 747"/>
                <a:gd name="T2" fmla="*/ 1308 w 1049"/>
                <a:gd name="T3" fmla="*/ 919 h 747"/>
                <a:gd name="T4" fmla="*/ 1332 w 1049"/>
                <a:gd name="T5" fmla="*/ 657 h 747"/>
                <a:gd name="T6" fmla="*/ 1488 w 1049"/>
                <a:gd name="T7" fmla="*/ 519 h 747"/>
                <a:gd name="T8" fmla="*/ 111 w 1049"/>
                <a:gd name="T9" fmla="*/ 0 h 747"/>
                <a:gd name="T10" fmla="*/ 0 w 1049"/>
                <a:gd name="T11" fmla="*/ 156 h 747"/>
                <a:gd name="T12" fmla="*/ 0 w 1049"/>
                <a:gd name="T13" fmla="*/ 400 h 747"/>
                <a:gd name="T14" fmla="*/ 0 w 1049"/>
                <a:gd name="T15" fmla="*/ 400 h 7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9" name="Группа 12"/>
            <p:cNvGrpSpPr>
              <a:grpSpLocks/>
            </p:cNvGrpSpPr>
            <p:nvPr userDrawn="1"/>
          </p:nvGrpSpPr>
          <p:grpSpPr bwMode="auto">
            <a:xfrm>
              <a:off x="123" y="148"/>
              <a:ext cx="2386" cy="1081"/>
              <a:chOff x="123" y="148"/>
              <a:chExt cx="2386" cy="1081"/>
            </a:xfrm>
          </p:grpSpPr>
          <p:sp>
            <p:nvSpPr>
              <p:cNvPr id="10" name="Полилиния 13"/>
              <p:cNvSpPr>
                <a:spLocks/>
              </p:cNvSpPr>
              <p:nvPr userDrawn="1"/>
            </p:nvSpPr>
            <p:spPr bwMode="auto">
              <a:xfrm>
                <a:off x="2005" y="934"/>
                <a:ext cx="212" cy="214"/>
              </a:xfrm>
              <a:custGeom>
                <a:avLst/>
                <a:gdLst>
                  <a:gd name="T0" fmla="*/ 155 w 150"/>
                  <a:gd name="T1" fmla="*/ 0 h 173"/>
                  <a:gd name="T2" fmla="*/ 57 w 150"/>
                  <a:gd name="T3" fmla="*/ 82 h 173"/>
                  <a:gd name="T4" fmla="*/ 0 w 150"/>
                  <a:gd name="T5" fmla="*/ 214 h 173"/>
                  <a:gd name="T6" fmla="*/ 113 w 150"/>
                  <a:gd name="T7" fmla="*/ 198 h 173"/>
                  <a:gd name="T8" fmla="*/ 146 w 150"/>
                  <a:gd name="T9" fmla="*/ 104 h 173"/>
                  <a:gd name="T10" fmla="*/ 212 w 150"/>
                  <a:gd name="T11" fmla="*/ 33 h 173"/>
                  <a:gd name="T12" fmla="*/ 155 w 150"/>
                  <a:gd name="T13" fmla="*/ 0 h 173"/>
                  <a:gd name="T14" fmla="*/ 155 w 150"/>
                  <a:gd name="T15" fmla="*/ 0 h 173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1" name="Полилиния 14"/>
              <p:cNvSpPr>
                <a:spLocks/>
              </p:cNvSpPr>
              <p:nvPr userDrawn="1"/>
            </p:nvSpPr>
            <p:spPr bwMode="auto">
              <a:xfrm>
                <a:off x="123" y="148"/>
                <a:ext cx="2386" cy="1081"/>
              </a:xfrm>
              <a:custGeom>
                <a:avLst/>
                <a:gdLst>
                  <a:gd name="T0" fmla="*/ 221 w 1684"/>
                  <a:gd name="T1" fmla="*/ 0 h 880"/>
                  <a:gd name="T2" fmla="*/ 89 w 1684"/>
                  <a:gd name="T3" fmla="*/ 64 h 880"/>
                  <a:gd name="T4" fmla="*/ 0 w 1684"/>
                  <a:gd name="T5" fmla="*/ 256 h 880"/>
                  <a:gd name="T6" fmla="*/ 95 w 1684"/>
                  <a:gd name="T7" fmla="*/ 440 h 880"/>
                  <a:gd name="T8" fmla="*/ 1675 w 1684"/>
                  <a:gd name="T9" fmla="*/ 1065 h 880"/>
                  <a:gd name="T10" fmla="*/ 2015 w 1684"/>
                  <a:gd name="T11" fmla="*/ 1026 h 880"/>
                  <a:gd name="T12" fmla="*/ 2290 w 1684"/>
                  <a:gd name="T13" fmla="*/ 1081 h 880"/>
                  <a:gd name="T14" fmla="*/ 2386 w 1684"/>
                  <a:gd name="T15" fmla="*/ 993 h 880"/>
                  <a:gd name="T16" fmla="*/ 2128 w 1684"/>
                  <a:gd name="T17" fmla="*/ 816 h 880"/>
                  <a:gd name="T18" fmla="*/ 2023 w 1684"/>
                  <a:gd name="T19" fmla="*/ 629 h 880"/>
                  <a:gd name="T20" fmla="*/ 1940 w 1684"/>
                  <a:gd name="T21" fmla="*/ 647 h 880"/>
                  <a:gd name="T22" fmla="*/ 2039 w 1684"/>
                  <a:gd name="T23" fmla="*/ 816 h 880"/>
                  <a:gd name="T24" fmla="*/ 2236 w 1684"/>
                  <a:gd name="T25" fmla="*/ 995 h 880"/>
                  <a:gd name="T26" fmla="*/ 2002 w 1684"/>
                  <a:gd name="T27" fmla="*/ 967 h 880"/>
                  <a:gd name="T28" fmla="*/ 1727 w 1684"/>
                  <a:gd name="T29" fmla="*/ 1000 h 880"/>
                  <a:gd name="T30" fmla="*/ 1778 w 1684"/>
                  <a:gd name="T31" fmla="*/ 798 h 880"/>
                  <a:gd name="T32" fmla="*/ 1896 w 1684"/>
                  <a:gd name="T33" fmla="*/ 661 h 880"/>
                  <a:gd name="T34" fmla="*/ 1758 w 1684"/>
                  <a:gd name="T35" fmla="*/ 678 h 880"/>
                  <a:gd name="T36" fmla="*/ 1651 w 1684"/>
                  <a:gd name="T37" fmla="*/ 808 h 880"/>
                  <a:gd name="T38" fmla="*/ 1614 w 1684"/>
                  <a:gd name="T39" fmla="*/ 972 h 880"/>
                  <a:gd name="T40" fmla="*/ 152 w 1684"/>
                  <a:gd name="T41" fmla="*/ 381 h 880"/>
                  <a:gd name="T42" fmla="*/ 113 w 1684"/>
                  <a:gd name="T43" fmla="*/ 264 h 880"/>
                  <a:gd name="T44" fmla="*/ 146 w 1684"/>
                  <a:gd name="T45" fmla="*/ 117 h 880"/>
                  <a:gd name="T46" fmla="*/ 307 w 1684"/>
                  <a:gd name="T47" fmla="*/ 0 h 880"/>
                  <a:gd name="T48" fmla="*/ 221 w 1684"/>
                  <a:gd name="T49" fmla="*/ 0 h 880"/>
                  <a:gd name="T50" fmla="*/ 221 w 1684"/>
                  <a:gd name="T51" fmla="*/ 0 h 880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</a:gdLst>
                <a:ahLst/>
                <a:cxnLst>
                  <a:cxn ang="T52">
                    <a:pos x="T0" y="T1"/>
                  </a:cxn>
                  <a:cxn ang="T53">
                    <a:pos x="T2" y="T3"/>
                  </a:cxn>
                  <a:cxn ang="T54">
                    <a:pos x="T4" y="T5"/>
                  </a:cxn>
                  <a:cxn ang="T55">
                    <a:pos x="T6" y="T7"/>
                  </a:cxn>
                  <a:cxn ang="T56">
                    <a:pos x="T8" y="T9"/>
                  </a:cxn>
                  <a:cxn ang="T57">
                    <a:pos x="T10" y="T11"/>
                  </a:cxn>
                  <a:cxn ang="T58">
                    <a:pos x="T12" y="T13"/>
                  </a:cxn>
                  <a:cxn ang="T59">
                    <a:pos x="T14" y="T15"/>
                  </a:cxn>
                  <a:cxn ang="T60">
                    <a:pos x="T16" y="T17"/>
                  </a:cxn>
                  <a:cxn ang="T61">
                    <a:pos x="T18" y="T19"/>
                  </a:cxn>
                  <a:cxn ang="T62">
                    <a:pos x="T20" y="T21"/>
                  </a:cxn>
                  <a:cxn ang="T63">
                    <a:pos x="T22" y="T23"/>
                  </a:cxn>
                  <a:cxn ang="T64">
                    <a:pos x="T24" y="T25"/>
                  </a:cxn>
                  <a:cxn ang="T65">
                    <a:pos x="T26" y="T27"/>
                  </a:cxn>
                  <a:cxn ang="T66">
                    <a:pos x="T28" y="T29"/>
                  </a:cxn>
                  <a:cxn ang="T67">
                    <a:pos x="T30" y="T31"/>
                  </a:cxn>
                  <a:cxn ang="T68">
                    <a:pos x="T32" y="T33"/>
                  </a:cxn>
                  <a:cxn ang="T69">
                    <a:pos x="T34" y="T35"/>
                  </a:cxn>
                  <a:cxn ang="T70">
                    <a:pos x="T36" y="T37"/>
                  </a:cxn>
                  <a:cxn ang="T71">
                    <a:pos x="T38" y="T39"/>
                  </a:cxn>
                  <a:cxn ang="T72">
                    <a:pos x="T40" y="T41"/>
                  </a:cxn>
                  <a:cxn ang="T73">
                    <a:pos x="T42" y="T43"/>
                  </a:cxn>
                  <a:cxn ang="T74">
                    <a:pos x="T44" y="T45"/>
                  </a:cxn>
                  <a:cxn ang="T75">
                    <a:pos x="T46" y="T47"/>
                  </a:cxn>
                  <a:cxn ang="T76">
                    <a:pos x="T48" y="T49"/>
                  </a:cxn>
                  <a:cxn ang="T77">
                    <a:pos x="T50" y="T51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" name="Полилиния 15"/>
              <p:cNvSpPr>
                <a:spLocks/>
              </p:cNvSpPr>
              <p:nvPr userDrawn="1"/>
            </p:nvSpPr>
            <p:spPr bwMode="auto">
              <a:xfrm>
                <a:off x="324" y="158"/>
                <a:ext cx="1686" cy="614"/>
              </a:xfrm>
              <a:custGeom>
                <a:avLst/>
                <a:gdLst>
                  <a:gd name="T0" fmla="*/ 142 w 1190"/>
                  <a:gd name="T1" fmla="*/ 0 h 500"/>
                  <a:gd name="T2" fmla="*/ 1686 w 1190"/>
                  <a:gd name="T3" fmla="*/ 602 h 500"/>
                  <a:gd name="T4" fmla="*/ 1524 w 1190"/>
                  <a:gd name="T5" fmla="*/ 614 h 500"/>
                  <a:gd name="T6" fmla="*/ 0 w 1190"/>
                  <a:gd name="T7" fmla="*/ 33 h 500"/>
                  <a:gd name="T8" fmla="*/ 142 w 1190"/>
                  <a:gd name="T9" fmla="*/ 0 h 500"/>
                  <a:gd name="T10" fmla="*/ 142 w 1190"/>
                  <a:gd name="T11" fmla="*/ 0 h 5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3" name="Полилиния 16"/>
              <p:cNvSpPr>
                <a:spLocks/>
              </p:cNvSpPr>
              <p:nvPr userDrawn="1"/>
            </p:nvSpPr>
            <p:spPr bwMode="auto">
              <a:xfrm>
                <a:off x="409" y="251"/>
                <a:ext cx="227" cy="410"/>
              </a:xfrm>
              <a:custGeom>
                <a:avLst/>
                <a:gdLst>
                  <a:gd name="T0" fmla="*/ 165 w 160"/>
                  <a:gd name="T1" fmla="*/ 0 h 335"/>
                  <a:gd name="T2" fmla="*/ 27 w 160"/>
                  <a:gd name="T3" fmla="*/ 130 h 335"/>
                  <a:gd name="T4" fmla="*/ 0 w 160"/>
                  <a:gd name="T5" fmla="*/ 281 h 335"/>
                  <a:gd name="T6" fmla="*/ 47 w 160"/>
                  <a:gd name="T7" fmla="*/ 384 h 335"/>
                  <a:gd name="T8" fmla="*/ 133 w 160"/>
                  <a:gd name="T9" fmla="*/ 410 h 335"/>
                  <a:gd name="T10" fmla="*/ 108 w 160"/>
                  <a:gd name="T11" fmla="*/ 188 h 335"/>
                  <a:gd name="T12" fmla="*/ 227 w 160"/>
                  <a:gd name="T13" fmla="*/ 21 h 335"/>
                  <a:gd name="T14" fmla="*/ 165 w 160"/>
                  <a:gd name="T15" fmla="*/ 0 h 335"/>
                  <a:gd name="T16" fmla="*/ 165 w 160"/>
                  <a:gd name="T17" fmla="*/ 0 h 335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4" name="Полилиния 17"/>
              <p:cNvSpPr>
                <a:spLocks/>
              </p:cNvSpPr>
              <p:nvPr userDrawn="1"/>
            </p:nvSpPr>
            <p:spPr bwMode="auto">
              <a:xfrm>
                <a:off x="846" y="536"/>
                <a:ext cx="691" cy="364"/>
              </a:xfrm>
              <a:custGeom>
                <a:avLst/>
                <a:gdLst>
                  <a:gd name="T0" fmla="*/ 20 w 489"/>
                  <a:gd name="T1" fmla="*/ 42 h 296"/>
                  <a:gd name="T2" fmla="*/ 226 w 489"/>
                  <a:gd name="T3" fmla="*/ 81 h 296"/>
                  <a:gd name="T4" fmla="*/ 458 w 489"/>
                  <a:gd name="T5" fmla="*/ 168 h 296"/>
                  <a:gd name="T6" fmla="*/ 622 w 489"/>
                  <a:gd name="T7" fmla="*/ 299 h 296"/>
                  <a:gd name="T8" fmla="*/ 461 w 489"/>
                  <a:gd name="T9" fmla="*/ 283 h 296"/>
                  <a:gd name="T10" fmla="*/ 196 w 489"/>
                  <a:gd name="T11" fmla="*/ 180 h 296"/>
                  <a:gd name="T12" fmla="*/ 71 w 489"/>
                  <a:gd name="T13" fmla="*/ 98 h 296"/>
                  <a:gd name="T14" fmla="*/ 151 w 489"/>
                  <a:gd name="T15" fmla="*/ 200 h 296"/>
                  <a:gd name="T16" fmla="*/ 384 w 489"/>
                  <a:gd name="T17" fmla="*/ 332 h 296"/>
                  <a:gd name="T18" fmla="*/ 658 w 489"/>
                  <a:gd name="T19" fmla="*/ 364 h 296"/>
                  <a:gd name="T20" fmla="*/ 691 w 489"/>
                  <a:gd name="T21" fmla="*/ 275 h 296"/>
                  <a:gd name="T22" fmla="*/ 557 w 489"/>
                  <a:gd name="T23" fmla="*/ 148 h 296"/>
                  <a:gd name="T24" fmla="*/ 240 w 489"/>
                  <a:gd name="T25" fmla="*/ 21 h 296"/>
                  <a:gd name="T26" fmla="*/ 0 w 489"/>
                  <a:gd name="T27" fmla="*/ 0 h 296"/>
                  <a:gd name="T28" fmla="*/ 20 w 489"/>
                  <a:gd name="T29" fmla="*/ 42 h 296"/>
                  <a:gd name="T30" fmla="*/ 20 w 489"/>
                  <a:gd name="T31" fmla="*/ 42 h 29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</a:gdLst>
                <a:ahLst/>
                <a:cxnLst>
                  <a:cxn ang="T32">
                    <a:pos x="T0" y="T1"/>
                  </a:cxn>
                  <a:cxn ang="T33">
                    <a:pos x="T2" y="T3"/>
                  </a:cxn>
                  <a:cxn ang="T34">
                    <a:pos x="T4" y="T5"/>
                  </a:cxn>
                  <a:cxn ang="T35">
                    <a:pos x="T6" y="T7"/>
                  </a:cxn>
                  <a:cxn ang="T36">
                    <a:pos x="T8" y="T9"/>
                  </a:cxn>
                  <a:cxn ang="T37">
                    <a:pos x="T10" y="T11"/>
                  </a:cxn>
                  <a:cxn ang="T38">
                    <a:pos x="T12" y="T13"/>
                  </a:cxn>
                  <a:cxn ang="T39">
                    <a:pos x="T14" y="T15"/>
                  </a:cxn>
                  <a:cxn ang="T40">
                    <a:pos x="T16" y="T17"/>
                  </a:cxn>
                  <a:cxn ang="T41">
                    <a:pos x="T18" y="T19"/>
                  </a:cxn>
                  <a:cxn ang="T42">
                    <a:pos x="T20" y="T21"/>
                  </a:cxn>
                  <a:cxn ang="T43">
                    <a:pos x="T22" y="T23"/>
                  </a:cxn>
                  <a:cxn ang="T44">
                    <a:pos x="T24" y="T25"/>
                  </a:cxn>
                  <a:cxn ang="T45">
                    <a:pos x="T26" y="T27"/>
                  </a:cxn>
                  <a:cxn ang="T46">
                    <a:pos x="T28" y="T29"/>
                  </a:cxn>
                  <a:cxn ang="T47">
                    <a:pos x="T30" y="T31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</p:grpSp>
      <p:grpSp>
        <p:nvGrpSpPr>
          <p:cNvPr id="15" name="Группа 18"/>
          <p:cNvGrpSpPr>
            <a:grpSpLocks/>
          </p:cNvGrpSpPr>
          <p:nvPr/>
        </p:nvGrpSpPr>
        <p:grpSpPr bwMode="auto">
          <a:xfrm>
            <a:off x="7915275" y="4368800"/>
            <a:ext cx="742950" cy="1058863"/>
            <a:chOff x="4986" y="2752"/>
            <a:chExt cx="468" cy="667"/>
          </a:xfrm>
        </p:grpSpPr>
        <p:sp>
          <p:nvSpPr>
            <p:cNvPr id="16" name="Полилиния 19"/>
            <p:cNvSpPr>
              <a:spLocks/>
            </p:cNvSpPr>
            <p:nvPr userDrawn="1"/>
          </p:nvSpPr>
          <p:spPr bwMode="auto">
            <a:xfrm rot="7320404">
              <a:off x="4909" y="2936"/>
              <a:ext cx="629" cy="293"/>
            </a:xfrm>
            <a:custGeom>
              <a:avLst/>
              <a:gdLst>
                <a:gd name="T0" fmla="*/ 629 w 794"/>
                <a:gd name="T1" fmla="*/ 280 h 414"/>
                <a:gd name="T2" fmla="*/ 562 w 794"/>
                <a:gd name="T3" fmla="*/ 225 h 414"/>
                <a:gd name="T4" fmla="*/ 440 w 794"/>
                <a:gd name="T5" fmla="*/ 149 h 414"/>
                <a:gd name="T6" fmla="*/ 56 w 794"/>
                <a:gd name="T7" fmla="*/ 0 h 414"/>
                <a:gd name="T8" fmla="*/ 18 w 794"/>
                <a:gd name="T9" fmla="*/ 14 h 414"/>
                <a:gd name="T10" fmla="*/ 0 w 794"/>
                <a:gd name="T11" fmla="*/ 59 h 414"/>
                <a:gd name="T12" fmla="*/ 22 w 794"/>
                <a:gd name="T13" fmla="*/ 110 h 414"/>
                <a:gd name="T14" fmla="*/ 452 w 794"/>
                <a:gd name="T15" fmla="*/ 289 h 414"/>
                <a:gd name="T16" fmla="*/ 546 w 794"/>
                <a:gd name="T17" fmla="*/ 278 h 414"/>
                <a:gd name="T18" fmla="*/ 622 w 794"/>
                <a:gd name="T19" fmla="*/ 293 h 414"/>
                <a:gd name="T20" fmla="*/ 629 w 794"/>
                <a:gd name="T21" fmla="*/ 280 h 414"/>
                <a:gd name="T22" fmla="*/ 629 w 794"/>
                <a:gd name="T23" fmla="*/ 280 h 41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794" h="414">
                  <a:moveTo>
                    <a:pt x="794" y="395"/>
                  </a:moveTo>
                  <a:lnTo>
                    <a:pt x="710" y="318"/>
                  </a:lnTo>
                  <a:lnTo>
                    <a:pt x="556" y="210"/>
                  </a:lnTo>
                  <a:lnTo>
                    <a:pt x="71" y="0"/>
                  </a:lnTo>
                  <a:lnTo>
                    <a:pt x="23" y="20"/>
                  </a:lnTo>
                  <a:lnTo>
                    <a:pt x="0" y="83"/>
                  </a:lnTo>
                  <a:lnTo>
                    <a:pt x="28" y="155"/>
                  </a:lnTo>
                  <a:lnTo>
                    <a:pt x="570" y="409"/>
                  </a:lnTo>
                  <a:lnTo>
                    <a:pt x="689" y="393"/>
                  </a:lnTo>
                  <a:lnTo>
                    <a:pt x="785" y="414"/>
                  </a:lnTo>
                  <a:lnTo>
                    <a:pt x="794" y="395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7" name="Полилиния 20"/>
            <p:cNvSpPr>
              <a:spLocks/>
            </p:cNvSpPr>
            <p:nvPr userDrawn="1"/>
          </p:nvSpPr>
          <p:spPr bwMode="auto">
            <a:xfrm rot="7320404">
              <a:off x="4893" y="2923"/>
              <a:ext cx="627" cy="290"/>
            </a:xfrm>
            <a:custGeom>
              <a:avLst/>
              <a:gdLst>
                <a:gd name="T0" fmla="*/ 54 w 1586"/>
                <a:gd name="T1" fmla="*/ 0 h 821"/>
                <a:gd name="T2" fmla="*/ 526 w 1586"/>
                <a:gd name="T3" fmla="*/ 183 h 821"/>
                <a:gd name="T4" fmla="*/ 565 w 1586"/>
                <a:gd name="T5" fmla="*/ 225 h 821"/>
                <a:gd name="T6" fmla="*/ 627 w 1586"/>
                <a:gd name="T7" fmla="*/ 280 h 821"/>
                <a:gd name="T8" fmla="*/ 619 w 1586"/>
                <a:gd name="T9" fmla="*/ 290 h 821"/>
                <a:gd name="T10" fmla="*/ 534 w 1586"/>
                <a:gd name="T11" fmla="*/ 278 h 821"/>
                <a:gd name="T12" fmla="*/ 453 w 1586"/>
                <a:gd name="T13" fmla="*/ 286 h 821"/>
                <a:gd name="T14" fmla="*/ 17 w 1586"/>
                <a:gd name="T15" fmla="*/ 105 h 821"/>
                <a:gd name="T16" fmla="*/ 0 w 1586"/>
                <a:gd name="T17" fmla="*/ 53 h 821"/>
                <a:gd name="T18" fmla="*/ 18 w 1586"/>
                <a:gd name="T19" fmla="*/ 11 h 821"/>
                <a:gd name="T20" fmla="*/ 54 w 1586"/>
                <a:gd name="T21" fmla="*/ 0 h 821"/>
                <a:gd name="T22" fmla="*/ 54 w 1586"/>
                <a:gd name="T23" fmla="*/ 0 h 821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8" name="Полилиния 21"/>
            <p:cNvSpPr>
              <a:spLocks/>
            </p:cNvSpPr>
            <p:nvPr userDrawn="1"/>
          </p:nvSpPr>
          <p:spPr bwMode="auto">
            <a:xfrm rot="7320404">
              <a:off x="5000" y="2912"/>
              <a:ext cx="416" cy="265"/>
            </a:xfrm>
            <a:custGeom>
              <a:avLst/>
              <a:gdLst>
                <a:gd name="T0" fmla="*/ 0 w 1049"/>
                <a:gd name="T1" fmla="*/ 115 h 747"/>
                <a:gd name="T2" fmla="*/ 366 w 1049"/>
                <a:gd name="T3" fmla="*/ 265 h 747"/>
                <a:gd name="T4" fmla="*/ 372 w 1049"/>
                <a:gd name="T5" fmla="*/ 189 h 747"/>
                <a:gd name="T6" fmla="*/ 416 w 1049"/>
                <a:gd name="T7" fmla="*/ 150 h 747"/>
                <a:gd name="T8" fmla="*/ 31 w 1049"/>
                <a:gd name="T9" fmla="*/ 0 h 747"/>
                <a:gd name="T10" fmla="*/ 0 w 1049"/>
                <a:gd name="T11" fmla="*/ 45 h 747"/>
                <a:gd name="T12" fmla="*/ 0 w 1049"/>
                <a:gd name="T13" fmla="*/ 115 h 747"/>
                <a:gd name="T14" fmla="*/ 0 w 1049"/>
                <a:gd name="T15" fmla="*/ 115 h 7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19" name="Группа 22"/>
            <p:cNvGrpSpPr>
              <a:grpSpLocks/>
            </p:cNvGrpSpPr>
            <p:nvPr userDrawn="1"/>
          </p:nvGrpSpPr>
          <p:grpSpPr bwMode="auto">
            <a:xfrm>
              <a:off x="4986" y="2752"/>
              <a:ext cx="468" cy="667"/>
              <a:chOff x="4986" y="2752"/>
              <a:chExt cx="468" cy="667"/>
            </a:xfrm>
          </p:grpSpPr>
          <p:sp>
            <p:nvSpPr>
              <p:cNvPr id="20" name="Полилиния 23"/>
              <p:cNvSpPr>
                <a:spLocks/>
              </p:cNvSpPr>
              <p:nvPr userDrawn="1"/>
            </p:nvSpPr>
            <p:spPr bwMode="auto">
              <a:xfrm rot="7320404">
                <a:off x="4987" y="3190"/>
                <a:ext cx="59" cy="61"/>
              </a:xfrm>
              <a:custGeom>
                <a:avLst/>
                <a:gdLst>
                  <a:gd name="T0" fmla="*/ 43 w 150"/>
                  <a:gd name="T1" fmla="*/ 0 h 173"/>
                  <a:gd name="T2" fmla="*/ 16 w 150"/>
                  <a:gd name="T3" fmla="*/ 23 h 173"/>
                  <a:gd name="T4" fmla="*/ 0 w 150"/>
                  <a:gd name="T5" fmla="*/ 61 h 173"/>
                  <a:gd name="T6" fmla="*/ 31 w 150"/>
                  <a:gd name="T7" fmla="*/ 56 h 173"/>
                  <a:gd name="T8" fmla="*/ 41 w 150"/>
                  <a:gd name="T9" fmla="*/ 30 h 173"/>
                  <a:gd name="T10" fmla="*/ 59 w 150"/>
                  <a:gd name="T11" fmla="*/ 10 h 173"/>
                  <a:gd name="T12" fmla="*/ 43 w 150"/>
                  <a:gd name="T13" fmla="*/ 0 h 173"/>
                  <a:gd name="T14" fmla="*/ 43 w 150"/>
                  <a:gd name="T15" fmla="*/ 0 h 173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0" t="0" r="r" b="b"/>
                <a:pathLst>
                  <a:path w="150" h="173">
                    <a:moveTo>
                      <a:pt x="110" y="0"/>
                    </a:moveTo>
                    <a:lnTo>
                      <a:pt x="40" y="66"/>
                    </a:lnTo>
                    <a:lnTo>
                      <a:pt x="0" y="173"/>
                    </a:lnTo>
                    <a:lnTo>
                      <a:pt x="80" y="160"/>
                    </a:lnTo>
                    <a:lnTo>
                      <a:pt x="103" y="84"/>
                    </a:lnTo>
                    <a:lnTo>
                      <a:pt x="150" y="27"/>
                    </a:lnTo>
                    <a:lnTo>
                      <a:pt x="11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1" name="Полилиния 24"/>
              <p:cNvSpPr>
                <a:spLocks/>
              </p:cNvSpPr>
              <p:nvPr userDrawn="1"/>
            </p:nvSpPr>
            <p:spPr bwMode="auto">
              <a:xfrm rot="7320404">
                <a:off x="4887" y="2930"/>
                <a:ext cx="667" cy="311"/>
              </a:xfrm>
              <a:custGeom>
                <a:avLst/>
                <a:gdLst>
                  <a:gd name="T0" fmla="*/ 62 w 1684"/>
                  <a:gd name="T1" fmla="*/ 0 h 880"/>
                  <a:gd name="T2" fmla="*/ 25 w 1684"/>
                  <a:gd name="T3" fmla="*/ 18 h 880"/>
                  <a:gd name="T4" fmla="*/ 0 w 1684"/>
                  <a:gd name="T5" fmla="*/ 74 h 880"/>
                  <a:gd name="T6" fmla="*/ 27 w 1684"/>
                  <a:gd name="T7" fmla="*/ 127 h 880"/>
                  <a:gd name="T8" fmla="*/ 468 w 1684"/>
                  <a:gd name="T9" fmla="*/ 306 h 880"/>
                  <a:gd name="T10" fmla="*/ 563 w 1684"/>
                  <a:gd name="T11" fmla="*/ 295 h 880"/>
                  <a:gd name="T12" fmla="*/ 640 w 1684"/>
                  <a:gd name="T13" fmla="*/ 311 h 880"/>
                  <a:gd name="T14" fmla="*/ 667 w 1684"/>
                  <a:gd name="T15" fmla="*/ 286 h 880"/>
                  <a:gd name="T16" fmla="*/ 595 w 1684"/>
                  <a:gd name="T17" fmla="*/ 235 h 880"/>
                  <a:gd name="T18" fmla="*/ 566 w 1684"/>
                  <a:gd name="T19" fmla="*/ 181 h 880"/>
                  <a:gd name="T20" fmla="*/ 542 w 1684"/>
                  <a:gd name="T21" fmla="*/ 186 h 880"/>
                  <a:gd name="T22" fmla="*/ 570 w 1684"/>
                  <a:gd name="T23" fmla="*/ 235 h 880"/>
                  <a:gd name="T24" fmla="*/ 625 w 1684"/>
                  <a:gd name="T25" fmla="*/ 286 h 880"/>
                  <a:gd name="T26" fmla="*/ 560 w 1684"/>
                  <a:gd name="T27" fmla="*/ 278 h 880"/>
                  <a:gd name="T28" fmla="*/ 483 w 1684"/>
                  <a:gd name="T29" fmla="*/ 288 h 880"/>
                  <a:gd name="T30" fmla="*/ 497 w 1684"/>
                  <a:gd name="T31" fmla="*/ 230 h 880"/>
                  <a:gd name="T32" fmla="*/ 530 w 1684"/>
                  <a:gd name="T33" fmla="*/ 190 h 880"/>
                  <a:gd name="T34" fmla="*/ 492 w 1684"/>
                  <a:gd name="T35" fmla="*/ 195 h 880"/>
                  <a:gd name="T36" fmla="*/ 461 w 1684"/>
                  <a:gd name="T37" fmla="*/ 233 h 880"/>
                  <a:gd name="T38" fmla="*/ 451 w 1684"/>
                  <a:gd name="T39" fmla="*/ 280 h 880"/>
                  <a:gd name="T40" fmla="*/ 42 w 1684"/>
                  <a:gd name="T41" fmla="*/ 110 h 880"/>
                  <a:gd name="T42" fmla="*/ 32 w 1684"/>
                  <a:gd name="T43" fmla="*/ 76 h 880"/>
                  <a:gd name="T44" fmla="*/ 41 w 1684"/>
                  <a:gd name="T45" fmla="*/ 34 h 880"/>
                  <a:gd name="T46" fmla="*/ 86 w 1684"/>
                  <a:gd name="T47" fmla="*/ 0 h 880"/>
                  <a:gd name="T48" fmla="*/ 62 w 1684"/>
                  <a:gd name="T49" fmla="*/ 0 h 880"/>
                  <a:gd name="T50" fmla="*/ 62 w 1684"/>
                  <a:gd name="T51" fmla="*/ 0 h 880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</a:gdLst>
                <a:ahLst/>
                <a:cxnLst>
                  <a:cxn ang="T52">
                    <a:pos x="T0" y="T1"/>
                  </a:cxn>
                  <a:cxn ang="T53">
                    <a:pos x="T2" y="T3"/>
                  </a:cxn>
                  <a:cxn ang="T54">
                    <a:pos x="T4" y="T5"/>
                  </a:cxn>
                  <a:cxn ang="T55">
                    <a:pos x="T6" y="T7"/>
                  </a:cxn>
                  <a:cxn ang="T56">
                    <a:pos x="T8" y="T9"/>
                  </a:cxn>
                  <a:cxn ang="T57">
                    <a:pos x="T10" y="T11"/>
                  </a:cxn>
                  <a:cxn ang="T58">
                    <a:pos x="T12" y="T13"/>
                  </a:cxn>
                  <a:cxn ang="T59">
                    <a:pos x="T14" y="T15"/>
                  </a:cxn>
                  <a:cxn ang="T60">
                    <a:pos x="T16" y="T17"/>
                  </a:cxn>
                  <a:cxn ang="T61">
                    <a:pos x="T18" y="T19"/>
                  </a:cxn>
                  <a:cxn ang="T62">
                    <a:pos x="T20" y="T21"/>
                  </a:cxn>
                  <a:cxn ang="T63">
                    <a:pos x="T22" y="T23"/>
                  </a:cxn>
                  <a:cxn ang="T64">
                    <a:pos x="T24" y="T25"/>
                  </a:cxn>
                  <a:cxn ang="T65">
                    <a:pos x="T26" y="T27"/>
                  </a:cxn>
                  <a:cxn ang="T66">
                    <a:pos x="T28" y="T29"/>
                  </a:cxn>
                  <a:cxn ang="T67">
                    <a:pos x="T30" y="T31"/>
                  </a:cxn>
                  <a:cxn ang="T68">
                    <a:pos x="T32" y="T33"/>
                  </a:cxn>
                  <a:cxn ang="T69">
                    <a:pos x="T34" y="T35"/>
                  </a:cxn>
                  <a:cxn ang="T70">
                    <a:pos x="T36" y="T37"/>
                  </a:cxn>
                  <a:cxn ang="T71">
                    <a:pos x="T38" y="T39"/>
                  </a:cxn>
                  <a:cxn ang="T72">
                    <a:pos x="T40" y="T41"/>
                  </a:cxn>
                  <a:cxn ang="T73">
                    <a:pos x="T42" y="T43"/>
                  </a:cxn>
                  <a:cxn ang="T74">
                    <a:pos x="T44" y="T45"/>
                  </a:cxn>
                  <a:cxn ang="T75">
                    <a:pos x="T46" y="T47"/>
                  </a:cxn>
                  <a:cxn ang="T76">
                    <a:pos x="T48" y="T49"/>
                  </a:cxn>
                  <a:cxn ang="T77">
                    <a:pos x="T50" y="T51"/>
                  </a:cxn>
                </a:cxnLst>
                <a:rect l="0" t="0" r="r" b="b"/>
                <a:pathLst>
                  <a:path w="1684" h="880">
                    <a:moveTo>
                      <a:pt x="156" y="0"/>
                    </a:moveTo>
                    <a:lnTo>
                      <a:pt x="63" y="52"/>
                    </a:lnTo>
                    <a:lnTo>
                      <a:pt x="0" y="208"/>
                    </a:lnTo>
                    <a:lnTo>
                      <a:pt x="67" y="358"/>
                    </a:lnTo>
                    <a:lnTo>
                      <a:pt x="1182" y="867"/>
                    </a:lnTo>
                    <a:lnTo>
                      <a:pt x="1422" y="835"/>
                    </a:lnTo>
                    <a:lnTo>
                      <a:pt x="1616" y="880"/>
                    </a:lnTo>
                    <a:lnTo>
                      <a:pt x="1684" y="808"/>
                    </a:lnTo>
                    <a:lnTo>
                      <a:pt x="1502" y="664"/>
                    </a:lnTo>
                    <a:lnTo>
                      <a:pt x="1428" y="512"/>
                    </a:lnTo>
                    <a:lnTo>
                      <a:pt x="1369" y="527"/>
                    </a:lnTo>
                    <a:lnTo>
                      <a:pt x="1439" y="664"/>
                    </a:lnTo>
                    <a:lnTo>
                      <a:pt x="1578" y="810"/>
                    </a:lnTo>
                    <a:lnTo>
                      <a:pt x="1413" y="787"/>
                    </a:lnTo>
                    <a:lnTo>
                      <a:pt x="1219" y="814"/>
                    </a:lnTo>
                    <a:lnTo>
                      <a:pt x="1255" y="650"/>
                    </a:lnTo>
                    <a:lnTo>
                      <a:pt x="1338" y="538"/>
                    </a:lnTo>
                    <a:lnTo>
                      <a:pt x="1241" y="552"/>
                    </a:lnTo>
                    <a:lnTo>
                      <a:pt x="1165" y="658"/>
                    </a:lnTo>
                    <a:lnTo>
                      <a:pt x="1139" y="791"/>
                    </a:lnTo>
                    <a:lnTo>
                      <a:pt x="107" y="310"/>
                    </a:lnTo>
                    <a:lnTo>
                      <a:pt x="80" y="215"/>
                    </a:lnTo>
                    <a:lnTo>
                      <a:pt x="103" y="95"/>
                    </a:lnTo>
                    <a:lnTo>
                      <a:pt x="217" y="0"/>
                    </a:lnTo>
                    <a:lnTo>
                      <a:pt x="15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2" name="Полилиния 25"/>
              <p:cNvSpPr>
                <a:spLocks/>
              </p:cNvSpPr>
              <p:nvPr userDrawn="1"/>
            </p:nvSpPr>
            <p:spPr bwMode="auto">
              <a:xfrm rot="7320404">
                <a:off x="5062" y="2997"/>
                <a:ext cx="472" cy="176"/>
              </a:xfrm>
              <a:custGeom>
                <a:avLst/>
                <a:gdLst>
                  <a:gd name="T0" fmla="*/ 40 w 1190"/>
                  <a:gd name="T1" fmla="*/ 0 h 500"/>
                  <a:gd name="T2" fmla="*/ 472 w 1190"/>
                  <a:gd name="T3" fmla="*/ 172 h 500"/>
                  <a:gd name="T4" fmla="*/ 427 w 1190"/>
                  <a:gd name="T5" fmla="*/ 176 h 500"/>
                  <a:gd name="T6" fmla="*/ 0 w 1190"/>
                  <a:gd name="T7" fmla="*/ 10 h 500"/>
                  <a:gd name="T8" fmla="*/ 40 w 1190"/>
                  <a:gd name="T9" fmla="*/ 0 h 500"/>
                  <a:gd name="T10" fmla="*/ 40 w 1190"/>
                  <a:gd name="T11" fmla="*/ 0 h 5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3" name="Полилиния 26"/>
              <p:cNvSpPr>
                <a:spLocks/>
              </p:cNvSpPr>
              <p:nvPr userDrawn="1"/>
            </p:nvSpPr>
            <p:spPr bwMode="auto">
              <a:xfrm rot="7320404">
                <a:off x="5363" y="2874"/>
                <a:ext cx="63" cy="118"/>
              </a:xfrm>
              <a:custGeom>
                <a:avLst/>
                <a:gdLst>
                  <a:gd name="T0" fmla="*/ 46 w 160"/>
                  <a:gd name="T1" fmla="*/ 0 h 335"/>
                  <a:gd name="T2" fmla="*/ 7 w 160"/>
                  <a:gd name="T3" fmla="*/ 37 h 335"/>
                  <a:gd name="T4" fmla="*/ 0 w 160"/>
                  <a:gd name="T5" fmla="*/ 81 h 335"/>
                  <a:gd name="T6" fmla="*/ 13 w 160"/>
                  <a:gd name="T7" fmla="*/ 111 h 335"/>
                  <a:gd name="T8" fmla="*/ 37 w 160"/>
                  <a:gd name="T9" fmla="*/ 118 h 335"/>
                  <a:gd name="T10" fmla="*/ 30 w 160"/>
                  <a:gd name="T11" fmla="*/ 54 h 335"/>
                  <a:gd name="T12" fmla="*/ 63 w 160"/>
                  <a:gd name="T13" fmla="*/ 6 h 335"/>
                  <a:gd name="T14" fmla="*/ 46 w 160"/>
                  <a:gd name="T15" fmla="*/ 0 h 335"/>
                  <a:gd name="T16" fmla="*/ 46 w 160"/>
                  <a:gd name="T17" fmla="*/ 0 h 335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60" h="335">
                    <a:moveTo>
                      <a:pt x="116" y="0"/>
                    </a:moveTo>
                    <a:lnTo>
                      <a:pt x="19" y="106"/>
                    </a:lnTo>
                    <a:lnTo>
                      <a:pt x="0" y="230"/>
                    </a:lnTo>
                    <a:lnTo>
                      <a:pt x="33" y="314"/>
                    </a:lnTo>
                    <a:lnTo>
                      <a:pt x="94" y="335"/>
                    </a:lnTo>
                    <a:lnTo>
                      <a:pt x="76" y="154"/>
                    </a:lnTo>
                    <a:lnTo>
                      <a:pt x="160" y="17"/>
                    </a:lnTo>
                    <a:lnTo>
                      <a:pt x="116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4" name="Полилиния 27"/>
              <p:cNvSpPr>
                <a:spLocks/>
              </p:cNvSpPr>
              <p:nvPr userDrawn="1"/>
            </p:nvSpPr>
            <p:spPr bwMode="auto">
              <a:xfrm rot="7320404">
                <a:off x="5136" y="3000"/>
                <a:ext cx="193" cy="104"/>
              </a:xfrm>
              <a:custGeom>
                <a:avLst/>
                <a:gdLst>
                  <a:gd name="T0" fmla="*/ 6 w 489"/>
                  <a:gd name="T1" fmla="*/ 12 h 296"/>
                  <a:gd name="T2" fmla="*/ 63 w 489"/>
                  <a:gd name="T3" fmla="*/ 23 h 296"/>
                  <a:gd name="T4" fmla="*/ 128 w 489"/>
                  <a:gd name="T5" fmla="*/ 48 h 296"/>
                  <a:gd name="T6" fmla="*/ 174 w 489"/>
                  <a:gd name="T7" fmla="*/ 85 h 296"/>
                  <a:gd name="T8" fmla="*/ 129 w 489"/>
                  <a:gd name="T9" fmla="*/ 81 h 296"/>
                  <a:gd name="T10" fmla="*/ 55 w 489"/>
                  <a:gd name="T11" fmla="*/ 51 h 296"/>
                  <a:gd name="T12" fmla="*/ 20 w 489"/>
                  <a:gd name="T13" fmla="*/ 28 h 296"/>
                  <a:gd name="T14" fmla="*/ 42 w 489"/>
                  <a:gd name="T15" fmla="*/ 57 h 296"/>
                  <a:gd name="T16" fmla="*/ 107 w 489"/>
                  <a:gd name="T17" fmla="*/ 95 h 296"/>
                  <a:gd name="T18" fmla="*/ 184 w 489"/>
                  <a:gd name="T19" fmla="*/ 104 h 296"/>
                  <a:gd name="T20" fmla="*/ 193 w 489"/>
                  <a:gd name="T21" fmla="*/ 79 h 296"/>
                  <a:gd name="T22" fmla="*/ 156 w 489"/>
                  <a:gd name="T23" fmla="*/ 42 h 296"/>
                  <a:gd name="T24" fmla="*/ 67 w 489"/>
                  <a:gd name="T25" fmla="*/ 6 h 296"/>
                  <a:gd name="T26" fmla="*/ 0 w 489"/>
                  <a:gd name="T27" fmla="*/ 0 h 296"/>
                  <a:gd name="T28" fmla="*/ 6 w 489"/>
                  <a:gd name="T29" fmla="*/ 12 h 296"/>
                  <a:gd name="T30" fmla="*/ 6 w 489"/>
                  <a:gd name="T31" fmla="*/ 12 h 29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</a:gdLst>
                <a:ahLst/>
                <a:cxnLst>
                  <a:cxn ang="T32">
                    <a:pos x="T0" y="T1"/>
                  </a:cxn>
                  <a:cxn ang="T33">
                    <a:pos x="T2" y="T3"/>
                  </a:cxn>
                  <a:cxn ang="T34">
                    <a:pos x="T4" y="T5"/>
                  </a:cxn>
                  <a:cxn ang="T35">
                    <a:pos x="T6" y="T7"/>
                  </a:cxn>
                  <a:cxn ang="T36">
                    <a:pos x="T8" y="T9"/>
                  </a:cxn>
                  <a:cxn ang="T37">
                    <a:pos x="T10" y="T11"/>
                  </a:cxn>
                  <a:cxn ang="T38">
                    <a:pos x="T12" y="T13"/>
                  </a:cxn>
                  <a:cxn ang="T39">
                    <a:pos x="T14" y="T15"/>
                  </a:cxn>
                  <a:cxn ang="T40">
                    <a:pos x="T16" y="T17"/>
                  </a:cxn>
                  <a:cxn ang="T41">
                    <a:pos x="T18" y="T19"/>
                  </a:cxn>
                  <a:cxn ang="T42">
                    <a:pos x="T20" y="T21"/>
                  </a:cxn>
                  <a:cxn ang="T43">
                    <a:pos x="T22" y="T23"/>
                  </a:cxn>
                  <a:cxn ang="T44">
                    <a:pos x="T24" y="T25"/>
                  </a:cxn>
                  <a:cxn ang="T45">
                    <a:pos x="T26" y="T27"/>
                  </a:cxn>
                  <a:cxn ang="T46">
                    <a:pos x="T28" y="T29"/>
                  </a:cxn>
                  <a:cxn ang="T47">
                    <a:pos x="T30" y="T31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</p:grpSp>
      <p:sp>
        <p:nvSpPr>
          <p:cNvPr id="25" name="Полилиния 28"/>
          <p:cNvSpPr>
            <a:spLocks/>
          </p:cNvSpPr>
          <p:nvPr/>
        </p:nvSpPr>
        <p:spPr bwMode="auto">
          <a:xfrm>
            <a:off x="901700" y="5054600"/>
            <a:ext cx="6807200" cy="728663"/>
          </a:xfrm>
          <a:custGeom>
            <a:avLst/>
            <a:gdLst>
              <a:gd name="T0" fmla="*/ 0 w 4288"/>
              <a:gd name="T1" fmla="*/ 0 h 459"/>
              <a:gd name="T2" fmla="*/ 1295400 w 4288"/>
              <a:gd name="T3" fmla="*/ 406400 h 459"/>
              <a:gd name="T4" fmla="*/ 2476500 w 4288"/>
              <a:gd name="T5" fmla="*/ 228600 h 459"/>
              <a:gd name="T6" fmla="*/ 2946400 w 4288"/>
              <a:gd name="T7" fmla="*/ 596900 h 459"/>
              <a:gd name="T8" fmla="*/ 3721100 w 4288"/>
              <a:gd name="T9" fmla="*/ 241300 h 459"/>
              <a:gd name="T10" fmla="*/ 5613400 w 4288"/>
              <a:gd name="T11" fmla="*/ 723900 h 459"/>
              <a:gd name="T12" fmla="*/ 6807200 w 4288"/>
              <a:gd name="T13" fmla="*/ 215900 h 459"/>
              <a:gd name="T14" fmla="*/ 0 60000 65536"/>
              <a:gd name="T15" fmla="*/ 0 60000 65536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</a:gdLst>
            <a:ahLst/>
            <a:cxnLst>
              <a:cxn ang="T14">
                <a:pos x="T0" y="T1"/>
              </a:cxn>
              <a:cxn ang="T15">
                <a:pos x="T2" y="T3"/>
              </a:cxn>
              <a:cxn ang="T16">
                <a:pos x="T4" y="T5"/>
              </a:cxn>
              <a:cxn ang="T17">
                <a:pos x="T6" y="T7"/>
              </a:cxn>
              <a:cxn ang="T18">
                <a:pos x="T8" y="T9"/>
              </a:cxn>
              <a:cxn ang="T19">
                <a:pos x="T10" y="T11"/>
              </a:cxn>
              <a:cxn ang="T20">
                <a:pos x="T12" y="T13"/>
              </a:cxn>
            </a:cxnLst>
            <a:rect l="0" t="0" r="r" b="b"/>
            <a:pathLst>
              <a:path w="4288" h="459">
                <a:moveTo>
                  <a:pt x="0" y="0"/>
                </a:moveTo>
                <a:cubicBezTo>
                  <a:pt x="136" y="43"/>
                  <a:pt x="556" y="232"/>
                  <a:pt x="816" y="256"/>
                </a:cubicBezTo>
                <a:cubicBezTo>
                  <a:pt x="1076" y="280"/>
                  <a:pt x="1387" y="124"/>
                  <a:pt x="1560" y="144"/>
                </a:cubicBezTo>
                <a:cubicBezTo>
                  <a:pt x="1733" y="164"/>
                  <a:pt x="1725" y="375"/>
                  <a:pt x="1856" y="376"/>
                </a:cubicBezTo>
                <a:cubicBezTo>
                  <a:pt x="1987" y="377"/>
                  <a:pt x="2064" y="139"/>
                  <a:pt x="2344" y="152"/>
                </a:cubicBezTo>
                <a:cubicBezTo>
                  <a:pt x="2624" y="165"/>
                  <a:pt x="3212" y="459"/>
                  <a:pt x="3536" y="456"/>
                </a:cubicBezTo>
                <a:cubicBezTo>
                  <a:pt x="3860" y="453"/>
                  <a:pt x="4165" y="188"/>
                  <a:pt x="4288" y="136"/>
                </a:cubicBezTo>
              </a:path>
            </a:pathLst>
          </a:custGeom>
          <a:noFill/>
          <a:ln w="76200" cap="flat" cmpd="sng">
            <a:solidFill>
              <a:schemeClr val="folHlink"/>
            </a:solidFill>
            <a:prstDash val="solid"/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26" name="Полилиния 29"/>
          <p:cNvSpPr>
            <a:spLocks/>
          </p:cNvSpPr>
          <p:nvPr/>
        </p:nvSpPr>
        <p:spPr bwMode="auto">
          <a:xfrm>
            <a:off x="4076700" y="1930400"/>
            <a:ext cx="889000" cy="381000"/>
          </a:xfrm>
          <a:custGeom>
            <a:avLst/>
            <a:gdLst>
              <a:gd name="T0" fmla="*/ 0 w 560"/>
              <a:gd name="T1" fmla="*/ 50800 h 240"/>
              <a:gd name="T2" fmla="*/ 444500 w 560"/>
              <a:gd name="T3" fmla="*/ 228600 h 240"/>
              <a:gd name="T4" fmla="*/ 711200 w 560"/>
              <a:gd name="T5" fmla="*/ 25400 h 240"/>
              <a:gd name="T6" fmla="*/ 889000 w 560"/>
              <a:gd name="T7" fmla="*/ 381000 h 24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60" h="240">
                <a:moveTo>
                  <a:pt x="0" y="32"/>
                </a:moveTo>
                <a:cubicBezTo>
                  <a:pt x="102" y="89"/>
                  <a:pt x="205" y="147"/>
                  <a:pt x="280" y="144"/>
                </a:cubicBezTo>
                <a:cubicBezTo>
                  <a:pt x="355" y="141"/>
                  <a:pt x="401" y="0"/>
                  <a:pt x="448" y="16"/>
                </a:cubicBezTo>
                <a:cubicBezTo>
                  <a:pt x="495" y="32"/>
                  <a:pt x="541" y="201"/>
                  <a:pt x="560" y="240"/>
                </a:cubicBezTo>
              </a:path>
            </a:pathLst>
          </a:custGeom>
          <a:noFill/>
          <a:ln w="114300" cmpd="sng">
            <a:solidFill>
              <a:schemeClr val="tx2"/>
            </a:solidFill>
            <a:round/>
            <a:headEnd/>
            <a:tailEnd/>
          </a:ln>
          <a:effectLst/>
        </p:spPr>
        <p:txBody>
          <a:bodyPr/>
          <a:lstStyle/>
          <a:p>
            <a:endParaRPr lang="ru-RU"/>
          </a:p>
        </p:txBody>
      </p:sp>
      <p:sp>
        <p:nvSpPr>
          <p:cNvPr id="30723" name="Прямоуг. 3"/>
          <p:cNvSpPr>
            <a:spLocks noGrp="1" noChangeArrowheads="1"/>
          </p:cNvSpPr>
          <p:nvPr>
            <p:ph type="ctrTitle"/>
          </p:nvPr>
        </p:nvSpPr>
        <p:spPr>
          <a:xfrm>
            <a:off x="1371600" y="1511300"/>
            <a:ext cx="6400800" cy="2273300"/>
          </a:xfrm>
          <a:effectLst>
            <a:outerShdw dist="45791" dir="2021404" algn="ctr" rotWithShape="0">
              <a:schemeClr val="bg2"/>
            </a:outerShdw>
          </a:effectLst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3300" mc:Ignorable=""/>
                </a:solidFill>
              </a14:hiddenFill>
            </a:ext>
          </a:extLst>
        </p:spPr>
        <p:txBody>
          <a:bodyPr/>
          <a:lstStyle>
            <a:lvl1pPr>
              <a:defRPr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pPr lvl="0"/>
            <a:r>
              <a:rPr lang="ru-RU" noProof="0" smtClean="0"/>
              <a:t>Образец заголовка</a:t>
            </a:r>
          </a:p>
        </p:txBody>
      </p:sp>
      <p:sp>
        <p:nvSpPr>
          <p:cNvPr id="30724" name="Прямоуг. 4"/>
          <p:cNvSpPr>
            <a:spLocks noGrp="1" noChangeArrowheads="1"/>
          </p:cNvSpPr>
          <p:nvPr>
            <p:ph type="subTitle" idx="1"/>
          </p:nvPr>
        </p:nvSpPr>
        <p:spPr>
          <a:xfrm>
            <a:off x="1549400" y="4051300"/>
            <a:ext cx="6032500" cy="1003300"/>
          </a:xfrm>
        </p:spPr>
        <p:txBody>
          <a:bodyPr/>
          <a:lstStyle>
            <a:lvl1pPr marL="0" indent="0" algn="ctr">
              <a:buFontTx/>
              <a:buNone/>
              <a:defRPr sz="28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pPr lvl="0"/>
            <a:r>
              <a:rPr lang="ru-RU" noProof="0" smtClean="0"/>
              <a:t>Образец подзаголовка</a:t>
            </a:r>
          </a:p>
        </p:txBody>
      </p:sp>
      <p:sp>
        <p:nvSpPr>
          <p:cNvPr id="27" name="Прямоуг. 5"/>
          <p:cNvSpPr>
            <a:spLocks noGrp="1" noChangeArrowheads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8" name="Прямоуг. 6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9" name="Прямоуг. 7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5D44A751-2D49-43E9-8D5C-8E116521F5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FD5016-2D79-42C9-8194-46916657A9B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457950" y="152400"/>
            <a:ext cx="1924050" cy="5334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85800" y="152400"/>
            <a:ext cx="5619750" cy="53340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822C95-6381-470C-8BEB-C7BD0900CF1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6A2DBB-9266-4326-B199-0AA4BB8C75C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488C3F-51E7-4AF2-9523-00CC3F105B2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10100" y="1828800"/>
            <a:ext cx="3771900" cy="3657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4F68ED-6EFA-42F1-87A4-6155BE058F9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D978B0-BFAA-4FA0-8669-AB2B39E31C5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D50D7E-30F6-4430-A6A6-B2F64BD29A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BEED10-0C95-4E24-B758-700BD3749B4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CF0ECE-7DD2-4558-9E1E-F923E16AC21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Прямоуг.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Прямоуг. 6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Прямоуг. 7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2EB90C-3D4B-411D-9B16-7052B276E73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>
    <p:wedg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Полилиния 2"/>
          <p:cNvSpPr>
            <a:spLocks/>
          </p:cNvSpPr>
          <p:nvPr/>
        </p:nvSpPr>
        <p:spPr bwMode="auto">
          <a:xfrm rot="-3172564">
            <a:off x="7777957" y="-15081"/>
            <a:ext cx="1162050" cy="2084387"/>
          </a:xfrm>
          <a:custGeom>
            <a:avLst/>
            <a:gdLst>
              <a:gd name="T0" fmla="*/ 1162050 w 2903"/>
              <a:gd name="T1" fmla="*/ 244856 h 3686"/>
              <a:gd name="T2" fmla="*/ 1026751 w 2903"/>
              <a:gd name="T3" fmla="*/ 45239 h 3686"/>
              <a:gd name="T4" fmla="*/ 897056 w 2903"/>
              <a:gd name="T5" fmla="*/ 0 h 3686"/>
              <a:gd name="T6" fmla="*/ 44032 w 2903"/>
              <a:gd name="T7" fmla="*/ 1589585 h 3686"/>
              <a:gd name="T8" fmla="*/ 44032 w 2903"/>
              <a:gd name="T9" fmla="*/ 1825394 h 3686"/>
              <a:gd name="T10" fmla="*/ 0 w 2903"/>
              <a:gd name="T11" fmla="*/ 2053285 h 3686"/>
              <a:gd name="T12" fmla="*/ 28821 w 2903"/>
              <a:gd name="T13" fmla="*/ 2084387 h 3686"/>
              <a:gd name="T14" fmla="*/ 176529 w 2903"/>
              <a:gd name="T15" fmla="*/ 1897211 h 3686"/>
              <a:gd name="T16" fmla="*/ 296217 w 2903"/>
              <a:gd name="T17" fmla="*/ 1825394 h 3686"/>
              <a:gd name="T18" fmla="*/ 1162050 w 2903"/>
              <a:gd name="T19" fmla="*/ 244856 h 3686"/>
              <a:gd name="T20" fmla="*/ 1162050 w 2903"/>
              <a:gd name="T21" fmla="*/ 244856 h 3686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2903" h="3686">
                <a:moveTo>
                  <a:pt x="2903" y="433"/>
                </a:moveTo>
                <a:lnTo>
                  <a:pt x="2565" y="80"/>
                </a:lnTo>
                <a:lnTo>
                  <a:pt x="2241" y="0"/>
                </a:lnTo>
                <a:lnTo>
                  <a:pt x="110" y="2811"/>
                </a:lnTo>
                <a:lnTo>
                  <a:pt x="110" y="3228"/>
                </a:lnTo>
                <a:lnTo>
                  <a:pt x="0" y="3631"/>
                </a:lnTo>
                <a:lnTo>
                  <a:pt x="72" y="3686"/>
                </a:lnTo>
                <a:lnTo>
                  <a:pt x="441" y="3355"/>
                </a:lnTo>
                <a:lnTo>
                  <a:pt x="740" y="3228"/>
                </a:lnTo>
                <a:lnTo>
                  <a:pt x="2903" y="433"/>
                </a:lnTo>
                <a:close/>
              </a:path>
            </a:pathLst>
          </a:custGeom>
          <a:solidFill>
            <a:srgbClr val="FFFFFF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9699" name="Прямоуг. 3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152400"/>
            <a:ext cx="6870700" cy="1600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9700" name="Прямоуг.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828800"/>
            <a:ext cx="7696200" cy="3657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29701" name="Прямоуг.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371600" y="6248400"/>
            <a:ext cx="1905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9702" name="Прямоуг.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56000" y="6248400"/>
            <a:ext cx="2895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9703" name="Прямоуг.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18300" y="6248400"/>
            <a:ext cx="1905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FFFF" mc:Ignorable="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xmlns:mc="http://schemas.openxmlformats.org/markup-compatibility/2006" val="000000" mc:Ignorable="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EF0A224E-7606-4DDC-AC07-120A415142E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1032" name="Полилиния 8"/>
          <p:cNvSpPr>
            <a:spLocks/>
          </p:cNvSpPr>
          <p:nvPr/>
        </p:nvSpPr>
        <p:spPr bwMode="auto">
          <a:xfrm rot="-3172564">
            <a:off x="7865269" y="24607"/>
            <a:ext cx="1165225" cy="2097087"/>
          </a:xfrm>
          <a:custGeom>
            <a:avLst/>
            <a:gdLst>
              <a:gd name="T0" fmla="*/ 917850 w 2911"/>
              <a:gd name="T1" fmla="*/ 0 h 3703"/>
              <a:gd name="T2" fmla="*/ 52037 w 2911"/>
              <a:gd name="T3" fmla="*/ 1605520 h 3703"/>
              <a:gd name="T4" fmla="*/ 52437 w 2911"/>
              <a:gd name="T5" fmla="*/ 1812794 h 3703"/>
              <a:gd name="T6" fmla="*/ 0 w 2911"/>
              <a:gd name="T7" fmla="*/ 2057445 h 3703"/>
              <a:gd name="T8" fmla="*/ 20014 w 2911"/>
              <a:gd name="T9" fmla="*/ 2097087 h 3703"/>
              <a:gd name="T10" fmla="*/ 168920 w 2911"/>
              <a:gd name="T11" fmla="*/ 1898308 h 3703"/>
              <a:gd name="T12" fmla="*/ 305416 w 2911"/>
              <a:gd name="T13" fmla="*/ 1823554 h 3703"/>
              <a:gd name="T14" fmla="*/ 1165225 w 2911"/>
              <a:gd name="T15" fmla="*/ 242385 h 3703"/>
              <a:gd name="T16" fmla="*/ 1036334 w 2911"/>
              <a:gd name="T17" fmla="*/ 54367 h 3703"/>
              <a:gd name="T18" fmla="*/ 917850 w 2911"/>
              <a:gd name="T19" fmla="*/ 0 h 3703"/>
              <a:gd name="T20" fmla="*/ 917850 w 2911"/>
              <a:gd name="T21" fmla="*/ 0 h 3703"/>
              <a:gd name="T22" fmla="*/ 0 60000 65536"/>
              <a:gd name="T23" fmla="*/ 0 60000 65536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</a:gdLst>
            <a:ahLst/>
            <a:cxnLst>
              <a:cxn ang="T22">
                <a:pos x="T0" y="T1"/>
              </a:cxn>
              <a:cxn ang="T23">
                <a:pos x="T2" y="T3"/>
              </a:cxn>
              <a:cxn ang="T24">
                <a:pos x="T4" y="T5"/>
              </a:cxn>
              <a:cxn ang="T25">
                <a:pos x="T6" y="T7"/>
              </a:cxn>
              <a:cxn ang="T26">
                <a:pos x="T8" y="T9"/>
              </a:cxn>
              <a:cxn ang="T27">
                <a:pos x="T10" y="T11"/>
              </a:cxn>
              <a:cxn ang="T28">
                <a:pos x="T12" y="T13"/>
              </a:cxn>
              <a:cxn ang="T29">
                <a:pos x="T14" y="T15"/>
              </a:cxn>
              <a:cxn ang="T30">
                <a:pos x="T16" y="T17"/>
              </a:cxn>
              <a:cxn ang="T31">
                <a:pos x="T18" y="T19"/>
              </a:cxn>
              <a:cxn ang="T32">
                <a:pos x="T20" y="T21"/>
              </a:cxn>
            </a:cxnLst>
            <a:rect l="0" t="0" r="r" b="b"/>
            <a:pathLst>
              <a:path w="2911" h="3703">
                <a:moveTo>
                  <a:pt x="2293" y="0"/>
                </a:moveTo>
                <a:lnTo>
                  <a:pt x="130" y="2835"/>
                </a:lnTo>
                <a:lnTo>
                  <a:pt x="131" y="3201"/>
                </a:lnTo>
                <a:lnTo>
                  <a:pt x="0" y="3633"/>
                </a:lnTo>
                <a:lnTo>
                  <a:pt x="50" y="3703"/>
                </a:lnTo>
                <a:lnTo>
                  <a:pt x="422" y="3352"/>
                </a:lnTo>
                <a:lnTo>
                  <a:pt x="763" y="3220"/>
                </a:lnTo>
                <a:lnTo>
                  <a:pt x="2911" y="428"/>
                </a:lnTo>
                <a:lnTo>
                  <a:pt x="2589" y="96"/>
                </a:lnTo>
                <a:lnTo>
                  <a:pt x="2293" y="0"/>
                </a:lnTo>
                <a:close/>
              </a:path>
            </a:pathLst>
          </a:custGeom>
          <a:solidFill>
            <a:schemeClr val="folHlink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033" name="Полилиния 9"/>
          <p:cNvSpPr>
            <a:spLocks/>
          </p:cNvSpPr>
          <p:nvPr/>
        </p:nvSpPr>
        <p:spPr bwMode="auto">
          <a:xfrm rot="-3172564">
            <a:off x="7831138" y="192088"/>
            <a:ext cx="1025525" cy="1571625"/>
          </a:xfrm>
          <a:custGeom>
            <a:avLst/>
            <a:gdLst>
              <a:gd name="T0" fmla="*/ 0 w 2561"/>
              <a:gd name="T1" fmla="*/ 1406370 h 2777"/>
              <a:gd name="T2" fmla="*/ 172990 w 2561"/>
              <a:gd name="T3" fmla="*/ 1444854 h 2777"/>
              <a:gd name="T4" fmla="*/ 294723 w 2561"/>
              <a:gd name="T5" fmla="*/ 1571625 h 2777"/>
              <a:gd name="T6" fmla="*/ 1025525 w 2561"/>
              <a:gd name="T7" fmla="*/ 225811 h 2777"/>
              <a:gd name="T8" fmla="*/ 848130 w 2561"/>
              <a:gd name="T9" fmla="*/ 46407 h 2777"/>
              <a:gd name="T10" fmla="*/ 760034 w 2561"/>
              <a:gd name="T11" fmla="*/ 0 h 2777"/>
              <a:gd name="T12" fmla="*/ 0 w 2561"/>
              <a:gd name="T13" fmla="*/ 1406370 h 2777"/>
              <a:gd name="T14" fmla="*/ 0 w 2561"/>
              <a:gd name="T15" fmla="*/ 1406370 h 2777"/>
              <a:gd name="T16" fmla="*/ 0 60000 65536"/>
              <a:gd name="T17" fmla="*/ 0 60000 65536"/>
              <a:gd name="T18" fmla="*/ 0 60000 65536"/>
              <a:gd name="T19" fmla="*/ 0 60000 65536"/>
              <a:gd name="T20" fmla="*/ 0 60000 65536"/>
              <a:gd name="T21" fmla="*/ 0 60000 65536"/>
              <a:gd name="T22" fmla="*/ 0 60000 65536"/>
              <a:gd name="T23" fmla="*/ 0 60000 65536"/>
            </a:gdLst>
            <a:ahLst/>
            <a:cxnLst>
              <a:cxn ang="T16">
                <a:pos x="T0" y="T1"/>
              </a:cxn>
              <a:cxn ang="T17">
                <a:pos x="T2" y="T3"/>
              </a:cxn>
              <a:cxn ang="T18">
                <a:pos x="T4" y="T5"/>
              </a:cxn>
              <a:cxn ang="T19">
                <a:pos x="T6" y="T7"/>
              </a:cxn>
              <a:cxn ang="T20">
                <a:pos x="T8" y="T9"/>
              </a:cxn>
              <a:cxn ang="T21">
                <a:pos x="T10" y="T11"/>
              </a:cxn>
              <a:cxn ang="T22">
                <a:pos x="T12" y="T13"/>
              </a:cxn>
              <a:cxn ang="T23">
                <a:pos x="T14" y="T15"/>
              </a:cxn>
            </a:cxnLst>
            <a:rect l="0" t="0" r="r" b="b"/>
            <a:pathLst>
              <a:path w="2561" h="2777">
                <a:moveTo>
                  <a:pt x="0" y="2485"/>
                </a:moveTo>
                <a:lnTo>
                  <a:pt x="432" y="2553"/>
                </a:lnTo>
                <a:lnTo>
                  <a:pt x="736" y="2777"/>
                </a:lnTo>
                <a:lnTo>
                  <a:pt x="2561" y="399"/>
                </a:lnTo>
                <a:lnTo>
                  <a:pt x="2118" y="82"/>
                </a:lnTo>
                <a:lnTo>
                  <a:pt x="1898" y="0"/>
                </a:lnTo>
                <a:lnTo>
                  <a:pt x="0" y="2485"/>
                </a:lnTo>
                <a:close/>
              </a:path>
            </a:pathLst>
          </a:custGeom>
          <a:solidFill>
            <a:schemeClr val="bg2"/>
          </a:solidFill>
          <a:ln w="9525">
            <a:noFill/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pSp>
        <p:nvGrpSpPr>
          <p:cNvPr id="1034" name="Группа 10"/>
          <p:cNvGrpSpPr>
            <a:grpSpLocks/>
          </p:cNvGrpSpPr>
          <p:nvPr/>
        </p:nvGrpSpPr>
        <p:grpSpPr bwMode="auto">
          <a:xfrm>
            <a:off x="7938" y="5540375"/>
            <a:ext cx="1784350" cy="1246188"/>
            <a:chOff x="5" y="3490"/>
            <a:chExt cx="1124" cy="785"/>
          </a:xfrm>
        </p:grpSpPr>
        <p:sp>
          <p:nvSpPr>
            <p:cNvPr id="1051" name="Полилиния 11"/>
            <p:cNvSpPr>
              <a:spLocks/>
            </p:cNvSpPr>
            <p:nvPr userDrawn="1"/>
          </p:nvSpPr>
          <p:spPr bwMode="auto">
            <a:xfrm>
              <a:off x="24" y="3505"/>
              <a:ext cx="1089" cy="649"/>
            </a:xfrm>
            <a:custGeom>
              <a:avLst/>
              <a:gdLst>
                <a:gd name="T0" fmla="*/ 794 w 2177"/>
                <a:gd name="T1" fmla="*/ 630 h 1298"/>
                <a:gd name="T2" fmla="*/ 710 w 2177"/>
                <a:gd name="T3" fmla="*/ 553 h 1298"/>
                <a:gd name="T4" fmla="*/ 666 w 2177"/>
                <a:gd name="T5" fmla="*/ 239 h 1298"/>
                <a:gd name="T6" fmla="*/ 1070 w 2177"/>
                <a:gd name="T7" fmla="*/ 165 h 1298"/>
                <a:gd name="T8" fmla="*/ 1089 w 2177"/>
                <a:gd name="T9" fmla="*/ 102 h 1298"/>
                <a:gd name="T10" fmla="*/ 1050 w 2177"/>
                <a:gd name="T11" fmla="*/ 50 h 1298"/>
                <a:gd name="T12" fmla="*/ 638 w 2177"/>
                <a:gd name="T13" fmla="*/ 106 h 1298"/>
                <a:gd name="T14" fmla="*/ 610 w 2177"/>
                <a:gd name="T15" fmla="*/ 16 h 1298"/>
                <a:gd name="T16" fmla="*/ 543 w 2177"/>
                <a:gd name="T17" fmla="*/ 0 h 1298"/>
                <a:gd name="T18" fmla="*/ 479 w 2177"/>
                <a:gd name="T19" fmla="*/ 14 h 1298"/>
                <a:gd name="T20" fmla="*/ 444 w 2177"/>
                <a:gd name="T21" fmla="*/ 53 h 1298"/>
                <a:gd name="T22" fmla="*/ 469 w 2177"/>
                <a:gd name="T23" fmla="*/ 143 h 1298"/>
                <a:gd name="T24" fmla="*/ 330 w 2177"/>
                <a:gd name="T25" fmla="*/ 221 h 1298"/>
                <a:gd name="T26" fmla="*/ 492 w 2177"/>
                <a:gd name="T27" fmla="*/ 237 h 1298"/>
                <a:gd name="T28" fmla="*/ 556 w 2177"/>
                <a:gd name="T29" fmla="*/ 445 h 1298"/>
                <a:gd name="T30" fmla="*/ 71 w 2177"/>
                <a:gd name="T31" fmla="*/ 235 h 1298"/>
                <a:gd name="T32" fmla="*/ 23 w 2177"/>
                <a:gd name="T33" fmla="*/ 255 h 1298"/>
                <a:gd name="T34" fmla="*/ 0 w 2177"/>
                <a:gd name="T35" fmla="*/ 318 h 1298"/>
                <a:gd name="T36" fmla="*/ 28 w 2177"/>
                <a:gd name="T37" fmla="*/ 390 h 1298"/>
                <a:gd name="T38" fmla="*/ 570 w 2177"/>
                <a:gd name="T39" fmla="*/ 644 h 1298"/>
                <a:gd name="T40" fmla="*/ 689 w 2177"/>
                <a:gd name="T41" fmla="*/ 628 h 1298"/>
                <a:gd name="T42" fmla="*/ 785 w 2177"/>
                <a:gd name="T43" fmla="*/ 649 h 1298"/>
                <a:gd name="T44" fmla="*/ 794 w 2177"/>
                <a:gd name="T45" fmla="*/ 630 h 1298"/>
                <a:gd name="T46" fmla="*/ 794 w 2177"/>
                <a:gd name="T47" fmla="*/ 630 h 1298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</a:gdLst>
              <a:ahLst/>
              <a:cxnLst>
                <a:cxn ang="T48">
                  <a:pos x="T0" y="T1"/>
                </a:cxn>
                <a:cxn ang="T49">
                  <a:pos x="T2" y="T3"/>
                </a:cxn>
                <a:cxn ang="T50">
                  <a:pos x="T4" y="T5"/>
                </a:cxn>
                <a:cxn ang="T51">
                  <a:pos x="T6" y="T7"/>
                </a:cxn>
                <a:cxn ang="T52">
                  <a:pos x="T8" y="T9"/>
                </a:cxn>
                <a:cxn ang="T53">
                  <a:pos x="T10" y="T11"/>
                </a:cxn>
                <a:cxn ang="T54">
                  <a:pos x="T12" y="T13"/>
                </a:cxn>
                <a:cxn ang="T55">
                  <a:pos x="T14" y="T15"/>
                </a:cxn>
                <a:cxn ang="T56">
                  <a:pos x="T16" y="T17"/>
                </a:cxn>
                <a:cxn ang="T57">
                  <a:pos x="T18" y="T19"/>
                </a:cxn>
                <a:cxn ang="T58">
                  <a:pos x="T20" y="T21"/>
                </a:cxn>
                <a:cxn ang="T59">
                  <a:pos x="T22" y="T23"/>
                </a:cxn>
                <a:cxn ang="T60">
                  <a:pos x="T24" y="T25"/>
                </a:cxn>
                <a:cxn ang="T61">
                  <a:pos x="T26" y="T27"/>
                </a:cxn>
                <a:cxn ang="T62">
                  <a:pos x="T28" y="T29"/>
                </a:cxn>
                <a:cxn ang="T63">
                  <a:pos x="T30" y="T31"/>
                </a:cxn>
                <a:cxn ang="T64">
                  <a:pos x="T32" y="T33"/>
                </a:cxn>
                <a:cxn ang="T65">
                  <a:pos x="T34" y="T35"/>
                </a:cxn>
                <a:cxn ang="T66">
                  <a:pos x="T36" y="T37"/>
                </a:cxn>
                <a:cxn ang="T67">
                  <a:pos x="T38" y="T39"/>
                </a:cxn>
                <a:cxn ang="T68">
                  <a:pos x="T40" y="T41"/>
                </a:cxn>
                <a:cxn ang="T69">
                  <a:pos x="T42" y="T43"/>
                </a:cxn>
                <a:cxn ang="T70">
                  <a:pos x="T44" y="T45"/>
                </a:cxn>
                <a:cxn ang="T71">
                  <a:pos x="T46" y="T47"/>
                </a:cxn>
              </a:cxnLst>
              <a:rect l="0" t="0" r="r" b="b"/>
              <a:pathLst>
                <a:path w="2177" h="1298">
                  <a:moveTo>
                    <a:pt x="1587" y="1260"/>
                  </a:moveTo>
                  <a:lnTo>
                    <a:pt x="1420" y="1106"/>
                  </a:lnTo>
                  <a:lnTo>
                    <a:pt x="1331" y="477"/>
                  </a:lnTo>
                  <a:lnTo>
                    <a:pt x="2139" y="330"/>
                  </a:lnTo>
                  <a:lnTo>
                    <a:pt x="2177" y="203"/>
                  </a:lnTo>
                  <a:lnTo>
                    <a:pt x="2099" y="100"/>
                  </a:lnTo>
                  <a:lnTo>
                    <a:pt x="1276" y="211"/>
                  </a:lnTo>
                  <a:lnTo>
                    <a:pt x="1219" y="32"/>
                  </a:lnTo>
                  <a:lnTo>
                    <a:pt x="1085" y="0"/>
                  </a:lnTo>
                  <a:lnTo>
                    <a:pt x="958" y="28"/>
                  </a:lnTo>
                  <a:lnTo>
                    <a:pt x="888" y="106"/>
                  </a:lnTo>
                  <a:lnTo>
                    <a:pt x="937" y="285"/>
                  </a:lnTo>
                  <a:lnTo>
                    <a:pt x="660" y="441"/>
                  </a:lnTo>
                  <a:lnTo>
                    <a:pt x="983" y="473"/>
                  </a:lnTo>
                  <a:lnTo>
                    <a:pt x="1112" y="889"/>
                  </a:lnTo>
                  <a:lnTo>
                    <a:pt x="141" y="469"/>
                  </a:lnTo>
                  <a:lnTo>
                    <a:pt x="46" y="509"/>
                  </a:lnTo>
                  <a:lnTo>
                    <a:pt x="0" y="636"/>
                  </a:lnTo>
                  <a:lnTo>
                    <a:pt x="55" y="779"/>
                  </a:lnTo>
                  <a:lnTo>
                    <a:pt x="1139" y="1288"/>
                  </a:lnTo>
                  <a:lnTo>
                    <a:pt x="1378" y="1256"/>
                  </a:lnTo>
                  <a:lnTo>
                    <a:pt x="1570" y="1298"/>
                  </a:lnTo>
                  <a:lnTo>
                    <a:pt x="1587" y="1260"/>
                  </a:lnTo>
                  <a:close/>
                </a:path>
              </a:pathLst>
            </a:custGeom>
            <a:solidFill>
              <a:srgbClr val="F8F8F8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2" name="Полилиния 12"/>
            <p:cNvSpPr>
              <a:spLocks/>
            </p:cNvSpPr>
            <p:nvPr userDrawn="1"/>
          </p:nvSpPr>
          <p:spPr bwMode="auto">
            <a:xfrm>
              <a:off x="1022" y="3582"/>
              <a:ext cx="71" cy="129"/>
            </a:xfrm>
            <a:custGeom>
              <a:avLst/>
              <a:gdLst>
                <a:gd name="T0" fmla="*/ 0 w 143"/>
                <a:gd name="T1" fmla="*/ 4 h 258"/>
                <a:gd name="T2" fmla="*/ 60 w 143"/>
                <a:gd name="T3" fmla="*/ 0 h 258"/>
                <a:gd name="T4" fmla="*/ 71 w 143"/>
                <a:gd name="T5" fmla="*/ 117 h 258"/>
                <a:gd name="T6" fmla="*/ 4 w 143"/>
                <a:gd name="T7" fmla="*/ 129 h 258"/>
                <a:gd name="T8" fmla="*/ 0 w 143"/>
                <a:gd name="T9" fmla="*/ 4 h 258"/>
                <a:gd name="T10" fmla="*/ 0 w 143"/>
                <a:gd name="T11" fmla="*/ 4 h 25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43" h="258">
                  <a:moveTo>
                    <a:pt x="0" y="7"/>
                  </a:moveTo>
                  <a:lnTo>
                    <a:pt x="120" y="0"/>
                  </a:lnTo>
                  <a:lnTo>
                    <a:pt x="143" y="233"/>
                  </a:lnTo>
                  <a:lnTo>
                    <a:pt x="8" y="258"/>
                  </a:lnTo>
                  <a:lnTo>
                    <a:pt x="0" y="7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3" name="Полилиния 13"/>
            <p:cNvSpPr>
              <a:spLocks/>
            </p:cNvSpPr>
            <p:nvPr userDrawn="1"/>
          </p:nvSpPr>
          <p:spPr bwMode="auto">
            <a:xfrm>
              <a:off x="20" y="3774"/>
              <a:ext cx="792" cy="410"/>
            </a:xfrm>
            <a:custGeom>
              <a:avLst/>
              <a:gdLst>
                <a:gd name="T0" fmla="*/ 68 w 1586"/>
                <a:gd name="T1" fmla="*/ 0 h 821"/>
                <a:gd name="T2" fmla="*/ 665 w 1586"/>
                <a:gd name="T3" fmla="*/ 259 h 821"/>
                <a:gd name="T4" fmla="*/ 713 w 1586"/>
                <a:gd name="T5" fmla="*/ 319 h 821"/>
                <a:gd name="T6" fmla="*/ 792 w 1586"/>
                <a:gd name="T7" fmla="*/ 396 h 821"/>
                <a:gd name="T8" fmla="*/ 782 w 1586"/>
                <a:gd name="T9" fmla="*/ 410 h 821"/>
                <a:gd name="T10" fmla="*/ 674 w 1586"/>
                <a:gd name="T11" fmla="*/ 393 h 821"/>
                <a:gd name="T12" fmla="*/ 572 w 1586"/>
                <a:gd name="T13" fmla="*/ 405 h 821"/>
                <a:gd name="T14" fmla="*/ 21 w 1586"/>
                <a:gd name="T15" fmla="*/ 149 h 821"/>
                <a:gd name="T16" fmla="*/ 0 w 1586"/>
                <a:gd name="T17" fmla="*/ 75 h 821"/>
                <a:gd name="T18" fmla="*/ 23 w 1586"/>
                <a:gd name="T19" fmla="*/ 16 h 821"/>
                <a:gd name="T20" fmla="*/ 68 w 1586"/>
                <a:gd name="T21" fmla="*/ 0 h 821"/>
                <a:gd name="T22" fmla="*/ 68 w 1586"/>
                <a:gd name="T23" fmla="*/ 0 h 821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1586" h="821">
                  <a:moveTo>
                    <a:pt x="137" y="0"/>
                  </a:moveTo>
                  <a:lnTo>
                    <a:pt x="1331" y="519"/>
                  </a:lnTo>
                  <a:lnTo>
                    <a:pt x="1428" y="638"/>
                  </a:lnTo>
                  <a:lnTo>
                    <a:pt x="1586" y="792"/>
                  </a:lnTo>
                  <a:lnTo>
                    <a:pt x="1565" y="821"/>
                  </a:lnTo>
                  <a:lnTo>
                    <a:pt x="1350" y="787"/>
                  </a:lnTo>
                  <a:lnTo>
                    <a:pt x="1145" y="811"/>
                  </a:lnTo>
                  <a:lnTo>
                    <a:pt x="42" y="298"/>
                  </a:lnTo>
                  <a:lnTo>
                    <a:pt x="0" y="150"/>
                  </a:lnTo>
                  <a:lnTo>
                    <a:pt x="46" y="32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tx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4" name="Полилиния 14"/>
            <p:cNvSpPr>
              <a:spLocks/>
            </p:cNvSpPr>
            <p:nvPr userDrawn="1"/>
          </p:nvSpPr>
          <p:spPr bwMode="auto">
            <a:xfrm>
              <a:off x="129" y="3808"/>
              <a:ext cx="525" cy="374"/>
            </a:xfrm>
            <a:custGeom>
              <a:avLst/>
              <a:gdLst>
                <a:gd name="T0" fmla="*/ 0 w 1049"/>
                <a:gd name="T1" fmla="*/ 163 h 747"/>
                <a:gd name="T2" fmla="*/ 461 w 1049"/>
                <a:gd name="T3" fmla="*/ 374 h 747"/>
                <a:gd name="T4" fmla="*/ 470 w 1049"/>
                <a:gd name="T5" fmla="*/ 267 h 747"/>
                <a:gd name="T6" fmla="*/ 525 w 1049"/>
                <a:gd name="T7" fmla="*/ 211 h 747"/>
                <a:gd name="T8" fmla="*/ 39 w 1049"/>
                <a:gd name="T9" fmla="*/ 0 h 747"/>
                <a:gd name="T10" fmla="*/ 0 w 1049"/>
                <a:gd name="T11" fmla="*/ 64 h 747"/>
                <a:gd name="T12" fmla="*/ 0 w 1049"/>
                <a:gd name="T13" fmla="*/ 163 h 747"/>
                <a:gd name="T14" fmla="*/ 0 w 1049"/>
                <a:gd name="T15" fmla="*/ 163 h 747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049" h="747">
                  <a:moveTo>
                    <a:pt x="0" y="325"/>
                  </a:moveTo>
                  <a:lnTo>
                    <a:pt x="922" y="747"/>
                  </a:lnTo>
                  <a:lnTo>
                    <a:pt x="939" y="534"/>
                  </a:lnTo>
                  <a:lnTo>
                    <a:pt x="1049" y="422"/>
                  </a:lnTo>
                  <a:lnTo>
                    <a:pt x="78" y="0"/>
                  </a:lnTo>
                  <a:lnTo>
                    <a:pt x="0" y="127"/>
                  </a:lnTo>
                  <a:lnTo>
                    <a:pt x="0" y="325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5" name="Полилиния 15"/>
            <p:cNvSpPr>
              <a:spLocks/>
            </p:cNvSpPr>
            <p:nvPr userDrawn="1"/>
          </p:nvSpPr>
          <p:spPr bwMode="auto">
            <a:xfrm>
              <a:off x="485" y="3532"/>
              <a:ext cx="135" cy="121"/>
            </a:xfrm>
            <a:custGeom>
              <a:avLst/>
              <a:gdLst>
                <a:gd name="T0" fmla="*/ 0 w 272"/>
                <a:gd name="T1" fmla="*/ 14 h 241"/>
                <a:gd name="T2" fmla="*/ 79 w 272"/>
                <a:gd name="T3" fmla="*/ 0 h 241"/>
                <a:gd name="T4" fmla="*/ 125 w 272"/>
                <a:gd name="T5" fmla="*/ 18 h 241"/>
                <a:gd name="T6" fmla="*/ 135 w 272"/>
                <a:gd name="T7" fmla="*/ 70 h 241"/>
                <a:gd name="T8" fmla="*/ 81 w 272"/>
                <a:gd name="T9" fmla="*/ 73 h 241"/>
                <a:gd name="T10" fmla="*/ 16 w 272"/>
                <a:gd name="T11" fmla="*/ 121 h 241"/>
                <a:gd name="T12" fmla="*/ 0 w 272"/>
                <a:gd name="T13" fmla="*/ 14 h 241"/>
                <a:gd name="T14" fmla="*/ 0 w 272"/>
                <a:gd name="T15" fmla="*/ 14 h 241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272" h="241">
                  <a:moveTo>
                    <a:pt x="0" y="28"/>
                  </a:moveTo>
                  <a:lnTo>
                    <a:pt x="160" y="0"/>
                  </a:lnTo>
                  <a:lnTo>
                    <a:pt x="251" y="36"/>
                  </a:lnTo>
                  <a:lnTo>
                    <a:pt x="272" y="139"/>
                  </a:lnTo>
                  <a:lnTo>
                    <a:pt x="164" y="146"/>
                  </a:lnTo>
                  <a:lnTo>
                    <a:pt x="32" y="241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6" name="Полилиния 16"/>
            <p:cNvSpPr>
              <a:spLocks/>
            </p:cNvSpPr>
            <p:nvPr userDrawn="1"/>
          </p:nvSpPr>
          <p:spPr bwMode="auto">
            <a:xfrm>
              <a:off x="641" y="4163"/>
              <a:ext cx="76" cy="112"/>
            </a:xfrm>
            <a:custGeom>
              <a:avLst/>
              <a:gdLst>
                <a:gd name="T0" fmla="*/ 76 w 152"/>
                <a:gd name="T1" fmla="*/ 2 h 224"/>
                <a:gd name="T2" fmla="*/ 76 w 152"/>
                <a:gd name="T3" fmla="*/ 112 h 224"/>
                <a:gd name="T4" fmla="*/ 0 w 152"/>
                <a:gd name="T5" fmla="*/ 4 h 224"/>
                <a:gd name="T6" fmla="*/ 36 w 152"/>
                <a:gd name="T7" fmla="*/ 0 h 224"/>
                <a:gd name="T8" fmla="*/ 76 w 152"/>
                <a:gd name="T9" fmla="*/ 2 h 224"/>
                <a:gd name="T10" fmla="*/ 76 w 152"/>
                <a:gd name="T11" fmla="*/ 2 h 224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152" h="224">
                  <a:moveTo>
                    <a:pt x="152" y="4"/>
                  </a:moveTo>
                  <a:lnTo>
                    <a:pt x="152" y="224"/>
                  </a:lnTo>
                  <a:lnTo>
                    <a:pt x="0" y="8"/>
                  </a:lnTo>
                  <a:lnTo>
                    <a:pt x="72" y="0"/>
                  </a:lnTo>
                  <a:lnTo>
                    <a:pt x="152" y="4"/>
                  </a:lnTo>
                  <a:close/>
                </a:path>
              </a:pathLst>
            </a:custGeom>
            <a:solidFill>
              <a:schemeClr val="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7" name="Полилиния 17"/>
            <p:cNvSpPr>
              <a:spLocks/>
            </p:cNvSpPr>
            <p:nvPr userDrawn="1"/>
          </p:nvSpPr>
          <p:spPr bwMode="auto">
            <a:xfrm>
              <a:off x="504" y="3607"/>
              <a:ext cx="193" cy="383"/>
            </a:xfrm>
            <a:custGeom>
              <a:avLst/>
              <a:gdLst>
                <a:gd name="T0" fmla="*/ 0 w 386"/>
                <a:gd name="T1" fmla="*/ 40 h 764"/>
                <a:gd name="T2" fmla="*/ 44 w 386"/>
                <a:gd name="T3" fmla="*/ 0 h 764"/>
                <a:gd name="T4" fmla="*/ 116 w 386"/>
                <a:gd name="T5" fmla="*/ 3 h 764"/>
                <a:gd name="T6" fmla="*/ 193 w 386"/>
                <a:gd name="T7" fmla="*/ 383 h 764"/>
                <a:gd name="T8" fmla="*/ 140 w 386"/>
                <a:gd name="T9" fmla="*/ 361 h 764"/>
                <a:gd name="T10" fmla="*/ 76 w 386"/>
                <a:gd name="T11" fmla="*/ 339 h 764"/>
                <a:gd name="T12" fmla="*/ 0 w 386"/>
                <a:gd name="T13" fmla="*/ 40 h 764"/>
                <a:gd name="T14" fmla="*/ 0 w 386"/>
                <a:gd name="T15" fmla="*/ 40 h 764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86" h="764">
                  <a:moveTo>
                    <a:pt x="0" y="80"/>
                  </a:moveTo>
                  <a:lnTo>
                    <a:pt x="87" y="0"/>
                  </a:lnTo>
                  <a:lnTo>
                    <a:pt x="232" y="6"/>
                  </a:lnTo>
                  <a:lnTo>
                    <a:pt x="386" y="764"/>
                  </a:lnTo>
                  <a:lnTo>
                    <a:pt x="279" y="720"/>
                  </a:lnTo>
                  <a:lnTo>
                    <a:pt x="152" y="677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8" name="Полилиния 18"/>
            <p:cNvSpPr>
              <a:spLocks/>
            </p:cNvSpPr>
            <p:nvPr userDrawn="1"/>
          </p:nvSpPr>
          <p:spPr bwMode="auto">
            <a:xfrm>
              <a:off x="668" y="3590"/>
              <a:ext cx="364" cy="174"/>
            </a:xfrm>
            <a:custGeom>
              <a:avLst/>
              <a:gdLst>
                <a:gd name="T0" fmla="*/ 346 w 728"/>
                <a:gd name="T1" fmla="*/ 0 h 348"/>
                <a:gd name="T2" fmla="*/ 0 w 728"/>
                <a:gd name="T3" fmla="*/ 53 h 348"/>
                <a:gd name="T4" fmla="*/ 14 w 728"/>
                <a:gd name="T5" fmla="*/ 174 h 348"/>
                <a:gd name="T6" fmla="*/ 358 w 728"/>
                <a:gd name="T7" fmla="*/ 119 h 348"/>
                <a:gd name="T8" fmla="*/ 364 w 728"/>
                <a:gd name="T9" fmla="*/ 22 h 348"/>
                <a:gd name="T10" fmla="*/ 346 w 728"/>
                <a:gd name="T11" fmla="*/ 0 h 348"/>
                <a:gd name="T12" fmla="*/ 346 w 728"/>
                <a:gd name="T13" fmla="*/ 0 h 348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728" h="348">
                  <a:moveTo>
                    <a:pt x="692" y="0"/>
                  </a:moveTo>
                  <a:lnTo>
                    <a:pt x="0" y="106"/>
                  </a:lnTo>
                  <a:lnTo>
                    <a:pt x="28" y="348"/>
                  </a:lnTo>
                  <a:lnTo>
                    <a:pt x="715" y="237"/>
                  </a:lnTo>
                  <a:lnTo>
                    <a:pt x="728" y="43"/>
                  </a:lnTo>
                  <a:lnTo>
                    <a:pt x="692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9" name="Полилиния 19"/>
            <p:cNvSpPr>
              <a:spLocks/>
            </p:cNvSpPr>
            <p:nvPr userDrawn="1"/>
          </p:nvSpPr>
          <p:spPr bwMode="auto">
            <a:xfrm>
              <a:off x="347" y="3693"/>
              <a:ext cx="156" cy="67"/>
            </a:xfrm>
            <a:custGeom>
              <a:avLst/>
              <a:gdLst>
                <a:gd name="T0" fmla="*/ 136 w 312"/>
                <a:gd name="T1" fmla="*/ 0 h 135"/>
                <a:gd name="T2" fmla="*/ 0 w 312"/>
                <a:gd name="T3" fmla="*/ 39 h 135"/>
                <a:gd name="T4" fmla="*/ 156 w 312"/>
                <a:gd name="T5" fmla="*/ 67 h 135"/>
                <a:gd name="T6" fmla="*/ 136 w 312"/>
                <a:gd name="T7" fmla="*/ 0 h 135"/>
                <a:gd name="T8" fmla="*/ 136 w 312"/>
                <a:gd name="T9" fmla="*/ 0 h 135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2" h="135">
                  <a:moveTo>
                    <a:pt x="272" y="0"/>
                  </a:moveTo>
                  <a:lnTo>
                    <a:pt x="0" y="78"/>
                  </a:lnTo>
                  <a:lnTo>
                    <a:pt x="312" y="135"/>
                  </a:lnTo>
                  <a:lnTo>
                    <a:pt x="272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1060" name="Группа 20"/>
            <p:cNvGrpSpPr>
              <a:grpSpLocks/>
            </p:cNvGrpSpPr>
            <p:nvPr userDrawn="1"/>
          </p:nvGrpSpPr>
          <p:grpSpPr bwMode="auto">
            <a:xfrm>
              <a:off x="5" y="3490"/>
              <a:ext cx="1124" cy="780"/>
              <a:chOff x="5" y="3490"/>
              <a:chExt cx="1124" cy="780"/>
            </a:xfrm>
          </p:grpSpPr>
          <p:grpSp>
            <p:nvGrpSpPr>
              <p:cNvPr id="1061" name="Группа 21"/>
              <p:cNvGrpSpPr>
                <a:grpSpLocks/>
              </p:cNvGrpSpPr>
              <p:nvPr userDrawn="1"/>
            </p:nvGrpSpPr>
            <p:grpSpPr bwMode="auto">
              <a:xfrm>
                <a:off x="499" y="3562"/>
                <a:ext cx="548" cy="708"/>
                <a:chOff x="499" y="3562"/>
                <a:chExt cx="548" cy="708"/>
              </a:xfrm>
            </p:grpSpPr>
            <p:sp>
              <p:nvSpPr>
                <p:cNvPr id="1074" name="Полилиния 22"/>
                <p:cNvSpPr>
                  <a:spLocks/>
                </p:cNvSpPr>
                <p:nvPr userDrawn="1"/>
              </p:nvSpPr>
              <p:spPr bwMode="auto">
                <a:xfrm>
                  <a:off x="499" y="3587"/>
                  <a:ext cx="157" cy="87"/>
                </a:xfrm>
                <a:custGeom>
                  <a:avLst/>
                  <a:gdLst>
                    <a:gd name="T0" fmla="*/ 0 w 313"/>
                    <a:gd name="T1" fmla="*/ 53 h 175"/>
                    <a:gd name="T2" fmla="*/ 57 w 313"/>
                    <a:gd name="T3" fmla="*/ 5 h 175"/>
                    <a:gd name="T4" fmla="*/ 107 w 313"/>
                    <a:gd name="T5" fmla="*/ 0 h 175"/>
                    <a:gd name="T6" fmla="*/ 146 w 313"/>
                    <a:gd name="T7" fmla="*/ 13 h 175"/>
                    <a:gd name="T8" fmla="*/ 157 w 313"/>
                    <a:gd name="T9" fmla="*/ 45 h 175"/>
                    <a:gd name="T10" fmla="*/ 84 w 313"/>
                    <a:gd name="T11" fmla="*/ 33 h 175"/>
                    <a:gd name="T12" fmla="*/ 37 w 313"/>
                    <a:gd name="T13" fmla="*/ 50 h 175"/>
                    <a:gd name="T14" fmla="*/ 7 w 313"/>
                    <a:gd name="T15" fmla="*/ 87 h 175"/>
                    <a:gd name="T16" fmla="*/ 0 w 313"/>
                    <a:gd name="T17" fmla="*/ 53 h 175"/>
                    <a:gd name="T18" fmla="*/ 0 w 313"/>
                    <a:gd name="T19" fmla="*/ 53 h 175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</a:gdLst>
                  <a:ahLst/>
                  <a:cxnLst>
                    <a:cxn ang="T20">
                      <a:pos x="T0" y="T1"/>
                    </a:cxn>
                    <a:cxn ang="T21">
                      <a:pos x="T2" y="T3"/>
                    </a:cxn>
                    <a:cxn ang="T22">
                      <a:pos x="T4" y="T5"/>
                    </a:cxn>
                    <a:cxn ang="T23">
                      <a:pos x="T6" y="T7"/>
                    </a:cxn>
                    <a:cxn ang="T24">
                      <a:pos x="T8" y="T9"/>
                    </a:cxn>
                    <a:cxn ang="T25">
                      <a:pos x="T10" y="T11"/>
                    </a:cxn>
                    <a:cxn ang="T26">
                      <a:pos x="T12" y="T13"/>
                    </a:cxn>
                    <a:cxn ang="T27">
                      <a:pos x="T14" y="T15"/>
                    </a:cxn>
                    <a:cxn ang="T28">
                      <a:pos x="T16" y="T17"/>
                    </a:cxn>
                    <a:cxn ang="T29">
                      <a:pos x="T18" y="T19"/>
                    </a:cxn>
                  </a:cxnLst>
                  <a:rect l="0" t="0" r="r" b="b"/>
                  <a:pathLst>
                    <a:path w="313" h="175">
                      <a:moveTo>
                        <a:pt x="0" y="107"/>
                      </a:moveTo>
                      <a:lnTo>
                        <a:pt x="114" y="10"/>
                      </a:lnTo>
                      <a:lnTo>
                        <a:pt x="213" y="0"/>
                      </a:lnTo>
                      <a:lnTo>
                        <a:pt x="292" y="27"/>
                      </a:lnTo>
                      <a:lnTo>
                        <a:pt x="313" y="91"/>
                      </a:lnTo>
                      <a:lnTo>
                        <a:pt x="167" y="67"/>
                      </a:lnTo>
                      <a:lnTo>
                        <a:pt x="74" y="101"/>
                      </a:lnTo>
                      <a:lnTo>
                        <a:pt x="13" y="175"/>
                      </a:lnTo>
                      <a:lnTo>
                        <a:pt x="0" y="10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5" name="Полилиния 23"/>
                <p:cNvSpPr>
                  <a:spLocks/>
                </p:cNvSpPr>
                <p:nvPr userDrawn="1"/>
              </p:nvSpPr>
              <p:spPr bwMode="auto">
                <a:xfrm>
                  <a:off x="636" y="4137"/>
                  <a:ext cx="115" cy="133"/>
                </a:xfrm>
                <a:custGeom>
                  <a:avLst/>
                  <a:gdLst>
                    <a:gd name="T0" fmla="*/ 0 w 230"/>
                    <a:gd name="T1" fmla="*/ 20 h 266"/>
                    <a:gd name="T2" fmla="*/ 80 w 230"/>
                    <a:gd name="T3" fmla="*/ 133 h 266"/>
                    <a:gd name="T4" fmla="*/ 115 w 230"/>
                    <a:gd name="T5" fmla="*/ 126 h 266"/>
                    <a:gd name="T6" fmla="*/ 112 w 230"/>
                    <a:gd name="T7" fmla="*/ 9 h 266"/>
                    <a:gd name="T8" fmla="*/ 83 w 230"/>
                    <a:gd name="T9" fmla="*/ 0 h 266"/>
                    <a:gd name="T10" fmla="*/ 90 w 230"/>
                    <a:gd name="T11" fmla="*/ 99 h 266"/>
                    <a:gd name="T12" fmla="*/ 36 w 230"/>
                    <a:gd name="T13" fmla="*/ 2 h 266"/>
                    <a:gd name="T14" fmla="*/ 0 w 230"/>
                    <a:gd name="T15" fmla="*/ 20 h 266"/>
                    <a:gd name="T16" fmla="*/ 0 w 230"/>
                    <a:gd name="T17" fmla="*/ 20 h 26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230" h="266">
                      <a:moveTo>
                        <a:pt x="0" y="40"/>
                      </a:moveTo>
                      <a:lnTo>
                        <a:pt x="160" y="266"/>
                      </a:lnTo>
                      <a:lnTo>
                        <a:pt x="230" y="251"/>
                      </a:lnTo>
                      <a:lnTo>
                        <a:pt x="223" y="17"/>
                      </a:lnTo>
                      <a:lnTo>
                        <a:pt x="166" y="0"/>
                      </a:lnTo>
                      <a:lnTo>
                        <a:pt x="179" y="197"/>
                      </a:lnTo>
                      <a:lnTo>
                        <a:pt x="71" y="4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6" name="Полилиния 24"/>
                <p:cNvSpPr>
                  <a:spLocks/>
                </p:cNvSpPr>
                <p:nvPr userDrawn="1"/>
              </p:nvSpPr>
              <p:spPr bwMode="auto">
                <a:xfrm>
                  <a:off x="1004" y="3562"/>
                  <a:ext cx="43" cy="117"/>
                </a:xfrm>
                <a:custGeom>
                  <a:avLst/>
                  <a:gdLst>
                    <a:gd name="T0" fmla="*/ 0 w 87"/>
                    <a:gd name="T1" fmla="*/ 10 h 234"/>
                    <a:gd name="T2" fmla="*/ 18 w 87"/>
                    <a:gd name="T3" fmla="*/ 47 h 234"/>
                    <a:gd name="T4" fmla="*/ 22 w 87"/>
                    <a:gd name="T5" fmla="*/ 77 h 234"/>
                    <a:gd name="T6" fmla="*/ 13 w 87"/>
                    <a:gd name="T7" fmla="*/ 117 h 234"/>
                    <a:gd name="T8" fmla="*/ 40 w 87"/>
                    <a:gd name="T9" fmla="*/ 110 h 234"/>
                    <a:gd name="T10" fmla="*/ 43 w 87"/>
                    <a:gd name="T11" fmla="*/ 58 h 234"/>
                    <a:gd name="T12" fmla="*/ 23 w 87"/>
                    <a:gd name="T13" fmla="*/ 0 h 234"/>
                    <a:gd name="T14" fmla="*/ 0 w 87"/>
                    <a:gd name="T15" fmla="*/ 10 h 234"/>
                    <a:gd name="T16" fmla="*/ 0 w 87"/>
                    <a:gd name="T17" fmla="*/ 10 h 234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87" h="234">
                      <a:moveTo>
                        <a:pt x="0" y="19"/>
                      </a:moveTo>
                      <a:lnTo>
                        <a:pt x="36" y="93"/>
                      </a:lnTo>
                      <a:lnTo>
                        <a:pt x="44" y="154"/>
                      </a:lnTo>
                      <a:lnTo>
                        <a:pt x="27" y="234"/>
                      </a:lnTo>
                      <a:lnTo>
                        <a:pt x="80" y="220"/>
                      </a:lnTo>
                      <a:lnTo>
                        <a:pt x="87" y="116"/>
                      </a:lnTo>
                      <a:lnTo>
                        <a:pt x="46" y="0"/>
                      </a:lnTo>
                      <a:lnTo>
                        <a:pt x="0" y="1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  <p:sp>
            <p:nvSpPr>
              <p:cNvPr id="1062" name="Полилиния 25"/>
              <p:cNvSpPr>
                <a:spLocks/>
              </p:cNvSpPr>
              <p:nvPr userDrawn="1"/>
            </p:nvSpPr>
            <p:spPr bwMode="auto">
              <a:xfrm>
                <a:off x="76" y="3732"/>
                <a:ext cx="595" cy="250"/>
              </a:xfrm>
              <a:custGeom>
                <a:avLst/>
                <a:gdLst>
                  <a:gd name="T0" fmla="*/ 50 w 1190"/>
                  <a:gd name="T1" fmla="*/ 0 h 500"/>
                  <a:gd name="T2" fmla="*/ 595 w 1190"/>
                  <a:gd name="T3" fmla="*/ 245 h 500"/>
                  <a:gd name="T4" fmla="*/ 538 w 1190"/>
                  <a:gd name="T5" fmla="*/ 250 h 500"/>
                  <a:gd name="T6" fmla="*/ 0 w 1190"/>
                  <a:gd name="T7" fmla="*/ 14 h 500"/>
                  <a:gd name="T8" fmla="*/ 50 w 1190"/>
                  <a:gd name="T9" fmla="*/ 0 h 500"/>
                  <a:gd name="T10" fmla="*/ 50 w 1190"/>
                  <a:gd name="T11" fmla="*/ 0 h 500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190" h="500">
                    <a:moveTo>
                      <a:pt x="100" y="0"/>
                    </a:moveTo>
                    <a:lnTo>
                      <a:pt x="1190" y="490"/>
                    </a:lnTo>
                    <a:lnTo>
                      <a:pt x="1076" y="500"/>
                    </a:lnTo>
                    <a:lnTo>
                      <a:pt x="0" y="27"/>
                    </a:lnTo>
                    <a:lnTo>
                      <a:pt x="10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63" name="Полилиния 26"/>
              <p:cNvSpPr>
                <a:spLocks/>
              </p:cNvSpPr>
              <p:nvPr userDrawn="1"/>
            </p:nvSpPr>
            <p:spPr bwMode="auto">
              <a:xfrm>
                <a:off x="260" y="3886"/>
                <a:ext cx="244" cy="148"/>
              </a:xfrm>
              <a:custGeom>
                <a:avLst/>
                <a:gdLst>
                  <a:gd name="T0" fmla="*/ 7 w 489"/>
                  <a:gd name="T1" fmla="*/ 17 h 296"/>
                  <a:gd name="T2" fmla="*/ 80 w 489"/>
                  <a:gd name="T3" fmla="*/ 33 h 296"/>
                  <a:gd name="T4" fmla="*/ 162 w 489"/>
                  <a:gd name="T5" fmla="*/ 69 h 296"/>
                  <a:gd name="T6" fmla="*/ 220 w 489"/>
                  <a:gd name="T7" fmla="*/ 122 h 296"/>
                  <a:gd name="T8" fmla="*/ 163 w 489"/>
                  <a:gd name="T9" fmla="*/ 115 h 296"/>
                  <a:gd name="T10" fmla="*/ 69 w 489"/>
                  <a:gd name="T11" fmla="*/ 73 h 296"/>
                  <a:gd name="T12" fmla="*/ 25 w 489"/>
                  <a:gd name="T13" fmla="*/ 40 h 296"/>
                  <a:gd name="T14" fmla="*/ 53 w 489"/>
                  <a:gd name="T15" fmla="*/ 82 h 296"/>
                  <a:gd name="T16" fmla="*/ 136 w 489"/>
                  <a:gd name="T17" fmla="*/ 135 h 296"/>
                  <a:gd name="T18" fmla="*/ 233 w 489"/>
                  <a:gd name="T19" fmla="*/ 148 h 296"/>
                  <a:gd name="T20" fmla="*/ 244 w 489"/>
                  <a:gd name="T21" fmla="*/ 112 h 296"/>
                  <a:gd name="T22" fmla="*/ 197 w 489"/>
                  <a:gd name="T23" fmla="*/ 60 h 296"/>
                  <a:gd name="T24" fmla="*/ 85 w 489"/>
                  <a:gd name="T25" fmla="*/ 9 h 296"/>
                  <a:gd name="T26" fmla="*/ 0 w 489"/>
                  <a:gd name="T27" fmla="*/ 0 h 296"/>
                  <a:gd name="T28" fmla="*/ 7 w 489"/>
                  <a:gd name="T29" fmla="*/ 17 h 296"/>
                  <a:gd name="T30" fmla="*/ 7 w 489"/>
                  <a:gd name="T31" fmla="*/ 17 h 29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</a:gdLst>
                <a:ahLst/>
                <a:cxnLst>
                  <a:cxn ang="T32">
                    <a:pos x="T0" y="T1"/>
                  </a:cxn>
                  <a:cxn ang="T33">
                    <a:pos x="T2" y="T3"/>
                  </a:cxn>
                  <a:cxn ang="T34">
                    <a:pos x="T4" y="T5"/>
                  </a:cxn>
                  <a:cxn ang="T35">
                    <a:pos x="T6" y="T7"/>
                  </a:cxn>
                  <a:cxn ang="T36">
                    <a:pos x="T8" y="T9"/>
                  </a:cxn>
                  <a:cxn ang="T37">
                    <a:pos x="T10" y="T11"/>
                  </a:cxn>
                  <a:cxn ang="T38">
                    <a:pos x="T12" y="T13"/>
                  </a:cxn>
                  <a:cxn ang="T39">
                    <a:pos x="T14" y="T15"/>
                  </a:cxn>
                  <a:cxn ang="T40">
                    <a:pos x="T16" y="T17"/>
                  </a:cxn>
                  <a:cxn ang="T41">
                    <a:pos x="T18" y="T19"/>
                  </a:cxn>
                  <a:cxn ang="T42">
                    <a:pos x="T20" y="T21"/>
                  </a:cxn>
                  <a:cxn ang="T43">
                    <a:pos x="T22" y="T23"/>
                  </a:cxn>
                  <a:cxn ang="T44">
                    <a:pos x="T24" y="T25"/>
                  </a:cxn>
                  <a:cxn ang="T45">
                    <a:pos x="T26" y="T27"/>
                  </a:cxn>
                  <a:cxn ang="T46">
                    <a:pos x="T28" y="T29"/>
                  </a:cxn>
                  <a:cxn ang="T47">
                    <a:pos x="T30" y="T31"/>
                  </a:cxn>
                </a:cxnLst>
                <a:rect l="0" t="0" r="r" b="b"/>
                <a:pathLst>
                  <a:path w="489" h="296">
                    <a:moveTo>
                      <a:pt x="14" y="34"/>
                    </a:moveTo>
                    <a:lnTo>
                      <a:pt x="160" y="66"/>
                    </a:lnTo>
                    <a:lnTo>
                      <a:pt x="324" y="137"/>
                    </a:lnTo>
                    <a:lnTo>
                      <a:pt x="440" y="243"/>
                    </a:lnTo>
                    <a:lnTo>
                      <a:pt x="326" y="230"/>
                    </a:lnTo>
                    <a:lnTo>
                      <a:pt x="139" y="146"/>
                    </a:lnTo>
                    <a:lnTo>
                      <a:pt x="50" y="80"/>
                    </a:lnTo>
                    <a:lnTo>
                      <a:pt x="107" y="163"/>
                    </a:lnTo>
                    <a:lnTo>
                      <a:pt x="272" y="270"/>
                    </a:lnTo>
                    <a:lnTo>
                      <a:pt x="466" y="296"/>
                    </a:lnTo>
                    <a:lnTo>
                      <a:pt x="489" y="224"/>
                    </a:lnTo>
                    <a:lnTo>
                      <a:pt x="394" y="120"/>
                    </a:lnTo>
                    <a:lnTo>
                      <a:pt x="170" y="17"/>
                    </a:lnTo>
                    <a:lnTo>
                      <a:pt x="0" y="0"/>
                    </a:lnTo>
                    <a:lnTo>
                      <a:pt x="14" y="34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64" name="Полилиния 27"/>
              <p:cNvSpPr>
                <a:spLocks/>
              </p:cNvSpPr>
              <p:nvPr userDrawn="1"/>
            </p:nvSpPr>
            <p:spPr bwMode="auto">
              <a:xfrm>
                <a:off x="565" y="3680"/>
                <a:ext cx="107" cy="238"/>
              </a:xfrm>
              <a:custGeom>
                <a:avLst/>
                <a:gdLst>
                  <a:gd name="T0" fmla="*/ 12 w 213"/>
                  <a:gd name="T1" fmla="*/ 0 h 478"/>
                  <a:gd name="T2" fmla="*/ 46 w 213"/>
                  <a:gd name="T3" fmla="*/ 12 h 478"/>
                  <a:gd name="T4" fmla="*/ 40 w 213"/>
                  <a:gd name="T5" fmla="*/ 96 h 478"/>
                  <a:gd name="T6" fmla="*/ 53 w 213"/>
                  <a:gd name="T7" fmla="*/ 163 h 478"/>
                  <a:gd name="T8" fmla="*/ 107 w 213"/>
                  <a:gd name="T9" fmla="*/ 225 h 478"/>
                  <a:gd name="T10" fmla="*/ 49 w 213"/>
                  <a:gd name="T11" fmla="*/ 238 h 478"/>
                  <a:gd name="T12" fmla="*/ 15 w 213"/>
                  <a:gd name="T13" fmla="*/ 171 h 478"/>
                  <a:gd name="T14" fmla="*/ 0 w 213"/>
                  <a:gd name="T15" fmla="*/ 28 h 478"/>
                  <a:gd name="T16" fmla="*/ 12 w 213"/>
                  <a:gd name="T17" fmla="*/ 0 h 478"/>
                  <a:gd name="T18" fmla="*/ 12 w 213"/>
                  <a:gd name="T19" fmla="*/ 0 h 478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</a:gdLst>
                <a:ahLst/>
                <a:cxnLst>
                  <a:cxn ang="T20">
                    <a:pos x="T0" y="T1"/>
                  </a:cxn>
                  <a:cxn ang="T21">
                    <a:pos x="T2" y="T3"/>
                  </a:cxn>
                  <a:cxn ang="T22">
                    <a:pos x="T4" y="T5"/>
                  </a:cxn>
                  <a:cxn ang="T23">
                    <a:pos x="T6" y="T7"/>
                  </a:cxn>
                  <a:cxn ang="T24">
                    <a:pos x="T8" y="T9"/>
                  </a:cxn>
                  <a:cxn ang="T25">
                    <a:pos x="T10" y="T11"/>
                  </a:cxn>
                  <a:cxn ang="T26">
                    <a:pos x="T12" y="T13"/>
                  </a:cxn>
                  <a:cxn ang="T27">
                    <a:pos x="T14" y="T15"/>
                  </a:cxn>
                  <a:cxn ang="T28">
                    <a:pos x="T16" y="T17"/>
                  </a:cxn>
                  <a:cxn ang="T29">
                    <a:pos x="T18" y="T19"/>
                  </a:cxn>
                </a:cxnLst>
                <a:rect l="0" t="0" r="r" b="b"/>
                <a:pathLst>
                  <a:path w="213" h="478">
                    <a:moveTo>
                      <a:pt x="24" y="0"/>
                    </a:moveTo>
                    <a:lnTo>
                      <a:pt x="91" y="25"/>
                    </a:lnTo>
                    <a:lnTo>
                      <a:pt x="80" y="192"/>
                    </a:lnTo>
                    <a:lnTo>
                      <a:pt x="106" y="327"/>
                    </a:lnTo>
                    <a:lnTo>
                      <a:pt x="213" y="451"/>
                    </a:lnTo>
                    <a:lnTo>
                      <a:pt x="97" y="478"/>
                    </a:lnTo>
                    <a:lnTo>
                      <a:pt x="30" y="344"/>
                    </a:lnTo>
                    <a:lnTo>
                      <a:pt x="0" y="57"/>
                    </a:lnTo>
                    <a:lnTo>
                      <a:pt x="24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065" name="Группа 28"/>
              <p:cNvGrpSpPr>
                <a:grpSpLocks/>
              </p:cNvGrpSpPr>
              <p:nvPr userDrawn="1"/>
            </p:nvGrpSpPr>
            <p:grpSpPr bwMode="auto">
              <a:xfrm>
                <a:off x="5" y="3490"/>
                <a:ext cx="1124" cy="678"/>
                <a:chOff x="5" y="3490"/>
                <a:chExt cx="1124" cy="678"/>
              </a:xfrm>
            </p:grpSpPr>
            <p:sp>
              <p:nvSpPr>
                <p:cNvPr id="1066" name="Полилиния 29"/>
                <p:cNvSpPr>
                  <a:spLocks/>
                </p:cNvSpPr>
                <p:nvPr userDrawn="1"/>
              </p:nvSpPr>
              <p:spPr bwMode="auto">
                <a:xfrm>
                  <a:off x="669" y="4048"/>
                  <a:ext cx="75" cy="87"/>
                </a:xfrm>
                <a:custGeom>
                  <a:avLst/>
                  <a:gdLst>
                    <a:gd name="T0" fmla="*/ 55 w 150"/>
                    <a:gd name="T1" fmla="*/ 0 h 173"/>
                    <a:gd name="T2" fmla="*/ 20 w 150"/>
                    <a:gd name="T3" fmla="*/ 33 h 173"/>
                    <a:gd name="T4" fmla="*/ 0 w 150"/>
                    <a:gd name="T5" fmla="*/ 87 h 173"/>
                    <a:gd name="T6" fmla="*/ 40 w 150"/>
                    <a:gd name="T7" fmla="*/ 80 h 173"/>
                    <a:gd name="T8" fmla="*/ 52 w 150"/>
                    <a:gd name="T9" fmla="*/ 42 h 173"/>
                    <a:gd name="T10" fmla="*/ 75 w 150"/>
                    <a:gd name="T11" fmla="*/ 14 h 173"/>
                    <a:gd name="T12" fmla="*/ 55 w 150"/>
                    <a:gd name="T13" fmla="*/ 0 h 173"/>
                    <a:gd name="T14" fmla="*/ 55 w 150"/>
                    <a:gd name="T15" fmla="*/ 0 h 173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</a:gdLst>
                  <a:ahLst/>
                  <a:cxnLst>
                    <a:cxn ang="T16">
                      <a:pos x="T0" y="T1"/>
                    </a:cxn>
                    <a:cxn ang="T17">
                      <a:pos x="T2" y="T3"/>
                    </a:cxn>
                    <a:cxn ang="T18">
                      <a:pos x="T4" y="T5"/>
                    </a:cxn>
                    <a:cxn ang="T19">
                      <a:pos x="T6" y="T7"/>
                    </a:cxn>
                    <a:cxn ang="T20">
                      <a:pos x="T8" y="T9"/>
                    </a:cxn>
                    <a:cxn ang="T21">
                      <a:pos x="T10" y="T11"/>
                    </a:cxn>
                    <a:cxn ang="T22">
                      <a:pos x="T12" y="T13"/>
                    </a:cxn>
                    <a:cxn ang="T23">
                      <a:pos x="T14" y="T15"/>
                    </a:cxn>
                  </a:cxnLst>
                  <a:rect l="0" t="0" r="r" b="b"/>
                  <a:pathLst>
                    <a:path w="150" h="173">
                      <a:moveTo>
                        <a:pt x="110" y="0"/>
                      </a:moveTo>
                      <a:lnTo>
                        <a:pt x="40" y="66"/>
                      </a:lnTo>
                      <a:lnTo>
                        <a:pt x="0" y="173"/>
                      </a:lnTo>
                      <a:lnTo>
                        <a:pt x="80" y="160"/>
                      </a:lnTo>
                      <a:lnTo>
                        <a:pt x="103" y="84"/>
                      </a:lnTo>
                      <a:lnTo>
                        <a:pt x="150" y="27"/>
                      </a:lnTo>
                      <a:lnTo>
                        <a:pt x="11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67" name="Полилиния 30"/>
                <p:cNvSpPr>
                  <a:spLocks/>
                </p:cNvSpPr>
                <p:nvPr userDrawn="1"/>
              </p:nvSpPr>
              <p:spPr bwMode="auto">
                <a:xfrm>
                  <a:off x="5" y="3728"/>
                  <a:ext cx="842" cy="440"/>
                </a:xfrm>
                <a:custGeom>
                  <a:avLst/>
                  <a:gdLst>
                    <a:gd name="T0" fmla="*/ 78 w 1684"/>
                    <a:gd name="T1" fmla="*/ 0 h 880"/>
                    <a:gd name="T2" fmla="*/ 32 w 1684"/>
                    <a:gd name="T3" fmla="*/ 26 h 880"/>
                    <a:gd name="T4" fmla="*/ 0 w 1684"/>
                    <a:gd name="T5" fmla="*/ 104 h 880"/>
                    <a:gd name="T6" fmla="*/ 34 w 1684"/>
                    <a:gd name="T7" fmla="*/ 179 h 880"/>
                    <a:gd name="T8" fmla="*/ 591 w 1684"/>
                    <a:gd name="T9" fmla="*/ 434 h 880"/>
                    <a:gd name="T10" fmla="*/ 711 w 1684"/>
                    <a:gd name="T11" fmla="*/ 418 h 880"/>
                    <a:gd name="T12" fmla="*/ 808 w 1684"/>
                    <a:gd name="T13" fmla="*/ 440 h 880"/>
                    <a:gd name="T14" fmla="*/ 842 w 1684"/>
                    <a:gd name="T15" fmla="*/ 404 h 880"/>
                    <a:gd name="T16" fmla="*/ 751 w 1684"/>
                    <a:gd name="T17" fmla="*/ 332 h 880"/>
                    <a:gd name="T18" fmla="*/ 714 w 1684"/>
                    <a:gd name="T19" fmla="*/ 256 h 880"/>
                    <a:gd name="T20" fmla="*/ 685 w 1684"/>
                    <a:gd name="T21" fmla="*/ 264 h 880"/>
                    <a:gd name="T22" fmla="*/ 720 w 1684"/>
                    <a:gd name="T23" fmla="*/ 332 h 880"/>
                    <a:gd name="T24" fmla="*/ 789 w 1684"/>
                    <a:gd name="T25" fmla="*/ 405 h 880"/>
                    <a:gd name="T26" fmla="*/ 707 w 1684"/>
                    <a:gd name="T27" fmla="*/ 394 h 880"/>
                    <a:gd name="T28" fmla="*/ 610 w 1684"/>
                    <a:gd name="T29" fmla="*/ 407 h 880"/>
                    <a:gd name="T30" fmla="*/ 628 w 1684"/>
                    <a:gd name="T31" fmla="*/ 325 h 880"/>
                    <a:gd name="T32" fmla="*/ 669 w 1684"/>
                    <a:gd name="T33" fmla="*/ 269 h 880"/>
                    <a:gd name="T34" fmla="*/ 621 w 1684"/>
                    <a:gd name="T35" fmla="*/ 276 h 880"/>
                    <a:gd name="T36" fmla="*/ 583 w 1684"/>
                    <a:gd name="T37" fmla="*/ 329 h 880"/>
                    <a:gd name="T38" fmla="*/ 570 w 1684"/>
                    <a:gd name="T39" fmla="*/ 396 h 880"/>
                    <a:gd name="T40" fmla="*/ 54 w 1684"/>
                    <a:gd name="T41" fmla="*/ 155 h 880"/>
                    <a:gd name="T42" fmla="*/ 40 w 1684"/>
                    <a:gd name="T43" fmla="*/ 108 h 880"/>
                    <a:gd name="T44" fmla="*/ 52 w 1684"/>
                    <a:gd name="T45" fmla="*/ 48 h 880"/>
                    <a:gd name="T46" fmla="*/ 109 w 1684"/>
                    <a:gd name="T47" fmla="*/ 0 h 880"/>
                    <a:gd name="T48" fmla="*/ 78 w 1684"/>
                    <a:gd name="T49" fmla="*/ 0 h 880"/>
                    <a:gd name="T50" fmla="*/ 78 w 1684"/>
                    <a:gd name="T51" fmla="*/ 0 h 880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</a:gdLst>
                  <a:ahLst/>
                  <a:cxnLst>
                    <a:cxn ang="T52">
                      <a:pos x="T0" y="T1"/>
                    </a:cxn>
                    <a:cxn ang="T53">
                      <a:pos x="T2" y="T3"/>
                    </a:cxn>
                    <a:cxn ang="T54">
                      <a:pos x="T4" y="T5"/>
                    </a:cxn>
                    <a:cxn ang="T55">
                      <a:pos x="T6" y="T7"/>
                    </a:cxn>
                    <a:cxn ang="T56">
                      <a:pos x="T8" y="T9"/>
                    </a:cxn>
                    <a:cxn ang="T57">
                      <a:pos x="T10" y="T11"/>
                    </a:cxn>
                    <a:cxn ang="T58">
                      <a:pos x="T12" y="T13"/>
                    </a:cxn>
                    <a:cxn ang="T59">
                      <a:pos x="T14" y="T15"/>
                    </a:cxn>
                    <a:cxn ang="T60">
                      <a:pos x="T16" y="T17"/>
                    </a:cxn>
                    <a:cxn ang="T61">
                      <a:pos x="T18" y="T19"/>
                    </a:cxn>
                    <a:cxn ang="T62">
                      <a:pos x="T20" y="T21"/>
                    </a:cxn>
                    <a:cxn ang="T63">
                      <a:pos x="T22" y="T23"/>
                    </a:cxn>
                    <a:cxn ang="T64">
                      <a:pos x="T24" y="T25"/>
                    </a:cxn>
                    <a:cxn ang="T65">
                      <a:pos x="T26" y="T27"/>
                    </a:cxn>
                    <a:cxn ang="T66">
                      <a:pos x="T28" y="T29"/>
                    </a:cxn>
                    <a:cxn ang="T67">
                      <a:pos x="T30" y="T31"/>
                    </a:cxn>
                    <a:cxn ang="T68">
                      <a:pos x="T32" y="T33"/>
                    </a:cxn>
                    <a:cxn ang="T69">
                      <a:pos x="T34" y="T35"/>
                    </a:cxn>
                    <a:cxn ang="T70">
                      <a:pos x="T36" y="T37"/>
                    </a:cxn>
                    <a:cxn ang="T71">
                      <a:pos x="T38" y="T39"/>
                    </a:cxn>
                    <a:cxn ang="T72">
                      <a:pos x="T40" y="T41"/>
                    </a:cxn>
                    <a:cxn ang="T73">
                      <a:pos x="T42" y="T43"/>
                    </a:cxn>
                    <a:cxn ang="T74">
                      <a:pos x="T44" y="T45"/>
                    </a:cxn>
                    <a:cxn ang="T75">
                      <a:pos x="T46" y="T47"/>
                    </a:cxn>
                    <a:cxn ang="T76">
                      <a:pos x="T48" y="T49"/>
                    </a:cxn>
                    <a:cxn ang="T77">
                      <a:pos x="T50" y="T51"/>
                    </a:cxn>
                  </a:cxnLst>
                  <a:rect l="0" t="0" r="r" b="b"/>
                  <a:pathLst>
                    <a:path w="1684" h="880">
                      <a:moveTo>
                        <a:pt x="156" y="0"/>
                      </a:moveTo>
                      <a:lnTo>
                        <a:pt x="63" y="52"/>
                      </a:lnTo>
                      <a:lnTo>
                        <a:pt x="0" y="208"/>
                      </a:lnTo>
                      <a:lnTo>
                        <a:pt x="67" y="358"/>
                      </a:lnTo>
                      <a:lnTo>
                        <a:pt x="1182" y="867"/>
                      </a:lnTo>
                      <a:lnTo>
                        <a:pt x="1422" y="835"/>
                      </a:lnTo>
                      <a:lnTo>
                        <a:pt x="1616" y="880"/>
                      </a:lnTo>
                      <a:lnTo>
                        <a:pt x="1684" y="808"/>
                      </a:lnTo>
                      <a:lnTo>
                        <a:pt x="1502" y="664"/>
                      </a:lnTo>
                      <a:lnTo>
                        <a:pt x="1428" y="512"/>
                      </a:lnTo>
                      <a:lnTo>
                        <a:pt x="1369" y="527"/>
                      </a:lnTo>
                      <a:lnTo>
                        <a:pt x="1439" y="664"/>
                      </a:lnTo>
                      <a:lnTo>
                        <a:pt x="1578" y="810"/>
                      </a:lnTo>
                      <a:lnTo>
                        <a:pt x="1413" y="787"/>
                      </a:lnTo>
                      <a:lnTo>
                        <a:pt x="1219" y="814"/>
                      </a:lnTo>
                      <a:lnTo>
                        <a:pt x="1255" y="650"/>
                      </a:lnTo>
                      <a:lnTo>
                        <a:pt x="1338" y="538"/>
                      </a:lnTo>
                      <a:lnTo>
                        <a:pt x="1241" y="552"/>
                      </a:lnTo>
                      <a:lnTo>
                        <a:pt x="1165" y="658"/>
                      </a:lnTo>
                      <a:lnTo>
                        <a:pt x="1139" y="791"/>
                      </a:lnTo>
                      <a:lnTo>
                        <a:pt x="107" y="310"/>
                      </a:lnTo>
                      <a:lnTo>
                        <a:pt x="80" y="215"/>
                      </a:lnTo>
                      <a:lnTo>
                        <a:pt x="103" y="95"/>
                      </a:lnTo>
                      <a:lnTo>
                        <a:pt x="217" y="0"/>
                      </a:lnTo>
                      <a:lnTo>
                        <a:pt x="15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68" name="Полилиния 31"/>
                <p:cNvSpPr>
                  <a:spLocks/>
                </p:cNvSpPr>
                <p:nvPr userDrawn="1"/>
              </p:nvSpPr>
              <p:spPr bwMode="auto">
                <a:xfrm>
                  <a:off x="106" y="3770"/>
                  <a:ext cx="80" cy="167"/>
                </a:xfrm>
                <a:custGeom>
                  <a:avLst/>
                  <a:gdLst>
                    <a:gd name="T0" fmla="*/ 58 w 160"/>
                    <a:gd name="T1" fmla="*/ 0 h 335"/>
                    <a:gd name="T2" fmla="*/ 10 w 160"/>
                    <a:gd name="T3" fmla="*/ 53 h 335"/>
                    <a:gd name="T4" fmla="*/ 0 w 160"/>
                    <a:gd name="T5" fmla="*/ 115 h 335"/>
                    <a:gd name="T6" fmla="*/ 17 w 160"/>
                    <a:gd name="T7" fmla="*/ 157 h 335"/>
                    <a:gd name="T8" fmla="*/ 47 w 160"/>
                    <a:gd name="T9" fmla="*/ 167 h 335"/>
                    <a:gd name="T10" fmla="*/ 38 w 160"/>
                    <a:gd name="T11" fmla="*/ 77 h 335"/>
                    <a:gd name="T12" fmla="*/ 80 w 160"/>
                    <a:gd name="T13" fmla="*/ 8 h 335"/>
                    <a:gd name="T14" fmla="*/ 58 w 160"/>
                    <a:gd name="T15" fmla="*/ 0 h 335"/>
                    <a:gd name="T16" fmla="*/ 58 w 160"/>
                    <a:gd name="T17" fmla="*/ 0 h 335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160" h="335">
                      <a:moveTo>
                        <a:pt x="116" y="0"/>
                      </a:moveTo>
                      <a:lnTo>
                        <a:pt x="19" y="106"/>
                      </a:lnTo>
                      <a:lnTo>
                        <a:pt x="0" y="230"/>
                      </a:lnTo>
                      <a:lnTo>
                        <a:pt x="33" y="314"/>
                      </a:lnTo>
                      <a:lnTo>
                        <a:pt x="94" y="335"/>
                      </a:lnTo>
                      <a:lnTo>
                        <a:pt x="76" y="154"/>
                      </a:lnTo>
                      <a:lnTo>
                        <a:pt x="160" y="17"/>
                      </a:lnTo>
                      <a:lnTo>
                        <a:pt x="116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69" name="Полилиния 32"/>
                <p:cNvSpPr>
                  <a:spLocks/>
                </p:cNvSpPr>
                <p:nvPr userDrawn="1"/>
              </p:nvSpPr>
              <p:spPr bwMode="auto">
                <a:xfrm>
                  <a:off x="449" y="3490"/>
                  <a:ext cx="322" cy="594"/>
                </a:xfrm>
                <a:custGeom>
                  <a:avLst/>
                  <a:gdLst>
                    <a:gd name="T0" fmla="*/ 109 w 642"/>
                    <a:gd name="T1" fmla="*/ 448 h 1188"/>
                    <a:gd name="T2" fmla="*/ 0 w 642"/>
                    <a:gd name="T3" fmla="*/ 62 h 1188"/>
                    <a:gd name="T4" fmla="*/ 41 w 642"/>
                    <a:gd name="T5" fmla="*/ 19 h 1188"/>
                    <a:gd name="T6" fmla="*/ 129 w 642"/>
                    <a:gd name="T7" fmla="*/ 0 h 1188"/>
                    <a:gd name="T8" fmla="*/ 200 w 642"/>
                    <a:gd name="T9" fmla="*/ 29 h 1188"/>
                    <a:gd name="T10" fmla="*/ 322 w 642"/>
                    <a:gd name="T11" fmla="*/ 594 h 1188"/>
                    <a:gd name="T12" fmla="*/ 278 w 642"/>
                    <a:gd name="T13" fmla="*/ 546 h 1188"/>
                    <a:gd name="T14" fmla="*/ 178 w 642"/>
                    <a:gd name="T15" fmla="*/ 49 h 1188"/>
                    <a:gd name="T16" fmla="*/ 113 w 642"/>
                    <a:gd name="T17" fmla="*/ 31 h 1188"/>
                    <a:gd name="T18" fmla="*/ 60 w 642"/>
                    <a:gd name="T19" fmla="*/ 37 h 1188"/>
                    <a:gd name="T20" fmla="*/ 38 w 642"/>
                    <a:gd name="T21" fmla="*/ 71 h 1188"/>
                    <a:gd name="T22" fmla="*/ 153 w 642"/>
                    <a:gd name="T23" fmla="*/ 462 h 1188"/>
                    <a:gd name="T24" fmla="*/ 109 w 642"/>
                    <a:gd name="T25" fmla="*/ 448 h 1188"/>
                    <a:gd name="T26" fmla="*/ 109 w 642"/>
                    <a:gd name="T27" fmla="*/ 448 h 1188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</a:gdLst>
                  <a:ahLst/>
                  <a:cxnLst>
                    <a:cxn ang="T28">
                      <a:pos x="T0" y="T1"/>
                    </a:cxn>
                    <a:cxn ang="T29">
                      <a:pos x="T2" y="T3"/>
                    </a:cxn>
                    <a:cxn ang="T30">
                      <a:pos x="T4" y="T5"/>
                    </a:cxn>
                    <a:cxn ang="T31">
                      <a:pos x="T6" y="T7"/>
                    </a:cxn>
                    <a:cxn ang="T32">
                      <a:pos x="T8" y="T9"/>
                    </a:cxn>
                    <a:cxn ang="T33">
                      <a:pos x="T10" y="T11"/>
                    </a:cxn>
                    <a:cxn ang="T34">
                      <a:pos x="T12" y="T13"/>
                    </a:cxn>
                    <a:cxn ang="T35">
                      <a:pos x="T14" y="T15"/>
                    </a:cxn>
                    <a:cxn ang="T36">
                      <a:pos x="T16" y="T17"/>
                    </a:cxn>
                    <a:cxn ang="T37">
                      <a:pos x="T18" y="T19"/>
                    </a:cxn>
                    <a:cxn ang="T38">
                      <a:pos x="T20" y="T21"/>
                    </a:cxn>
                    <a:cxn ang="T39">
                      <a:pos x="T22" y="T23"/>
                    </a:cxn>
                    <a:cxn ang="T40">
                      <a:pos x="T24" y="T25"/>
                    </a:cxn>
                    <a:cxn ang="T41">
                      <a:pos x="T26" y="T27"/>
                    </a:cxn>
                  </a:cxnLst>
                  <a:rect l="0" t="0" r="r" b="b"/>
                  <a:pathLst>
                    <a:path w="642" h="1188">
                      <a:moveTo>
                        <a:pt x="218" y="896"/>
                      </a:moveTo>
                      <a:lnTo>
                        <a:pt x="0" y="124"/>
                      </a:lnTo>
                      <a:lnTo>
                        <a:pt x="81" y="38"/>
                      </a:lnTo>
                      <a:lnTo>
                        <a:pt x="258" y="0"/>
                      </a:lnTo>
                      <a:lnTo>
                        <a:pt x="399" y="57"/>
                      </a:lnTo>
                      <a:lnTo>
                        <a:pt x="642" y="1188"/>
                      </a:lnTo>
                      <a:lnTo>
                        <a:pt x="555" y="1091"/>
                      </a:lnTo>
                      <a:lnTo>
                        <a:pt x="355" y="97"/>
                      </a:lnTo>
                      <a:lnTo>
                        <a:pt x="226" y="61"/>
                      </a:lnTo>
                      <a:lnTo>
                        <a:pt x="119" y="74"/>
                      </a:lnTo>
                      <a:lnTo>
                        <a:pt x="76" y="141"/>
                      </a:lnTo>
                      <a:lnTo>
                        <a:pt x="306" y="924"/>
                      </a:lnTo>
                      <a:lnTo>
                        <a:pt x="218" y="89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0" name="Полилиния 33"/>
                <p:cNvSpPr>
                  <a:spLocks/>
                </p:cNvSpPr>
                <p:nvPr userDrawn="1"/>
              </p:nvSpPr>
              <p:spPr bwMode="auto">
                <a:xfrm>
                  <a:off x="578" y="3650"/>
                  <a:ext cx="96" cy="252"/>
                </a:xfrm>
                <a:custGeom>
                  <a:avLst/>
                  <a:gdLst>
                    <a:gd name="T0" fmla="*/ 0 w 192"/>
                    <a:gd name="T1" fmla="*/ 14 h 504"/>
                    <a:gd name="T2" fmla="*/ 38 w 192"/>
                    <a:gd name="T3" fmla="*/ 97 h 504"/>
                    <a:gd name="T4" fmla="*/ 57 w 192"/>
                    <a:gd name="T5" fmla="*/ 159 h 504"/>
                    <a:gd name="T6" fmla="*/ 58 w 192"/>
                    <a:gd name="T7" fmla="*/ 252 h 504"/>
                    <a:gd name="T8" fmla="*/ 96 w 192"/>
                    <a:gd name="T9" fmla="*/ 252 h 504"/>
                    <a:gd name="T10" fmla="*/ 94 w 192"/>
                    <a:gd name="T11" fmla="*/ 180 h 504"/>
                    <a:gd name="T12" fmla="*/ 81 w 192"/>
                    <a:gd name="T13" fmla="*/ 104 h 504"/>
                    <a:gd name="T14" fmla="*/ 50 w 192"/>
                    <a:gd name="T15" fmla="*/ 30 h 504"/>
                    <a:gd name="T16" fmla="*/ 32 w 192"/>
                    <a:gd name="T17" fmla="*/ 0 h 504"/>
                    <a:gd name="T18" fmla="*/ 0 w 192"/>
                    <a:gd name="T19" fmla="*/ 14 h 504"/>
                    <a:gd name="T20" fmla="*/ 0 w 192"/>
                    <a:gd name="T21" fmla="*/ 14 h 504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</a:gdLst>
                  <a:ahLst/>
                  <a:cxnLst>
                    <a:cxn ang="T22">
                      <a:pos x="T0" y="T1"/>
                    </a:cxn>
                    <a:cxn ang="T23">
                      <a:pos x="T2" y="T3"/>
                    </a:cxn>
                    <a:cxn ang="T24">
                      <a:pos x="T4" y="T5"/>
                    </a:cxn>
                    <a:cxn ang="T25">
                      <a:pos x="T6" y="T7"/>
                    </a:cxn>
                    <a:cxn ang="T26">
                      <a:pos x="T8" y="T9"/>
                    </a:cxn>
                    <a:cxn ang="T27">
                      <a:pos x="T10" y="T11"/>
                    </a:cxn>
                    <a:cxn ang="T28">
                      <a:pos x="T12" y="T13"/>
                    </a:cxn>
                    <a:cxn ang="T29">
                      <a:pos x="T14" y="T15"/>
                    </a:cxn>
                    <a:cxn ang="T30">
                      <a:pos x="T16" y="T17"/>
                    </a:cxn>
                    <a:cxn ang="T31">
                      <a:pos x="T18" y="T19"/>
                    </a:cxn>
                    <a:cxn ang="T32">
                      <a:pos x="T20" y="T21"/>
                    </a:cxn>
                  </a:cxnLst>
                  <a:rect l="0" t="0" r="r" b="b"/>
                  <a:pathLst>
                    <a:path w="192" h="504">
                      <a:moveTo>
                        <a:pt x="0" y="27"/>
                      </a:moveTo>
                      <a:lnTo>
                        <a:pt x="76" y="194"/>
                      </a:lnTo>
                      <a:lnTo>
                        <a:pt x="113" y="318"/>
                      </a:lnTo>
                      <a:lnTo>
                        <a:pt x="116" y="504"/>
                      </a:lnTo>
                      <a:lnTo>
                        <a:pt x="192" y="504"/>
                      </a:lnTo>
                      <a:lnTo>
                        <a:pt x="187" y="360"/>
                      </a:lnTo>
                      <a:lnTo>
                        <a:pt x="162" y="208"/>
                      </a:lnTo>
                      <a:lnTo>
                        <a:pt x="99" y="59"/>
                      </a:lnTo>
                      <a:lnTo>
                        <a:pt x="63" y="0"/>
                      </a:lnTo>
                      <a:lnTo>
                        <a:pt x="0" y="27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1" name="Полилиния 34"/>
                <p:cNvSpPr>
                  <a:spLocks/>
                </p:cNvSpPr>
                <p:nvPr userDrawn="1"/>
              </p:nvSpPr>
              <p:spPr bwMode="auto">
                <a:xfrm>
                  <a:off x="328" y="3630"/>
                  <a:ext cx="195" cy="135"/>
                </a:xfrm>
                <a:custGeom>
                  <a:avLst/>
                  <a:gdLst>
                    <a:gd name="T0" fmla="*/ 149 w 390"/>
                    <a:gd name="T1" fmla="*/ 0 h 269"/>
                    <a:gd name="T2" fmla="*/ 129 w 390"/>
                    <a:gd name="T3" fmla="*/ 9 h 269"/>
                    <a:gd name="T4" fmla="*/ 127 w 390"/>
                    <a:gd name="T5" fmla="*/ 33 h 269"/>
                    <a:gd name="T6" fmla="*/ 0 w 390"/>
                    <a:gd name="T7" fmla="*/ 85 h 269"/>
                    <a:gd name="T8" fmla="*/ 0 w 390"/>
                    <a:gd name="T9" fmla="*/ 111 h 269"/>
                    <a:gd name="T10" fmla="*/ 142 w 390"/>
                    <a:gd name="T11" fmla="*/ 113 h 269"/>
                    <a:gd name="T12" fmla="*/ 160 w 390"/>
                    <a:gd name="T13" fmla="*/ 135 h 269"/>
                    <a:gd name="T14" fmla="*/ 195 w 390"/>
                    <a:gd name="T15" fmla="*/ 133 h 269"/>
                    <a:gd name="T16" fmla="*/ 192 w 390"/>
                    <a:gd name="T17" fmla="*/ 95 h 269"/>
                    <a:gd name="T18" fmla="*/ 58 w 390"/>
                    <a:gd name="T19" fmla="*/ 88 h 269"/>
                    <a:gd name="T20" fmla="*/ 167 w 390"/>
                    <a:gd name="T21" fmla="*/ 45 h 269"/>
                    <a:gd name="T22" fmla="*/ 149 w 390"/>
                    <a:gd name="T23" fmla="*/ 0 h 269"/>
                    <a:gd name="T24" fmla="*/ 149 w 390"/>
                    <a:gd name="T25" fmla="*/ 0 h 269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390" h="269">
                      <a:moveTo>
                        <a:pt x="297" y="0"/>
                      </a:moveTo>
                      <a:lnTo>
                        <a:pt x="257" y="17"/>
                      </a:lnTo>
                      <a:lnTo>
                        <a:pt x="253" y="66"/>
                      </a:lnTo>
                      <a:lnTo>
                        <a:pt x="0" y="169"/>
                      </a:lnTo>
                      <a:lnTo>
                        <a:pt x="0" y="222"/>
                      </a:lnTo>
                      <a:lnTo>
                        <a:pt x="284" y="226"/>
                      </a:lnTo>
                      <a:lnTo>
                        <a:pt x="320" y="269"/>
                      </a:lnTo>
                      <a:lnTo>
                        <a:pt x="390" y="266"/>
                      </a:lnTo>
                      <a:lnTo>
                        <a:pt x="383" y="190"/>
                      </a:lnTo>
                      <a:lnTo>
                        <a:pt x="116" y="176"/>
                      </a:lnTo>
                      <a:lnTo>
                        <a:pt x="333" y="89"/>
                      </a:lnTo>
                      <a:lnTo>
                        <a:pt x="297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2" name="Полилиния 35"/>
                <p:cNvSpPr>
                  <a:spLocks/>
                </p:cNvSpPr>
                <p:nvPr userDrawn="1"/>
              </p:nvSpPr>
              <p:spPr bwMode="auto">
                <a:xfrm>
                  <a:off x="658" y="3538"/>
                  <a:ext cx="471" cy="212"/>
                </a:xfrm>
                <a:custGeom>
                  <a:avLst/>
                  <a:gdLst>
                    <a:gd name="T0" fmla="*/ 0 w 941"/>
                    <a:gd name="T1" fmla="*/ 66 h 424"/>
                    <a:gd name="T2" fmla="*/ 432 w 941"/>
                    <a:gd name="T3" fmla="*/ 0 h 424"/>
                    <a:gd name="T4" fmla="*/ 463 w 941"/>
                    <a:gd name="T5" fmla="*/ 39 h 424"/>
                    <a:gd name="T6" fmla="*/ 471 w 941"/>
                    <a:gd name="T7" fmla="*/ 91 h 424"/>
                    <a:gd name="T8" fmla="*/ 452 w 941"/>
                    <a:gd name="T9" fmla="*/ 141 h 424"/>
                    <a:gd name="T10" fmla="*/ 29 w 941"/>
                    <a:gd name="T11" fmla="*/ 212 h 424"/>
                    <a:gd name="T12" fmla="*/ 27 w 941"/>
                    <a:gd name="T13" fmla="*/ 192 h 424"/>
                    <a:gd name="T14" fmla="*/ 432 w 941"/>
                    <a:gd name="T15" fmla="*/ 121 h 424"/>
                    <a:gd name="T16" fmla="*/ 447 w 941"/>
                    <a:gd name="T17" fmla="*/ 73 h 424"/>
                    <a:gd name="T18" fmla="*/ 420 w 941"/>
                    <a:gd name="T19" fmla="*/ 29 h 424"/>
                    <a:gd name="T20" fmla="*/ 0 w 941"/>
                    <a:gd name="T21" fmla="*/ 93 h 424"/>
                    <a:gd name="T22" fmla="*/ 0 w 941"/>
                    <a:gd name="T23" fmla="*/ 66 h 424"/>
                    <a:gd name="T24" fmla="*/ 0 w 941"/>
                    <a:gd name="T25" fmla="*/ 66 h 424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0" t="0" r="r" b="b"/>
                  <a:pathLst>
                    <a:path w="941" h="424">
                      <a:moveTo>
                        <a:pt x="0" y="131"/>
                      </a:moveTo>
                      <a:lnTo>
                        <a:pt x="863" y="0"/>
                      </a:lnTo>
                      <a:lnTo>
                        <a:pt x="926" y="78"/>
                      </a:lnTo>
                      <a:lnTo>
                        <a:pt x="941" y="181"/>
                      </a:lnTo>
                      <a:lnTo>
                        <a:pt x="903" y="282"/>
                      </a:lnTo>
                      <a:lnTo>
                        <a:pt x="57" y="424"/>
                      </a:lnTo>
                      <a:lnTo>
                        <a:pt x="53" y="384"/>
                      </a:lnTo>
                      <a:lnTo>
                        <a:pt x="863" y="242"/>
                      </a:lnTo>
                      <a:lnTo>
                        <a:pt x="893" y="145"/>
                      </a:lnTo>
                      <a:lnTo>
                        <a:pt x="840" y="57"/>
                      </a:lnTo>
                      <a:lnTo>
                        <a:pt x="0" y="185"/>
                      </a:lnTo>
                      <a:lnTo>
                        <a:pt x="0" y="13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73" name="Полилиния 36"/>
                <p:cNvSpPr>
                  <a:spLocks/>
                </p:cNvSpPr>
                <p:nvPr userDrawn="1"/>
              </p:nvSpPr>
              <p:spPr bwMode="auto">
                <a:xfrm>
                  <a:off x="717" y="3606"/>
                  <a:ext cx="245" cy="86"/>
                </a:xfrm>
                <a:custGeom>
                  <a:avLst/>
                  <a:gdLst>
                    <a:gd name="T0" fmla="*/ 0 w 488"/>
                    <a:gd name="T1" fmla="*/ 63 h 173"/>
                    <a:gd name="T2" fmla="*/ 33 w 488"/>
                    <a:gd name="T3" fmla="*/ 86 h 173"/>
                    <a:gd name="T4" fmla="*/ 111 w 488"/>
                    <a:gd name="T5" fmla="*/ 83 h 173"/>
                    <a:gd name="T6" fmla="*/ 210 w 488"/>
                    <a:gd name="T7" fmla="*/ 58 h 173"/>
                    <a:gd name="T8" fmla="*/ 245 w 488"/>
                    <a:gd name="T9" fmla="*/ 21 h 173"/>
                    <a:gd name="T10" fmla="*/ 222 w 488"/>
                    <a:gd name="T11" fmla="*/ 1 h 173"/>
                    <a:gd name="T12" fmla="*/ 127 w 488"/>
                    <a:gd name="T13" fmla="*/ 0 h 173"/>
                    <a:gd name="T14" fmla="*/ 55 w 488"/>
                    <a:gd name="T15" fmla="*/ 6 h 173"/>
                    <a:gd name="T16" fmla="*/ 8 w 488"/>
                    <a:gd name="T17" fmla="*/ 38 h 173"/>
                    <a:gd name="T18" fmla="*/ 56 w 488"/>
                    <a:gd name="T19" fmla="*/ 47 h 173"/>
                    <a:gd name="T20" fmla="*/ 138 w 488"/>
                    <a:gd name="T21" fmla="*/ 26 h 173"/>
                    <a:gd name="T22" fmla="*/ 209 w 488"/>
                    <a:gd name="T23" fmla="*/ 26 h 173"/>
                    <a:gd name="T24" fmla="*/ 135 w 488"/>
                    <a:gd name="T25" fmla="*/ 55 h 173"/>
                    <a:gd name="T26" fmla="*/ 71 w 488"/>
                    <a:gd name="T27" fmla="*/ 63 h 173"/>
                    <a:gd name="T28" fmla="*/ 0 w 488"/>
                    <a:gd name="T29" fmla="*/ 63 h 173"/>
                    <a:gd name="T30" fmla="*/ 0 w 488"/>
                    <a:gd name="T31" fmla="*/ 63 h 173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</a:gdLst>
                  <a:ahLst/>
                  <a:cxnLst>
                    <a:cxn ang="T32">
                      <a:pos x="T0" y="T1"/>
                    </a:cxn>
                    <a:cxn ang="T33">
                      <a:pos x="T2" y="T3"/>
                    </a:cxn>
                    <a:cxn ang="T34">
                      <a:pos x="T4" y="T5"/>
                    </a:cxn>
                    <a:cxn ang="T35">
                      <a:pos x="T6" y="T7"/>
                    </a:cxn>
                    <a:cxn ang="T36">
                      <a:pos x="T8" y="T9"/>
                    </a:cxn>
                    <a:cxn ang="T37">
                      <a:pos x="T10" y="T11"/>
                    </a:cxn>
                    <a:cxn ang="T38">
                      <a:pos x="T12" y="T13"/>
                    </a:cxn>
                    <a:cxn ang="T39">
                      <a:pos x="T14" y="T15"/>
                    </a:cxn>
                    <a:cxn ang="T40">
                      <a:pos x="T16" y="T17"/>
                    </a:cxn>
                    <a:cxn ang="T41">
                      <a:pos x="T18" y="T19"/>
                    </a:cxn>
                    <a:cxn ang="T42">
                      <a:pos x="T20" y="T21"/>
                    </a:cxn>
                    <a:cxn ang="T43">
                      <a:pos x="T22" y="T23"/>
                    </a:cxn>
                    <a:cxn ang="T44">
                      <a:pos x="T24" y="T25"/>
                    </a:cxn>
                    <a:cxn ang="T45">
                      <a:pos x="T26" y="T27"/>
                    </a:cxn>
                    <a:cxn ang="T46">
                      <a:pos x="T28" y="T29"/>
                    </a:cxn>
                    <a:cxn ang="T47">
                      <a:pos x="T30" y="T31"/>
                    </a:cxn>
                  </a:cxnLst>
                  <a:rect l="0" t="0" r="r" b="b"/>
                  <a:pathLst>
                    <a:path w="488" h="173">
                      <a:moveTo>
                        <a:pt x="0" y="126"/>
                      </a:moveTo>
                      <a:lnTo>
                        <a:pt x="66" y="173"/>
                      </a:lnTo>
                      <a:lnTo>
                        <a:pt x="222" y="166"/>
                      </a:lnTo>
                      <a:lnTo>
                        <a:pt x="418" y="116"/>
                      </a:lnTo>
                      <a:lnTo>
                        <a:pt x="488" y="42"/>
                      </a:lnTo>
                      <a:lnTo>
                        <a:pt x="443" y="2"/>
                      </a:lnTo>
                      <a:lnTo>
                        <a:pt x="253" y="0"/>
                      </a:lnTo>
                      <a:lnTo>
                        <a:pt x="110" y="12"/>
                      </a:lnTo>
                      <a:lnTo>
                        <a:pt x="15" y="76"/>
                      </a:lnTo>
                      <a:lnTo>
                        <a:pt x="112" y="95"/>
                      </a:lnTo>
                      <a:lnTo>
                        <a:pt x="275" y="53"/>
                      </a:lnTo>
                      <a:lnTo>
                        <a:pt x="416" y="53"/>
                      </a:lnTo>
                      <a:lnTo>
                        <a:pt x="268" y="110"/>
                      </a:lnTo>
                      <a:lnTo>
                        <a:pt x="142" y="126"/>
                      </a:lnTo>
                      <a:lnTo>
                        <a:pt x="0" y="126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</p:grpSp>
      <p:grpSp>
        <p:nvGrpSpPr>
          <p:cNvPr id="1035" name="Группа 37"/>
          <p:cNvGrpSpPr>
            <a:grpSpLocks/>
          </p:cNvGrpSpPr>
          <p:nvPr/>
        </p:nvGrpSpPr>
        <p:grpSpPr bwMode="auto">
          <a:xfrm>
            <a:off x="8680450" y="2116138"/>
            <a:ext cx="385763" cy="4308475"/>
            <a:chOff x="5468" y="1333"/>
            <a:chExt cx="243" cy="2714"/>
          </a:xfrm>
        </p:grpSpPr>
        <p:sp>
          <p:nvSpPr>
            <p:cNvPr id="1049" name="Полилиния 38"/>
            <p:cNvSpPr>
              <a:spLocks/>
            </p:cNvSpPr>
            <p:nvPr userDrawn="1"/>
          </p:nvSpPr>
          <p:spPr bwMode="auto">
            <a:xfrm flipH="1">
              <a:off x="5468" y="2620"/>
              <a:ext cx="205" cy="1427"/>
            </a:xfrm>
            <a:custGeom>
              <a:avLst/>
              <a:gdLst>
                <a:gd name="T0" fmla="*/ 184 w 772"/>
                <a:gd name="T1" fmla="*/ 1379 h 3266"/>
                <a:gd name="T2" fmla="*/ 101 w 772"/>
                <a:gd name="T3" fmla="*/ 1287 h 3266"/>
                <a:gd name="T4" fmla="*/ 85 w 772"/>
                <a:gd name="T5" fmla="*/ 1216 h 3266"/>
                <a:gd name="T6" fmla="*/ 99 w 772"/>
                <a:gd name="T7" fmla="*/ 1111 h 3266"/>
                <a:gd name="T8" fmla="*/ 157 w 772"/>
                <a:gd name="T9" fmla="*/ 984 h 3266"/>
                <a:gd name="T10" fmla="*/ 170 w 772"/>
                <a:gd name="T11" fmla="*/ 904 h 3266"/>
                <a:gd name="T12" fmla="*/ 157 w 772"/>
                <a:gd name="T13" fmla="*/ 851 h 3266"/>
                <a:gd name="T14" fmla="*/ 106 w 772"/>
                <a:gd name="T15" fmla="*/ 812 h 3266"/>
                <a:gd name="T16" fmla="*/ 96 w 772"/>
                <a:gd name="T17" fmla="*/ 763 h 3266"/>
                <a:gd name="T18" fmla="*/ 114 w 772"/>
                <a:gd name="T19" fmla="*/ 693 h 3266"/>
                <a:gd name="T20" fmla="*/ 197 w 772"/>
                <a:gd name="T21" fmla="*/ 505 h 3266"/>
                <a:gd name="T22" fmla="*/ 205 w 772"/>
                <a:gd name="T23" fmla="*/ 413 h 3266"/>
                <a:gd name="T24" fmla="*/ 184 w 772"/>
                <a:gd name="T25" fmla="*/ 312 h 3266"/>
                <a:gd name="T26" fmla="*/ 114 w 772"/>
                <a:gd name="T27" fmla="*/ 263 h 3266"/>
                <a:gd name="T28" fmla="*/ 53 w 772"/>
                <a:gd name="T29" fmla="*/ 184 h 3266"/>
                <a:gd name="T30" fmla="*/ 0 w 772"/>
                <a:gd name="T31" fmla="*/ 0 h 3266"/>
                <a:gd name="T32" fmla="*/ 8 w 772"/>
                <a:gd name="T33" fmla="*/ 167 h 3266"/>
                <a:gd name="T34" fmla="*/ 48 w 772"/>
                <a:gd name="T35" fmla="*/ 267 h 3266"/>
                <a:gd name="T36" fmla="*/ 101 w 772"/>
                <a:gd name="T37" fmla="*/ 329 h 3266"/>
                <a:gd name="T38" fmla="*/ 160 w 772"/>
                <a:gd name="T39" fmla="*/ 364 h 3266"/>
                <a:gd name="T40" fmla="*/ 163 w 772"/>
                <a:gd name="T41" fmla="*/ 456 h 3266"/>
                <a:gd name="T42" fmla="*/ 133 w 772"/>
                <a:gd name="T43" fmla="*/ 553 h 3266"/>
                <a:gd name="T44" fmla="*/ 64 w 772"/>
                <a:gd name="T45" fmla="*/ 724 h 3266"/>
                <a:gd name="T46" fmla="*/ 61 w 772"/>
                <a:gd name="T47" fmla="*/ 834 h 3266"/>
                <a:gd name="T48" fmla="*/ 125 w 772"/>
                <a:gd name="T49" fmla="*/ 895 h 3266"/>
                <a:gd name="T50" fmla="*/ 122 w 772"/>
                <a:gd name="T51" fmla="*/ 952 h 3266"/>
                <a:gd name="T52" fmla="*/ 66 w 772"/>
                <a:gd name="T53" fmla="*/ 1071 h 3266"/>
                <a:gd name="T54" fmla="*/ 42 w 772"/>
                <a:gd name="T55" fmla="*/ 1185 h 3266"/>
                <a:gd name="T56" fmla="*/ 64 w 772"/>
                <a:gd name="T57" fmla="*/ 1308 h 3266"/>
                <a:gd name="T58" fmla="*/ 114 w 772"/>
                <a:gd name="T59" fmla="*/ 1374 h 3266"/>
                <a:gd name="T60" fmla="*/ 178 w 772"/>
                <a:gd name="T61" fmla="*/ 1427 h 3266"/>
                <a:gd name="T62" fmla="*/ 184 w 772"/>
                <a:gd name="T63" fmla="*/ 1379 h 3266"/>
                <a:gd name="T64" fmla="*/ 184 w 772"/>
                <a:gd name="T65" fmla="*/ 1379 h 326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050" name="Полилиния 39"/>
            <p:cNvSpPr>
              <a:spLocks/>
            </p:cNvSpPr>
            <p:nvPr userDrawn="1"/>
          </p:nvSpPr>
          <p:spPr bwMode="auto">
            <a:xfrm flipH="1">
              <a:off x="5506" y="1333"/>
              <a:ext cx="205" cy="1633"/>
            </a:xfrm>
            <a:custGeom>
              <a:avLst/>
              <a:gdLst>
                <a:gd name="T0" fmla="*/ 184 w 772"/>
                <a:gd name="T1" fmla="*/ 1578 h 3266"/>
                <a:gd name="T2" fmla="*/ 101 w 772"/>
                <a:gd name="T3" fmla="*/ 1473 h 3266"/>
                <a:gd name="T4" fmla="*/ 85 w 772"/>
                <a:gd name="T5" fmla="*/ 1392 h 3266"/>
                <a:gd name="T6" fmla="*/ 99 w 772"/>
                <a:gd name="T7" fmla="*/ 1271 h 3266"/>
                <a:gd name="T8" fmla="*/ 157 w 772"/>
                <a:gd name="T9" fmla="*/ 1126 h 3266"/>
                <a:gd name="T10" fmla="*/ 170 w 772"/>
                <a:gd name="T11" fmla="*/ 1035 h 3266"/>
                <a:gd name="T12" fmla="*/ 157 w 772"/>
                <a:gd name="T13" fmla="*/ 974 h 3266"/>
                <a:gd name="T14" fmla="*/ 106 w 772"/>
                <a:gd name="T15" fmla="*/ 930 h 3266"/>
                <a:gd name="T16" fmla="*/ 96 w 772"/>
                <a:gd name="T17" fmla="*/ 874 h 3266"/>
                <a:gd name="T18" fmla="*/ 114 w 772"/>
                <a:gd name="T19" fmla="*/ 794 h 3266"/>
                <a:gd name="T20" fmla="*/ 197 w 772"/>
                <a:gd name="T21" fmla="*/ 578 h 3266"/>
                <a:gd name="T22" fmla="*/ 205 w 772"/>
                <a:gd name="T23" fmla="*/ 473 h 3266"/>
                <a:gd name="T24" fmla="*/ 184 w 772"/>
                <a:gd name="T25" fmla="*/ 357 h 3266"/>
                <a:gd name="T26" fmla="*/ 114 w 772"/>
                <a:gd name="T27" fmla="*/ 302 h 3266"/>
                <a:gd name="T28" fmla="*/ 53 w 772"/>
                <a:gd name="T29" fmla="*/ 211 h 3266"/>
                <a:gd name="T30" fmla="*/ 0 w 772"/>
                <a:gd name="T31" fmla="*/ 0 h 3266"/>
                <a:gd name="T32" fmla="*/ 8 w 772"/>
                <a:gd name="T33" fmla="*/ 191 h 3266"/>
                <a:gd name="T34" fmla="*/ 48 w 772"/>
                <a:gd name="T35" fmla="*/ 306 h 3266"/>
                <a:gd name="T36" fmla="*/ 101 w 772"/>
                <a:gd name="T37" fmla="*/ 377 h 3266"/>
                <a:gd name="T38" fmla="*/ 160 w 772"/>
                <a:gd name="T39" fmla="*/ 417 h 3266"/>
                <a:gd name="T40" fmla="*/ 163 w 772"/>
                <a:gd name="T41" fmla="*/ 522 h 3266"/>
                <a:gd name="T42" fmla="*/ 133 w 772"/>
                <a:gd name="T43" fmla="*/ 633 h 3266"/>
                <a:gd name="T44" fmla="*/ 64 w 772"/>
                <a:gd name="T45" fmla="*/ 829 h 3266"/>
                <a:gd name="T46" fmla="*/ 61 w 772"/>
                <a:gd name="T47" fmla="*/ 955 h 3266"/>
                <a:gd name="T48" fmla="*/ 125 w 772"/>
                <a:gd name="T49" fmla="*/ 1025 h 3266"/>
                <a:gd name="T50" fmla="*/ 122 w 772"/>
                <a:gd name="T51" fmla="*/ 1090 h 3266"/>
                <a:gd name="T52" fmla="*/ 66 w 772"/>
                <a:gd name="T53" fmla="*/ 1226 h 3266"/>
                <a:gd name="T54" fmla="*/ 42 w 772"/>
                <a:gd name="T55" fmla="*/ 1357 h 3266"/>
                <a:gd name="T56" fmla="*/ 64 w 772"/>
                <a:gd name="T57" fmla="*/ 1497 h 3266"/>
                <a:gd name="T58" fmla="*/ 114 w 772"/>
                <a:gd name="T59" fmla="*/ 1572 h 3266"/>
                <a:gd name="T60" fmla="*/ 178 w 772"/>
                <a:gd name="T61" fmla="*/ 1633 h 3266"/>
                <a:gd name="T62" fmla="*/ 184 w 772"/>
                <a:gd name="T63" fmla="*/ 1578 h 3266"/>
                <a:gd name="T64" fmla="*/ 184 w 772"/>
                <a:gd name="T65" fmla="*/ 1578 h 326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0" t="0" r="r" b="b"/>
              <a:pathLst>
                <a:path w="772" h="3266">
                  <a:moveTo>
                    <a:pt x="692" y="3156"/>
                  </a:moveTo>
                  <a:lnTo>
                    <a:pt x="380" y="2945"/>
                  </a:lnTo>
                  <a:lnTo>
                    <a:pt x="319" y="2783"/>
                  </a:lnTo>
                  <a:lnTo>
                    <a:pt x="371" y="2542"/>
                  </a:lnTo>
                  <a:lnTo>
                    <a:pt x="591" y="2251"/>
                  </a:lnTo>
                  <a:lnTo>
                    <a:pt x="641" y="2070"/>
                  </a:lnTo>
                  <a:lnTo>
                    <a:pt x="591" y="1948"/>
                  </a:lnTo>
                  <a:lnTo>
                    <a:pt x="401" y="1859"/>
                  </a:lnTo>
                  <a:lnTo>
                    <a:pt x="361" y="1747"/>
                  </a:lnTo>
                  <a:lnTo>
                    <a:pt x="430" y="1587"/>
                  </a:lnTo>
                  <a:lnTo>
                    <a:pt x="741" y="1156"/>
                  </a:lnTo>
                  <a:lnTo>
                    <a:pt x="772" y="945"/>
                  </a:lnTo>
                  <a:lnTo>
                    <a:pt x="692" y="713"/>
                  </a:lnTo>
                  <a:lnTo>
                    <a:pt x="430" y="603"/>
                  </a:lnTo>
                  <a:lnTo>
                    <a:pt x="200" y="422"/>
                  </a:lnTo>
                  <a:lnTo>
                    <a:pt x="0" y="0"/>
                  </a:lnTo>
                  <a:lnTo>
                    <a:pt x="29" y="382"/>
                  </a:lnTo>
                  <a:lnTo>
                    <a:pt x="179" y="612"/>
                  </a:lnTo>
                  <a:lnTo>
                    <a:pt x="380" y="753"/>
                  </a:lnTo>
                  <a:lnTo>
                    <a:pt x="601" y="833"/>
                  </a:lnTo>
                  <a:lnTo>
                    <a:pt x="612" y="1044"/>
                  </a:lnTo>
                  <a:lnTo>
                    <a:pt x="500" y="1266"/>
                  </a:lnTo>
                  <a:lnTo>
                    <a:pt x="240" y="1658"/>
                  </a:lnTo>
                  <a:lnTo>
                    <a:pt x="230" y="1909"/>
                  </a:lnTo>
                  <a:lnTo>
                    <a:pt x="471" y="2049"/>
                  </a:lnTo>
                  <a:lnTo>
                    <a:pt x="460" y="2180"/>
                  </a:lnTo>
                  <a:lnTo>
                    <a:pt x="249" y="2452"/>
                  </a:lnTo>
                  <a:lnTo>
                    <a:pt x="160" y="2713"/>
                  </a:lnTo>
                  <a:lnTo>
                    <a:pt x="240" y="2994"/>
                  </a:lnTo>
                  <a:lnTo>
                    <a:pt x="430" y="3144"/>
                  </a:lnTo>
                  <a:lnTo>
                    <a:pt x="671" y="3266"/>
                  </a:lnTo>
                  <a:lnTo>
                    <a:pt x="692" y="3156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1036" name="Группа 40"/>
          <p:cNvGrpSpPr>
            <a:grpSpLocks/>
          </p:cNvGrpSpPr>
          <p:nvPr/>
        </p:nvGrpSpPr>
        <p:grpSpPr bwMode="auto">
          <a:xfrm>
            <a:off x="7318375" y="90488"/>
            <a:ext cx="2133600" cy="1911350"/>
            <a:chOff x="4610" y="57"/>
            <a:chExt cx="1344" cy="1204"/>
          </a:xfrm>
        </p:grpSpPr>
        <p:grpSp>
          <p:nvGrpSpPr>
            <p:cNvPr id="1037" name="Группа 41"/>
            <p:cNvGrpSpPr>
              <a:grpSpLocks/>
            </p:cNvGrpSpPr>
            <p:nvPr userDrawn="1"/>
          </p:nvGrpSpPr>
          <p:grpSpPr bwMode="auto">
            <a:xfrm>
              <a:off x="4610" y="57"/>
              <a:ext cx="1344" cy="1204"/>
              <a:chOff x="4610" y="57"/>
              <a:chExt cx="1344" cy="1204"/>
            </a:xfrm>
          </p:grpSpPr>
          <p:sp>
            <p:nvSpPr>
              <p:cNvPr id="1039" name="Полилиния 42"/>
              <p:cNvSpPr>
                <a:spLocks/>
              </p:cNvSpPr>
              <p:nvPr userDrawn="1"/>
            </p:nvSpPr>
            <p:spPr bwMode="auto">
              <a:xfrm rot="-3172564">
                <a:off x="5430" y="1086"/>
                <a:ext cx="62" cy="288"/>
              </a:xfrm>
              <a:custGeom>
                <a:avLst/>
                <a:gdLst>
                  <a:gd name="T0" fmla="*/ 31 w 245"/>
                  <a:gd name="T1" fmla="*/ 3 h 806"/>
                  <a:gd name="T2" fmla="*/ 33 w 245"/>
                  <a:gd name="T3" fmla="*/ 122 h 806"/>
                  <a:gd name="T4" fmla="*/ 0 w 245"/>
                  <a:gd name="T5" fmla="*/ 288 h 806"/>
                  <a:gd name="T6" fmla="*/ 20 w 245"/>
                  <a:gd name="T7" fmla="*/ 282 h 806"/>
                  <a:gd name="T8" fmla="*/ 55 w 245"/>
                  <a:gd name="T9" fmla="*/ 134 h 806"/>
                  <a:gd name="T10" fmla="*/ 62 w 245"/>
                  <a:gd name="T11" fmla="*/ 0 h 806"/>
                  <a:gd name="T12" fmla="*/ 31 w 245"/>
                  <a:gd name="T13" fmla="*/ 3 h 806"/>
                  <a:gd name="T14" fmla="*/ 31 w 245"/>
                  <a:gd name="T15" fmla="*/ 3 h 80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</a:gdLst>
                <a:ahLst/>
                <a:cxnLst>
                  <a:cxn ang="T16">
                    <a:pos x="T0" y="T1"/>
                  </a:cxn>
                  <a:cxn ang="T17">
                    <a:pos x="T2" y="T3"/>
                  </a:cxn>
                  <a:cxn ang="T18">
                    <a:pos x="T4" y="T5"/>
                  </a:cxn>
                  <a:cxn ang="T19">
                    <a:pos x="T6" y="T7"/>
                  </a:cxn>
                  <a:cxn ang="T20">
                    <a:pos x="T8" y="T9"/>
                  </a:cxn>
                  <a:cxn ang="T21">
                    <a:pos x="T10" y="T11"/>
                  </a:cxn>
                  <a:cxn ang="T22">
                    <a:pos x="T12" y="T13"/>
                  </a:cxn>
                  <a:cxn ang="T23">
                    <a:pos x="T14" y="T15"/>
                  </a:cxn>
                </a:cxnLst>
                <a:rect l="0" t="0" r="r" b="b"/>
                <a:pathLst>
                  <a:path w="245" h="806">
                    <a:moveTo>
                      <a:pt x="123" y="9"/>
                    </a:moveTo>
                    <a:lnTo>
                      <a:pt x="131" y="342"/>
                    </a:lnTo>
                    <a:lnTo>
                      <a:pt x="0" y="806"/>
                    </a:lnTo>
                    <a:lnTo>
                      <a:pt x="79" y="789"/>
                    </a:lnTo>
                    <a:lnTo>
                      <a:pt x="218" y="376"/>
                    </a:lnTo>
                    <a:lnTo>
                      <a:pt x="245" y="0"/>
                    </a:lnTo>
                    <a:lnTo>
                      <a:pt x="123" y="9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040" name="Группа 43"/>
              <p:cNvGrpSpPr>
                <a:grpSpLocks/>
              </p:cNvGrpSpPr>
              <p:nvPr userDrawn="1"/>
            </p:nvGrpSpPr>
            <p:grpSpPr bwMode="auto">
              <a:xfrm>
                <a:off x="4610" y="57"/>
                <a:ext cx="1344" cy="985"/>
                <a:chOff x="4610" y="57"/>
                <a:chExt cx="1344" cy="985"/>
              </a:xfrm>
            </p:grpSpPr>
            <p:sp>
              <p:nvSpPr>
                <p:cNvPr id="1041" name="Полилиния 44"/>
                <p:cNvSpPr>
                  <a:spLocks/>
                </p:cNvSpPr>
                <p:nvPr userDrawn="1"/>
              </p:nvSpPr>
              <p:spPr bwMode="auto">
                <a:xfrm rot="-3172564">
                  <a:off x="4966" y="71"/>
                  <a:ext cx="153" cy="125"/>
                </a:xfrm>
                <a:custGeom>
                  <a:avLst/>
                  <a:gdLst>
                    <a:gd name="T0" fmla="*/ 0 w 604"/>
                    <a:gd name="T1" fmla="*/ 0 h 349"/>
                    <a:gd name="T2" fmla="*/ 75 w 604"/>
                    <a:gd name="T3" fmla="*/ 66 h 349"/>
                    <a:gd name="T4" fmla="*/ 127 w 604"/>
                    <a:gd name="T5" fmla="*/ 125 h 349"/>
                    <a:gd name="T6" fmla="*/ 153 w 604"/>
                    <a:gd name="T7" fmla="*/ 50 h 349"/>
                    <a:gd name="T8" fmla="*/ 91 w 604"/>
                    <a:gd name="T9" fmla="*/ 3 h 349"/>
                    <a:gd name="T10" fmla="*/ 118 w 604"/>
                    <a:gd name="T11" fmla="*/ 66 h 349"/>
                    <a:gd name="T12" fmla="*/ 33 w 604"/>
                    <a:gd name="T13" fmla="*/ 6 h 349"/>
                    <a:gd name="T14" fmla="*/ 0 w 604"/>
                    <a:gd name="T15" fmla="*/ 0 h 349"/>
                    <a:gd name="T16" fmla="*/ 0 w 604"/>
                    <a:gd name="T17" fmla="*/ 0 h 349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  <a:gd name="T24" fmla="*/ 0 60000 65536"/>
                    <a:gd name="T25" fmla="*/ 0 60000 65536"/>
                    <a:gd name="T26" fmla="*/ 0 60000 65536"/>
                  </a:gdLst>
                  <a:ahLst/>
                  <a:cxnLst>
                    <a:cxn ang="T18">
                      <a:pos x="T0" y="T1"/>
                    </a:cxn>
                    <a:cxn ang="T19">
                      <a:pos x="T2" y="T3"/>
                    </a:cxn>
                    <a:cxn ang="T20">
                      <a:pos x="T4" y="T5"/>
                    </a:cxn>
                    <a:cxn ang="T21">
                      <a:pos x="T6" y="T7"/>
                    </a:cxn>
                    <a:cxn ang="T22">
                      <a:pos x="T8" y="T9"/>
                    </a:cxn>
                    <a:cxn ang="T23">
                      <a:pos x="T10" y="T11"/>
                    </a:cxn>
                    <a:cxn ang="T24">
                      <a:pos x="T12" y="T13"/>
                    </a:cxn>
                    <a:cxn ang="T25">
                      <a:pos x="T14" y="T15"/>
                    </a:cxn>
                    <a:cxn ang="T26">
                      <a:pos x="T16" y="T17"/>
                    </a:cxn>
                  </a:cxnLst>
                  <a:rect l="0" t="0" r="r" b="b"/>
                  <a:pathLst>
                    <a:path w="604" h="349">
                      <a:moveTo>
                        <a:pt x="0" y="0"/>
                      </a:moveTo>
                      <a:lnTo>
                        <a:pt x="298" y="184"/>
                      </a:lnTo>
                      <a:lnTo>
                        <a:pt x="500" y="349"/>
                      </a:lnTo>
                      <a:lnTo>
                        <a:pt x="604" y="140"/>
                      </a:lnTo>
                      <a:lnTo>
                        <a:pt x="359" y="9"/>
                      </a:lnTo>
                      <a:lnTo>
                        <a:pt x="464" y="184"/>
                      </a:lnTo>
                      <a:lnTo>
                        <a:pt x="131" y="17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2" name="Полилиния 45"/>
                <p:cNvSpPr>
                  <a:spLocks/>
                </p:cNvSpPr>
                <p:nvPr userDrawn="1"/>
              </p:nvSpPr>
              <p:spPr bwMode="auto">
                <a:xfrm rot="-3172564">
                  <a:off x="5048" y="332"/>
                  <a:ext cx="269" cy="438"/>
                </a:xfrm>
                <a:custGeom>
                  <a:avLst/>
                  <a:gdLst>
                    <a:gd name="T0" fmla="*/ 187 w 1064"/>
                    <a:gd name="T1" fmla="*/ 46 h 1230"/>
                    <a:gd name="T2" fmla="*/ 123 w 1064"/>
                    <a:gd name="T3" fmla="*/ 125 h 1230"/>
                    <a:gd name="T4" fmla="*/ 41 w 1064"/>
                    <a:gd name="T5" fmla="*/ 271 h 1230"/>
                    <a:gd name="T6" fmla="*/ 0 w 1064"/>
                    <a:gd name="T7" fmla="*/ 392 h 1230"/>
                    <a:gd name="T8" fmla="*/ 15 w 1064"/>
                    <a:gd name="T9" fmla="*/ 438 h 1230"/>
                    <a:gd name="T10" fmla="*/ 66 w 1064"/>
                    <a:gd name="T11" fmla="*/ 428 h 1230"/>
                    <a:gd name="T12" fmla="*/ 146 w 1064"/>
                    <a:gd name="T13" fmla="*/ 325 h 1230"/>
                    <a:gd name="T14" fmla="*/ 221 w 1064"/>
                    <a:gd name="T15" fmla="*/ 190 h 1230"/>
                    <a:gd name="T16" fmla="*/ 261 w 1064"/>
                    <a:gd name="T17" fmla="*/ 96 h 1230"/>
                    <a:gd name="T18" fmla="*/ 269 w 1064"/>
                    <a:gd name="T19" fmla="*/ 30 h 1230"/>
                    <a:gd name="T20" fmla="*/ 247 w 1064"/>
                    <a:gd name="T21" fmla="*/ 0 h 1230"/>
                    <a:gd name="T22" fmla="*/ 211 w 1064"/>
                    <a:gd name="T23" fmla="*/ 23 h 1230"/>
                    <a:gd name="T24" fmla="*/ 245 w 1064"/>
                    <a:gd name="T25" fmla="*/ 38 h 1230"/>
                    <a:gd name="T26" fmla="*/ 221 w 1064"/>
                    <a:gd name="T27" fmla="*/ 125 h 1230"/>
                    <a:gd name="T28" fmla="*/ 174 w 1064"/>
                    <a:gd name="T29" fmla="*/ 234 h 1230"/>
                    <a:gd name="T30" fmla="*/ 88 w 1064"/>
                    <a:gd name="T31" fmla="*/ 359 h 1230"/>
                    <a:gd name="T32" fmla="*/ 29 w 1064"/>
                    <a:gd name="T33" fmla="*/ 397 h 1230"/>
                    <a:gd name="T34" fmla="*/ 34 w 1064"/>
                    <a:gd name="T35" fmla="*/ 336 h 1230"/>
                    <a:gd name="T36" fmla="*/ 110 w 1064"/>
                    <a:gd name="T37" fmla="*/ 179 h 1230"/>
                    <a:gd name="T38" fmla="*/ 210 w 1064"/>
                    <a:gd name="T39" fmla="*/ 42 h 1230"/>
                    <a:gd name="T40" fmla="*/ 187 w 1064"/>
                    <a:gd name="T41" fmla="*/ 46 h 1230"/>
                    <a:gd name="T42" fmla="*/ 187 w 1064"/>
                    <a:gd name="T43" fmla="*/ 46 h 1230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</a:gdLst>
                  <a:ahLst/>
                  <a:cxnLst>
                    <a:cxn ang="T44">
                      <a:pos x="T0" y="T1"/>
                    </a:cxn>
                    <a:cxn ang="T45">
                      <a:pos x="T2" y="T3"/>
                    </a:cxn>
                    <a:cxn ang="T46">
                      <a:pos x="T4" y="T5"/>
                    </a:cxn>
                    <a:cxn ang="T47">
                      <a:pos x="T6" y="T7"/>
                    </a:cxn>
                    <a:cxn ang="T48">
                      <a:pos x="T8" y="T9"/>
                    </a:cxn>
                    <a:cxn ang="T49">
                      <a:pos x="T10" y="T11"/>
                    </a:cxn>
                    <a:cxn ang="T50">
                      <a:pos x="T12" y="T13"/>
                    </a:cxn>
                    <a:cxn ang="T51">
                      <a:pos x="T14" y="T15"/>
                    </a:cxn>
                    <a:cxn ang="T52">
                      <a:pos x="T16" y="T17"/>
                    </a:cxn>
                    <a:cxn ang="T53">
                      <a:pos x="T18" y="T19"/>
                    </a:cxn>
                    <a:cxn ang="T54">
                      <a:pos x="T20" y="T21"/>
                    </a:cxn>
                    <a:cxn ang="T55">
                      <a:pos x="T22" y="T23"/>
                    </a:cxn>
                    <a:cxn ang="T56">
                      <a:pos x="T24" y="T25"/>
                    </a:cxn>
                    <a:cxn ang="T57">
                      <a:pos x="T26" y="T27"/>
                    </a:cxn>
                    <a:cxn ang="T58">
                      <a:pos x="T28" y="T29"/>
                    </a:cxn>
                    <a:cxn ang="T59">
                      <a:pos x="T30" y="T31"/>
                    </a:cxn>
                    <a:cxn ang="T60">
                      <a:pos x="T32" y="T33"/>
                    </a:cxn>
                    <a:cxn ang="T61">
                      <a:pos x="T34" y="T35"/>
                    </a:cxn>
                    <a:cxn ang="T62">
                      <a:pos x="T36" y="T37"/>
                    </a:cxn>
                    <a:cxn ang="T63">
                      <a:pos x="T38" y="T39"/>
                    </a:cxn>
                    <a:cxn ang="T64">
                      <a:pos x="T40" y="T41"/>
                    </a:cxn>
                    <a:cxn ang="T65">
                      <a:pos x="T42" y="T43"/>
                    </a:cxn>
                  </a:cxnLst>
                  <a:rect l="0" t="0" r="r" b="b"/>
                  <a:pathLst>
                    <a:path w="1064" h="1230">
                      <a:moveTo>
                        <a:pt x="741" y="129"/>
                      </a:moveTo>
                      <a:lnTo>
                        <a:pt x="485" y="352"/>
                      </a:lnTo>
                      <a:lnTo>
                        <a:pt x="163" y="762"/>
                      </a:lnTo>
                      <a:lnTo>
                        <a:pt x="0" y="1101"/>
                      </a:lnTo>
                      <a:lnTo>
                        <a:pt x="59" y="1230"/>
                      </a:lnTo>
                      <a:lnTo>
                        <a:pt x="262" y="1201"/>
                      </a:lnTo>
                      <a:lnTo>
                        <a:pt x="578" y="914"/>
                      </a:lnTo>
                      <a:lnTo>
                        <a:pt x="876" y="534"/>
                      </a:lnTo>
                      <a:lnTo>
                        <a:pt x="1034" y="270"/>
                      </a:lnTo>
                      <a:lnTo>
                        <a:pt x="1064" y="84"/>
                      </a:lnTo>
                      <a:lnTo>
                        <a:pt x="977" y="0"/>
                      </a:lnTo>
                      <a:lnTo>
                        <a:pt x="836" y="65"/>
                      </a:lnTo>
                      <a:lnTo>
                        <a:pt x="969" y="107"/>
                      </a:lnTo>
                      <a:lnTo>
                        <a:pt x="876" y="352"/>
                      </a:lnTo>
                      <a:lnTo>
                        <a:pt x="690" y="656"/>
                      </a:lnTo>
                      <a:lnTo>
                        <a:pt x="350" y="1008"/>
                      </a:lnTo>
                      <a:lnTo>
                        <a:pt x="116" y="1114"/>
                      </a:lnTo>
                      <a:lnTo>
                        <a:pt x="135" y="943"/>
                      </a:lnTo>
                      <a:lnTo>
                        <a:pt x="437" y="504"/>
                      </a:lnTo>
                      <a:lnTo>
                        <a:pt x="831" y="118"/>
                      </a:lnTo>
                      <a:lnTo>
                        <a:pt x="741" y="129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3" name="Полилиния 46"/>
                <p:cNvSpPr>
                  <a:spLocks/>
                </p:cNvSpPr>
                <p:nvPr userDrawn="1"/>
              </p:nvSpPr>
              <p:spPr bwMode="auto">
                <a:xfrm rot="-3172564">
                  <a:off x="4858" y="182"/>
                  <a:ext cx="505" cy="898"/>
                </a:xfrm>
                <a:custGeom>
                  <a:avLst/>
                  <a:gdLst>
                    <a:gd name="T0" fmla="*/ 490 w 2002"/>
                    <a:gd name="T1" fmla="*/ 0 h 2521"/>
                    <a:gd name="T2" fmla="*/ 0 w 2002"/>
                    <a:gd name="T3" fmla="*/ 898 h 2521"/>
                    <a:gd name="T4" fmla="*/ 48 w 2002"/>
                    <a:gd name="T5" fmla="*/ 873 h 2521"/>
                    <a:gd name="T6" fmla="*/ 505 w 2002"/>
                    <a:gd name="T7" fmla="*/ 22 h 2521"/>
                    <a:gd name="T8" fmla="*/ 490 w 2002"/>
                    <a:gd name="T9" fmla="*/ 0 h 2521"/>
                    <a:gd name="T10" fmla="*/ 490 w 2002"/>
                    <a:gd name="T11" fmla="*/ 0 h 2521"/>
                    <a:gd name="T12" fmla="*/ 0 60000 65536"/>
                    <a:gd name="T13" fmla="*/ 0 60000 65536"/>
                    <a:gd name="T14" fmla="*/ 0 60000 65536"/>
                    <a:gd name="T15" fmla="*/ 0 60000 65536"/>
                    <a:gd name="T16" fmla="*/ 0 60000 65536"/>
                    <a:gd name="T17" fmla="*/ 0 60000 65536"/>
                  </a:gdLst>
                  <a:ahLst/>
                  <a:cxnLst>
                    <a:cxn ang="T12">
                      <a:pos x="T0" y="T1"/>
                    </a:cxn>
                    <a:cxn ang="T13">
                      <a:pos x="T2" y="T3"/>
                    </a:cxn>
                    <a:cxn ang="T14">
                      <a:pos x="T4" y="T5"/>
                    </a:cxn>
                    <a:cxn ang="T15">
                      <a:pos x="T6" y="T7"/>
                    </a:cxn>
                    <a:cxn ang="T16">
                      <a:pos x="T8" y="T9"/>
                    </a:cxn>
                    <a:cxn ang="T17">
                      <a:pos x="T10" y="T11"/>
                    </a:cxn>
                  </a:cxnLst>
                  <a:rect l="0" t="0" r="r" b="b"/>
                  <a:pathLst>
                    <a:path w="2002" h="2521">
                      <a:moveTo>
                        <a:pt x="1941" y="0"/>
                      </a:moveTo>
                      <a:lnTo>
                        <a:pt x="0" y="2521"/>
                      </a:lnTo>
                      <a:lnTo>
                        <a:pt x="192" y="2450"/>
                      </a:lnTo>
                      <a:lnTo>
                        <a:pt x="2002" y="61"/>
                      </a:lnTo>
                      <a:lnTo>
                        <a:pt x="1941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4" name="Полилиния 47"/>
                <p:cNvSpPr>
                  <a:spLocks/>
                </p:cNvSpPr>
                <p:nvPr userDrawn="1"/>
              </p:nvSpPr>
              <p:spPr bwMode="auto">
                <a:xfrm rot="-3172564">
                  <a:off x="4903" y="-19"/>
                  <a:ext cx="758" cy="1344"/>
                </a:xfrm>
                <a:custGeom>
                  <a:avLst/>
                  <a:gdLst>
                    <a:gd name="T0" fmla="*/ 24 w 3007"/>
                    <a:gd name="T1" fmla="*/ 1014 h 3771"/>
                    <a:gd name="T2" fmla="*/ 99 w 3007"/>
                    <a:gd name="T3" fmla="*/ 1010 h 3771"/>
                    <a:gd name="T4" fmla="*/ 207 w 3007"/>
                    <a:gd name="T5" fmla="*/ 1072 h 3771"/>
                    <a:gd name="T6" fmla="*/ 172 w 3007"/>
                    <a:gd name="T7" fmla="*/ 1004 h 3771"/>
                    <a:gd name="T8" fmla="*/ 93 w 3007"/>
                    <a:gd name="T9" fmla="*/ 963 h 3771"/>
                    <a:gd name="T10" fmla="*/ 161 w 3007"/>
                    <a:gd name="T11" fmla="*/ 969 h 3771"/>
                    <a:gd name="T12" fmla="*/ 247 w 3007"/>
                    <a:gd name="T13" fmla="*/ 1023 h 3771"/>
                    <a:gd name="T14" fmla="*/ 721 w 3007"/>
                    <a:gd name="T15" fmla="*/ 150 h 3771"/>
                    <a:gd name="T16" fmla="*/ 650 w 3007"/>
                    <a:gd name="T17" fmla="*/ 53 h 3771"/>
                    <a:gd name="T18" fmla="*/ 582 w 3007"/>
                    <a:gd name="T19" fmla="*/ 0 h 3771"/>
                    <a:gd name="T20" fmla="*/ 679 w 3007"/>
                    <a:gd name="T21" fmla="*/ 28 h 3771"/>
                    <a:gd name="T22" fmla="*/ 758 w 3007"/>
                    <a:gd name="T23" fmla="*/ 153 h 3771"/>
                    <a:gd name="T24" fmla="*/ 209 w 3007"/>
                    <a:gd name="T25" fmla="*/ 1167 h 3771"/>
                    <a:gd name="T26" fmla="*/ 121 w 3007"/>
                    <a:gd name="T27" fmla="*/ 1216 h 3771"/>
                    <a:gd name="T28" fmla="*/ 26 w 3007"/>
                    <a:gd name="T29" fmla="*/ 1344 h 3771"/>
                    <a:gd name="T30" fmla="*/ 0 w 3007"/>
                    <a:gd name="T31" fmla="*/ 1307 h 3771"/>
                    <a:gd name="T32" fmla="*/ 33 w 3007"/>
                    <a:gd name="T33" fmla="*/ 1294 h 3771"/>
                    <a:gd name="T34" fmla="*/ 95 w 3007"/>
                    <a:gd name="T35" fmla="*/ 1206 h 3771"/>
                    <a:gd name="T36" fmla="*/ 42 w 3007"/>
                    <a:gd name="T37" fmla="*/ 1167 h 3771"/>
                    <a:gd name="T38" fmla="*/ 42 w 3007"/>
                    <a:gd name="T39" fmla="*/ 1132 h 3771"/>
                    <a:gd name="T40" fmla="*/ 104 w 3007"/>
                    <a:gd name="T41" fmla="*/ 1175 h 3771"/>
                    <a:gd name="T42" fmla="*/ 104 w 3007"/>
                    <a:gd name="T43" fmla="*/ 1136 h 3771"/>
                    <a:gd name="T44" fmla="*/ 152 w 3007"/>
                    <a:gd name="T45" fmla="*/ 1148 h 3771"/>
                    <a:gd name="T46" fmla="*/ 108 w 3007"/>
                    <a:gd name="T47" fmla="*/ 1097 h 3771"/>
                    <a:gd name="T48" fmla="*/ 159 w 3007"/>
                    <a:gd name="T49" fmla="*/ 1091 h 3771"/>
                    <a:gd name="T50" fmla="*/ 24 w 3007"/>
                    <a:gd name="T51" fmla="*/ 1014 h 3771"/>
                    <a:gd name="T52" fmla="*/ 24 w 3007"/>
                    <a:gd name="T53" fmla="*/ 1014 h 3771"/>
                    <a:gd name="T54" fmla="*/ 0 60000 65536"/>
                    <a:gd name="T55" fmla="*/ 0 60000 65536"/>
                    <a:gd name="T56" fmla="*/ 0 60000 65536"/>
                    <a:gd name="T57" fmla="*/ 0 60000 65536"/>
                    <a:gd name="T58" fmla="*/ 0 60000 65536"/>
                    <a:gd name="T59" fmla="*/ 0 60000 65536"/>
                    <a:gd name="T60" fmla="*/ 0 60000 65536"/>
                    <a:gd name="T61" fmla="*/ 0 60000 65536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</a:gdLst>
                  <a:ahLst/>
                  <a:cxnLst>
                    <a:cxn ang="T54">
                      <a:pos x="T0" y="T1"/>
                    </a:cxn>
                    <a:cxn ang="T55">
                      <a:pos x="T2" y="T3"/>
                    </a:cxn>
                    <a:cxn ang="T56">
                      <a:pos x="T4" y="T5"/>
                    </a:cxn>
                    <a:cxn ang="T57">
                      <a:pos x="T6" y="T7"/>
                    </a:cxn>
                    <a:cxn ang="T58">
                      <a:pos x="T8" y="T9"/>
                    </a:cxn>
                    <a:cxn ang="T59">
                      <a:pos x="T10" y="T11"/>
                    </a:cxn>
                    <a:cxn ang="T60">
                      <a:pos x="T12" y="T13"/>
                    </a:cxn>
                    <a:cxn ang="T61">
                      <a:pos x="T14" y="T15"/>
                    </a:cxn>
                    <a:cxn ang="T62">
                      <a:pos x="T16" y="T17"/>
                    </a:cxn>
                    <a:cxn ang="T63">
                      <a:pos x="T18" y="T19"/>
                    </a:cxn>
                    <a:cxn ang="T64">
                      <a:pos x="T20" y="T21"/>
                    </a:cxn>
                    <a:cxn ang="T65">
                      <a:pos x="T22" y="T23"/>
                    </a:cxn>
                    <a:cxn ang="T66">
                      <a:pos x="T24" y="T25"/>
                    </a:cxn>
                    <a:cxn ang="T67">
                      <a:pos x="T26" y="T27"/>
                    </a:cxn>
                    <a:cxn ang="T68">
                      <a:pos x="T28" y="T29"/>
                    </a:cxn>
                    <a:cxn ang="T69">
                      <a:pos x="T30" y="T31"/>
                    </a:cxn>
                    <a:cxn ang="T70">
                      <a:pos x="T32" y="T33"/>
                    </a:cxn>
                    <a:cxn ang="T71">
                      <a:pos x="T34" y="T35"/>
                    </a:cxn>
                    <a:cxn ang="T72">
                      <a:pos x="T36" y="T37"/>
                    </a:cxn>
                    <a:cxn ang="T73">
                      <a:pos x="T38" y="T39"/>
                    </a:cxn>
                    <a:cxn ang="T74">
                      <a:pos x="T40" y="T41"/>
                    </a:cxn>
                    <a:cxn ang="T75">
                      <a:pos x="T42" y="T43"/>
                    </a:cxn>
                    <a:cxn ang="T76">
                      <a:pos x="T44" y="T45"/>
                    </a:cxn>
                    <a:cxn ang="T77">
                      <a:pos x="T46" y="T47"/>
                    </a:cxn>
                    <a:cxn ang="T78">
                      <a:pos x="T48" y="T49"/>
                    </a:cxn>
                    <a:cxn ang="T79">
                      <a:pos x="T50" y="T51"/>
                    </a:cxn>
                    <a:cxn ang="T80">
                      <a:pos x="T52" y="T53"/>
                    </a:cxn>
                  </a:cxnLst>
                  <a:rect l="0" t="0" r="r" b="b"/>
                  <a:pathLst>
                    <a:path w="3007" h="3771">
                      <a:moveTo>
                        <a:pt x="95" y="2844"/>
                      </a:moveTo>
                      <a:lnTo>
                        <a:pt x="394" y="2834"/>
                      </a:lnTo>
                      <a:lnTo>
                        <a:pt x="821" y="3009"/>
                      </a:lnTo>
                      <a:lnTo>
                        <a:pt x="681" y="2817"/>
                      </a:lnTo>
                      <a:lnTo>
                        <a:pt x="367" y="2703"/>
                      </a:lnTo>
                      <a:lnTo>
                        <a:pt x="637" y="2720"/>
                      </a:lnTo>
                      <a:lnTo>
                        <a:pt x="979" y="2870"/>
                      </a:lnTo>
                      <a:lnTo>
                        <a:pt x="2859" y="420"/>
                      </a:lnTo>
                      <a:lnTo>
                        <a:pt x="2578" y="148"/>
                      </a:lnTo>
                      <a:lnTo>
                        <a:pt x="2308" y="0"/>
                      </a:lnTo>
                      <a:lnTo>
                        <a:pt x="2692" y="78"/>
                      </a:lnTo>
                      <a:lnTo>
                        <a:pt x="3007" y="428"/>
                      </a:lnTo>
                      <a:lnTo>
                        <a:pt x="831" y="3273"/>
                      </a:lnTo>
                      <a:lnTo>
                        <a:pt x="481" y="3412"/>
                      </a:lnTo>
                      <a:lnTo>
                        <a:pt x="105" y="3771"/>
                      </a:lnTo>
                      <a:lnTo>
                        <a:pt x="0" y="3667"/>
                      </a:lnTo>
                      <a:lnTo>
                        <a:pt x="131" y="3631"/>
                      </a:lnTo>
                      <a:lnTo>
                        <a:pt x="376" y="3385"/>
                      </a:lnTo>
                      <a:lnTo>
                        <a:pt x="165" y="3273"/>
                      </a:lnTo>
                      <a:lnTo>
                        <a:pt x="165" y="3176"/>
                      </a:lnTo>
                      <a:lnTo>
                        <a:pt x="411" y="3298"/>
                      </a:lnTo>
                      <a:lnTo>
                        <a:pt x="411" y="3186"/>
                      </a:lnTo>
                      <a:lnTo>
                        <a:pt x="603" y="3220"/>
                      </a:lnTo>
                      <a:lnTo>
                        <a:pt x="428" y="3079"/>
                      </a:lnTo>
                      <a:lnTo>
                        <a:pt x="629" y="3062"/>
                      </a:lnTo>
                      <a:lnTo>
                        <a:pt x="95" y="2844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5" name="Полилиния 48"/>
                <p:cNvSpPr>
                  <a:spLocks/>
                </p:cNvSpPr>
                <p:nvPr userDrawn="1"/>
              </p:nvSpPr>
              <p:spPr bwMode="auto">
                <a:xfrm rot="-3172564">
                  <a:off x="5297" y="897"/>
                  <a:ext cx="169" cy="122"/>
                </a:xfrm>
                <a:custGeom>
                  <a:avLst/>
                  <a:gdLst>
                    <a:gd name="T0" fmla="*/ 0 w 673"/>
                    <a:gd name="T1" fmla="*/ 29 h 342"/>
                    <a:gd name="T2" fmla="*/ 64 w 673"/>
                    <a:gd name="T3" fmla="*/ 38 h 342"/>
                    <a:gd name="T4" fmla="*/ 160 w 673"/>
                    <a:gd name="T5" fmla="*/ 122 h 342"/>
                    <a:gd name="T6" fmla="*/ 169 w 673"/>
                    <a:gd name="T7" fmla="*/ 103 h 342"/>
                    <a:gd name="T8" fmla="*/ 112 w 673"/>
                    <a:gd name="T9" fmla="*/ 41 h 342"/>
                    <a:gd name="T10" fmla="*/ 7 w 673"/>
                    <a:gd name="T11" fmla="*/ 0 h 342"/>
                    <a:gd name="T12" fmla="*/ 0 w 673"/>
                    <a:gd name="T13" fmla="*/ 29 h 342"/>
                    <a:gd name="T14" fmla="*/ 0 w 673"/>
                    <a:gd name="T15" fmla="*/ 29 h 342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</a:gdLst>
                  <a:ahLst/>
                  <a:cxnLst>
                    <a:cxn ang="T16">
                      <a:pos x="T0" y="T1"/>
                    </a:cxn>
                    <a:cxn ang="T17">
                      <a:pos x="T2" y="T3"/>
                    </a:cxn>
                    <a:cxn ang="T18">
                      <a:pos x="T4" y="T5"/>
                    </a:cxn>
                    <a:cxn ang="T19">
                      <a:pos x="T6" y="T7"/>
                    </a:cxn>
                    <a:cxn ang="T20">
                      <a:pos x="T8" y="T9"/>
                    </a:cxn>
                    <a:cxn ang="T21">
                      <a:pos x="T10" y="T11"/>
                    </a:cxn>
                    <a:cxn ang="T22">
                      <a:pos x="T12" y="T13"/>
                    </a:cxn>
                    <a:cxn ang="T23">
                      <a:pos x="T14" y="T15"/>
                    </a:cxn>
                  </a:cxnLst>
                  <a:rect l="0" t="0" r="r" b="b"/>
                  <a:pathLst>
                    <a:path w="673" h="342">
                      <a:moveTo>
                        <a:pt x="0" y="80"/>
                      </a:moveTo>
                      <a:lnTo>
                        <a:pt x="255" y="106"/>
                      </a:lnTo>
                      <a:lnTo>
                        <a:pt x="639" y="342"/>
                      </a:lnTo>
                      <a:lnTo>
                        <a:pt x="673" y="289"/>
                      </a:lnTo>
                      <a:lnTo>
                        <a:pt x="447" y="114"/>
                      </a:lnTo>
                      <a:lnTo>
                        <a:pt x="26" y="0"/>
                      </a:lnTo>
                      <a:lnTo>
                        <a:pt x="0" y="8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6" name="Полилиния 49"/>
                <p:cNvSpPr>
                  <a:spLocks/>
                </p:cNvSpPr>
                <p:nvPr userDrawn="1"/>
              </p:nvSpPr>
              <p:spPr bwMode="auto">
                <a:xfrm rot="-3172564">
                  <a:off x="5253" y="806"/>
                  <a:ext cx="181" cy="144"/>
                </a:xfrm>
                <a:custGeom>
                  <a:avLst/>
                  <a:gdLst>
                    <a:gd name="T0" fmla="*/ 0 w 716"/>
                    <a:gd name="T1" fmla="*/ 28 h 403"/>
                    <a:gd name="T2" fmla="*/ 86 w 716"/>
                    <a:gd name="T3" fmla="*/ 53 h 403"/>
                    <a:gd name="T4" fmla="*/ 161 w 716"/>
                    <a:gd name="T5" fmla="*/ 144 h 403"/>
                    <a:gd name="T6" fmla="*/ 181 w 716"/>
                    <a:gd name="T7" fmla="*/ 106 h 403"/>
                    <a:gd name="T8" fmla="*/ 106 w 716"/>
                    <a:gd name="T9" fmla="*/ 41 h 403"/>
                    <a:gd name="T10" fmla="*/ 18 w 716"/>
                    <a:gd name="T11" fmla="*/ 0 h 403"/>
                    <a:gd name="T12" fmla="*/ 0 w 716"/>
                    <a:gd name="T13" fmla="*/ 28 h 403"/>
                    <a:gd name="T14" fmla="*/ 0 w 716"/>
                    <a:gd name="T15" fmla="*/ 28 h 403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</a:gdLst>
                  <a:ahLst/>
                  <a:cxnLst>
                    <a:cxn ang="T16">
                      <a:pos x="T0" y="T1"/>
                    </a:cxn>
                    <a:cxn ang="T17">
                      <a:pos x="T2" y="T3"/>
                    </a:cxn>
                    <a:cxn ang="T18">
                      <a:pos x="T4" y="T5"/>
                    </a:cxn>
                    <a:cxn ang="T19">
                      <a:pos x="T6" y="T7"/>
                    </a:cxn>
                    <a:cxn ang="T20">
                      <a:pos x="T8" y="T9"/>
                    </a:cxn>
                    <a:cxn ang="T21">
                      <a:pos x="T10" y="T11"/>
                    </a:cxn>
                    <a:cxn ang="T22">
                      <a:pos x="T12" y="T13"/>
                    </a:cxn>
                    <a:cxn ang="T23">
                      <a:pos x="T14" y="T15"/>
                    </a:cxn>
                  </a:cxnLst>
                  <a:rect l="0" t="0" r="r" b="b"/>
                  <a:pathLst>
                    <a:path w="716" h="403">
                      <a:moveTo>
                        <a:pt x="0" y="78"/>
                      </a:moveTo>
                      <a:lnTo>
                        <a:pt x="340" y="148"/>
                      </a:lnTo>
                      <a:lnTo>
                        <a:pt x="638" y="403"/>
                      </a:lnTo>
                      <a:lnTo>
                        <a:pt x="716" y="296"/>
                      </a:lnTo>
                      <a:lnTo>
                        <a:pt x="420" y="114"/>
                      </a:lnTo>
                      <a:lnTo>
                        <a:pt x="70" y="0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7" name="Полилиния 50"/>
                <p:cNvSpPr>
                  <a:spLocks/>
                </p:cNvSpPr>
                <p:nvPr userDrawn="1"/>
              </p:nvSpPr>
              <p:spPr bwMode="auto">
                <a:xfrm rot="-3172564">
                  <a:off x="4985" y="210"/>
                  <a:ext cx="181" cy="147"/>
                </a:xfrm>
                <a:custGeom>
                  <a:avLst/>
                  <a:gdLst>
                    <a:gd name="T0" fmla="*/ 0 w 717"/>
                    <a:gd name="T1" fmla="*/ 28 h 411"/>
                    <a:gd name="T2" fmla="*/ 80 w 717"/>
                    <a:gd name="T3" fmla="*/ 50 h 411"/>
                    <a:gd name="T4" fmla="*/ 164 w 717"/>
                    <a:gd name="T5" fmla="*/ 147 h 411"/>
                    <a:gd name="T6" fmla="*/ 181 w 717"/>
                    <a:gd name="T7" fmla="*/ 112 h 411"/>
                    <a:gd name="T8" fmla="*/ 99 w 717"/>
                    <a:gd name="T9" fmla="*/ 31 h 411"/>
                    <a:gd name="T10" fmla="*/ 14 w 717"/>
                    <a:gd name="T11" fmla="*/ 0 h 411"/>
                    <a:gd name="T12" fmla="*/ 0 w 717"/>
                    <a:gd name="T13" fmla="*/ 28 h 411"/>
                    <a:gd name="T14" fmla="*/ 0 w 717"/>
                    <a:gd name="T15" fmla="*/ 28 h 411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</a:gdLst>
                  <a:ahLst/>
                  <a:cxnLst>
                    <a:cxn ang="T16">
                      <a:pos x="T0" y="T1"/>
                    </a:cxn>
                    <a:cxn ang="T17">
                      <a:pos x="T2" y="T3"/>
                    </a:cxn>
                    <a:cxn ang="T18">
                      <a:pos x="T4" y="T5"/>
                    </a:cxn>
                    <a:cxn ang="T19">
                      <a:pos x="T6" y="T7"/>
                    </a:cxn>
                    <a:cxn ang="T20">
                      <a:pos x="T8" y="T9"/>
                    </a:cxn>
                    <a:cxn ang="T21">
                      <a:pos x="T10" y="T11"/>
                    </a:cxn>
                    <a:cxn ang="T22">
                      <a:pos x="T12" y="T13"/>
                    </a:cxn>
                    <a:cxn ang="T23">
                      <a:pos x="T14" y="T15"/>
                    </a:cxn>
                  </a:cxnLst>
                  <a:rect l="0" t="0" r="r" b="b"/>
                  <a:pathLst>
                    <a:path w="717" h="411">
                      <a:moveTo>
                        <a:pt x="0" y="78"/>
                      </a:moveTo>
                      <a:lnTo>
                        <a:pt x="316" y="139"/>
                      </a:lnTo>
                      <a:lnTo>
                        <a:pt x="649" y="411"/>
                      </a:lnTo>
                      <a:lnTo>
                        <a:pt x="717" y="314"/>
                      </a:lnTo>
                      <a:lnTo>
                        <a:pt x="394" y="87"/>
                      </a:lnTo>
                      <a:lnTo>
                        <a:pt x="54" y="0"/>
                      </a:lnTo>
                      <a:lnTo>
                        <a:pt x="0" y="7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048" name="Полилиния 51"/>
                <p:cNvSpPr>
                  <a:spLocks/>
                </p:cNvSpPr>
                <p:nvPr userDrawn="1"/>
              </p:nvSpPr>
              <p:spPr bwMode="auto">
                <a:xfrm rot="-3172564">
                  <a:off x="4948" y="142"/>
                  <a:ext cx="179" cy="138"/>
                </a:xfrm>
                <a:custGeom>
                  <a:avLst/>
                  <a:gdLst>
                    <a:gd name="T0" fmla="*/ 0 w 709"/>
                    <a:gd name="T1" fmla="*/ 31 h 386"/>
                    <a:gd name="T2" fmla="*/ 69 w 709"/>
                    <a:gd name="T3" fmla="*/ 47 h 386"/>
                    <a:gd name="T4" fmla="*/ 168 w 709"/>
                    <a:gd name="T5" fmla="*/ 138 h 386"/>
                    <a:gd name="T6" fmla="*/ 179 w 709"/>
                    <a:gd name="T7" fmla="*/ 110 h 386"/>
                    <a:gd name="T8" fmla="*/ 77 w 709"/>
                    <a:gd name="T9" fmla="*/ 19 h 386"/>
                    <a:gd name="T10" fmla="*/ 11 w 709"/>
                    <a:gd name="T11" fmla="*/ 0 h 386"/>
                    <a:gd name="T12" fmla="*/ 0 w 709"/>
                    <a:gd name="T13" fmla="*/ 31 h 386"/>
                    <a:gd name="T14" fmla="*/ 0 w 709"/>
                    <a:gd name="T15" fmla="*/ 31 h 386"/>
                    <a:gd name="T16" fmla="*/ 0 60000 65536"/>
                    <a:gd name="T17" fmla="*/ 0 60000 65536"/>
                    <a:gd name="T18" fmla="*/ 0 60000 65536"/>
                    <a:gd name="T19" fmla="*/ 0 60000 65536"/>
                    <a:gd name="T20" fmla="*/ 0 60000 65536"/>
                    <a:gd name="T21" fmla="*/ 0 60000 65536"/>
                    <a:gd name="T22" fmla="*/ 0 60000 65536"/>
                    <a:gd name="T23" fmla="*/ 0 60000 65536"/>
                  </a:gdLst>
                  <a:ahLst/>
                  <a:cxnLst>
                    <a:cxn ang="T16">
                      <a:pos x="T0" y="T1"/>
                    </a:cxn>
                    <a:cxn ang="T17">
                      <a:pos x="T2" y="T3"/>
                    </a:cxn>
                    <a:cxn ang="T18">
                      <a:pos x="T4" y="T5"/>
                    </a:cxn>
                    <a:cxn ang="T19">
                      <a:pos x="T6" y="T7"/>
                    </a:cxn>
                    <a:cxn ang="T20">
                      <a:pos x="T8" y="T9"/>
                    </a:cxn>
                    <a:cxn ang="T21">
                      <a:pos x="T10" y="T11"/>
                    </a:cxn>
                    <a:cxn ang="T22">
                      <a:pos x="T12" y="T13"/>
                    </a:cxn>
                    <a:cxn ang="T23">
                      <a:pos x="T14" y="T15"/>
                    </a:cxn>
                  </a:cxnLst>
                  <a:rect l="0" t="0" r="r" b="b"/>
                  <a:pathLst>
                    <a:path w="709" h="386">
                      <a:moveTo>
                        <a:pt x="0" y="88"/>
                      </a:moveTo>
                      <a:lnTo>
                        <a:pt x="272" y="131"/>
                      </a:lnTo>
                      <a:lnTo>
                        <a:pt x="665" y="386"/>
                      </a:lnTo>
                      <a:lnTo>
                        <a:pt x="709" y="308"/>
                      </a:lnTo>
                      <a:lnTo>
                        <a:pt x="306" y="53"/>
                      </a:lnTo>
                      <a:lnTo>
                        <a:pt x="43" y="0"/>
                      </a:lnTo>
                      <a:lnTo>
                        <a:pt x="0" y="88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  <p:sp>
          <p:nvSpPr>
            <p:cNvPr id="1038" name="Линия 52"/>
            <p:cNvSpPr>
              <a:spLocks noChangeShapeType="1"/>
            </p:cNvSpPr>
            <p:nvPr userDrawn="1"/>
          </p:nvSpPr>
          <p:spPr bwMode="auto">
            <a:xfrm>
              <a:off x="4870" y="84"/>
              <a:ext cx="42" cy="96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ru-RU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wedg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68" decel="100000"/>
                                        <p:tgtEl>
                                          <p:spTgt spid="29699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68" decel="100000"/>
                                        <p:tgtEl>
                                          <p:spTgt spid="29699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68" fill="hold"/>
                                        <p:tgtEl>
                                          <p:spTgt spid="296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68" fill="hold"/>
                                        <p:tgtEl>
                                          <p:spTgt spid="296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296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97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97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97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97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97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97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97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297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97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97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53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297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297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297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699" grpId="0"/>
      <p:bldP spid="29700" grpId="0" build="p">
        <p:tmplLst>
          <p:tmpl lvl="1">
            <p:tnLst>
              <p:par>
                <p:cTn presetID="53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70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w"/>
                          </p:val>
                        </p:tav>
                      </p:tavLst>
                    </p:anim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  <p:animEffect transition="in" filter="fade">
                      <p:cBhvr>
                        <p:cTn dur="500"/>
                        <p:tgtEl>
                          <p:spTgt spid="29700"/>
                        </p:tgtEl>
                      </p:cBhvr>
                    </p:animEffect>
                  </p:childTnLst>
                </p:cTn>
              </p:par>
            </p:tnLst>
          </p:tmpl>
          <p:tmpl lvl="2">
            <p:tnLst>
              <p:par>
                <p:cTn presetID="53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70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w"/>
                          </p:val>
                        </p:tav>
                      </p:tavLst>
                    </p:anim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  <p:animEffect transition="in" filter="fade">
                      <p:cBhvr>
                        <p:cTn dur="500"/>
                        <p:tgtEl>
                          <p:spTgt spid="29700"/>
                        </p:tgtEl>
                      </p:cBhvr>
                    </p:animEffect>
                  </p:childTnLst>
                </p:cTn>
              </p:par>
            </p:tnLst>
          </p:tmpl>
          <p:tmpl lvl="3">
            <p:tnLst>
              <p:par>
                <p:cTn presetID="53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70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w"/>
                          </p:val>
                        </p:tav>
                      </p:tavLst>
                    </p:anim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  <p:animEffect transition="in" filter="fade">
                      <p:cBhvr>
                        <p:cTn dur="500"/>
                        <p:tgtEl>
                          <p:spTgt spid="29700"/>
                        </p:tgtEl>
                      </p:cBhvr>
                    </p:animEffect>
                  </p:childTnLst>
                </p:cTn>
              </p:par>
            </p:tnLst>
          </p:tmpl>
          <p:tmpl lvl="4">
            <p:tnLst>
              <p:par>
                <p:cTn presetID="53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70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w"/>
                          </p:val>
                        </p:tav>
                      </p:tavLst>
                    </p:anim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  <p:animEffect transition="in" filter="fade">
                      <p:cBhvr>
                        <p:cTn dur="500"/>
                        <p:tgtEl>
                          <p:spTgt spid="29700"/>
                        </p:tgtEl>
                      </p:cBhvr>
                    </p:animEffect>
                  </p:childTnLst>
                </p:cTn>
              </p:par>
            </p:tnLst>
          </p:tmpl>
          <p:tmpl lvl="5">
            <p:tnLst>
              <p:par>
                <p:cTn presetID="53" presetClass="entr" presetSubtype="0" fill="hold" nodeType="with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9700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w"/>
                          </p:val>
                        </p:tav>
                      </p:tavLst>
                    </p:anim>
                    <p:anim calcmode="lin" valueType="num">
                      <p:cBhvr>
                        <p:cTn dur="500" fill="hold"/>
                        <p:tgtEl>
                          <p:spTgt spid="29700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fltVal val="0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  <p:animEffect transition="in" filter="fade">
                      <p:cBhvr>
                        <p:cTn dur="500"/>
                        <p:tgtEl>
                          <p:spTgt spid="29700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Прямоуг. 2"/>
          <p:cNvSpPr>
            <a:spLocks noGrp="1" noChangeArrowheads="1"/>
          </p:cNvSpPr>
          <p:nvPr>
            <p:ph type="ctrTitle"/>
          </p:nvPr>
        </p:nvSpPr>
        <p:spPr>
          <a:xfrm>
            <a:off x="1357290" y="1928802"/>
            <a:ext cx="6400800" cy="2273300"/>
          </a:xfrm>
          <a:extLst>
            <a:ext uri="{909E8E84-426E-40DD-AFC4-6F175D3DCCD1}">
              <a14:hiddenFill xmlns="" xmlns:a14="http://schemas.microsoft.com/office/drawing/2010/main">
                <a:solidFill>
                  <a:srgbClr xmlns:mc="http://schemas.openxmlformats.org/markup-compatibility/2006" val="FF3300" mc:Ignorable=""/>
                </a:solidFill>
              </a14:hiddenFill>
            </a:ext>
          </a:extLst>
        </p:spPr>
        <p:txBody>
          <a:bodyPr/>
          <a:lstStyle/>
          <a:p>
            <a:pPr eaLnBrk="1" hangingPunct="1">
              <a:defRPr/>
            </a:pPr>
            <a:r>
              <a:rPr lang="ru-RU" dirty="0" smtClean="0"/>
              <a:t>Болезни, передаваемые половым путем </a:t>
            </a:r>
          </a:p>
        </p:txBody>
      </p:sp>
      <p:sp>
        <p:nvSpPr>
          <p:cNvPr id="4099" name="Прямоуг.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Урок по основам безопасности жизнедеятельности</a:t>
            </a:r>
          </a:p>
        </p:txBody>
      </p:sp>
    </p:spTree>
  </p:cSld>
  <p:clrMapOvr>
    <a:masterClrMapping/>
  </p:clrMapOvr>
  <p:transition>
    <p:wedg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dirty="0" smtClean="0"/>
              <a:t>Грибковые заболевания, трихомониаз, </a:t>
            </a:r>
            <a:r>
              <a:rPr lang="ru-RU" sz="4000" b="1" dirty="0" err="1" smtClean="0"/>
              <a:t>гарднереллез</a:t>
            </a:r>
            <a:endParaRPr lang="ru-RU" sz="4000" b="1" dirty="0" smtClean="0"/>
          </a:p>
        </p:txBody>
      </p:sp>
      <p:sp>
        <p:nvSpPr>
          <p:cNvPr id="12291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В последнее время врачи все чаще определяют вос­палительные процессы влагалища с очень похожей симптоматикой, но вызванные различными микроба­ми. Любое воспаление слизистой оболочки влагалища называют </a:t>
            </a:r>
            <a:r>
              <a:rPr lang="ru-RU" sz="2000" u="sng" smtClean="0"/>
              <a:t>вагинитом</a:t>
            </a:r>
            <a:r>
              <a:rPr lang="ru-RU" sz="2000" smtClean="0"/>
              <a:t> (от латинского </a:t>
            </a:r>
            <a:r>
              <a:rPr lang="en-US" sz="2000" smtClean="0"/>
              <a:t>vagina </a:t>
            </a:r>
            <a:r>
              <a:rPr lang="ru-RU" sz="2000" smtClean="0"/>
              <a:t>— влага­лище). Наиболее распространенными возбудите­лями вагинитов служат дрожжевые грибки, трихомониады и гарднереллы. Вызываемые ими вос­паления имеют свои особенности, но характерные для всех них симптомы — выделения из влагалища, чаще с неприятным запахом, зуд и жжение в области поло­вых органов и промежности, боль при сношении.</a:t>
            </a:r>
          </a:p>
        </p:txBody>
      </p:sp>
    </p:spTree>
  </p:cSld>
  <p:clrMapOvr>
    <a:masterClrMapping/>
  </p:clrMapOvr>
  <p:transition>
    <p:wedg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err="1" smtClean="0"/>
              <a:t>Хламидиоз</a:t>
            </a:r>
            <a:endParaRPr lang="ru-RU" b="1" dirty="0" smtClean="0"/>
          </a:p>
        </p:txBody>
      </p:sp>
      <p:sp>
        <p:nvSpPr>
          <p:cNvPr id="13315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Возбудителем болезни служит очень мелкая бактерия, которая в отличие от всех остальных бакте­рий размножается внутри живой клетки, как вирус. Поэтому и обнаружить ее удается с трудом. Передает­ся хламидиоз только половым путем при контакте за­раженных спермы или влагалищных выделений со слизистыми оболочками здорового человека. Последствиями заболевания могут быть бесплодие, внематочная беременность, гнойное воспаление орга­нов малого таза и даже воспаление суставов.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Диагностика хламидиоза затруднена, дорогостоя­ща и не всегда результативна. Это заболевание лечат только в стадии острых проявлений антибиотиками.</a:t>
            </a:r>
          </a:p>
        </p:txBody>
      </p:sp>
    </p:spTree>
  </p:cSld>
  <p:clrMapOvr>
    <a:masterClrMapping/>
  </p:clrMapOvr>
  <p:transition>
    <p:wedg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3600" b="1" dirty="0" smtClean="0"/>
              <a:t>Генитальный герпес и генитальные бородавки (кондиломы)</a:t>
            </a:r>
          </a:p>
        </p:txBody>
      </p:sp>
      <p:sp>
        <p:nvSpPr>
          <p:cNvPr id="14339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400" smtClean="0"/>
              <a:t>Возбудителями обоих этих заболеваний, пе­редающихся половым путем, служат вирусы. Оба одинаково поражают и мужчин, и женщин и могут стать причиной рака, выкидыша, преждевременных родов или рождения мертвого ребенка. А главное, у зараженных герпесом беременных женщин дети зара­жаются во время родов и затем болеют воспалением легких или у них поражается нервная система.</a:t>
            </a:r>
          </a:p>
        </p:txBody>
      </p:sp>
    </p:spTree>
  </p:cSld>
  <p:clrMapOvr>
    <a:masterClrMapping/>
  </p:clrMapOvr>
  <p:transition>
    <p:wedg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Прямоуг. 3"/>
          <p:cNvSpPr>
            <a:spLocks noGrp="1" noChangeArrowheads="1"/>
          </p:cNvSpPr>
          <p:nvPr>
            <p:ph type="body" idx="1"/>
          </p:nvPr>
        </p:nvSpPr>
        <p:spPr>
          <a:xfrm>
            <a:off x="685800" y="836613"/>
            <a:ext cx="7772400" cy="5259387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Возбудителем генитального герпеса слу­жит тот же вирус, который вызывает так называемую простуду на губах.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Признаки и течение болезни. Инкуба­ционный период равен четырем-пяти дням. После за­ражения на половых органах, около ануса или на про­межности появляется группа мелких пузырьков, ко­торые вскрываются, превращаясь в мелкие язвочки. Они очень болезненны. Особенно сильную боль и жжение больные ощущают при мочеиспускании. Если заражение произошло впервые, то, как правило, поднимается температура тела, болят голова, мыш­цы. Болезнь протекает остро одну-две недели. Затем вспышки герпеса повторяются с определенной пери­одичностью, но переносятся они субъективно легче. Особенно опасно забеременеть в период очередной вспышки.</a:t>
            </a:r>
          </a:p>
        </p:txBody>
      </p:sp>
    </p:spTree>
  </p:cSld>
  <p:clrMapOvr>
    <a:masterClrMapping/>
  </p:clrMapOvr>
  <p:transition>
    <p:wedg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dirty="0" smtClean="0"/>
              <a:t>Синдром приобретенного иммунодефицита (СПИД</a:t>
            </a:r>
            <a:r>
              <a:rPr lang="ru-RU" sz="4000" dirty="0" smtClean="0"/>
              <a:t> </a:t>
            </a:r>
          </a:p>
        </p:txBody>
      </p:sp>
      <p:sp>
        <p:nvSpPr>
          <p:cNvPr id="16387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400" smtClean="0"/>
              <a:t>В 1981 г. в США стали появляться сообщения о но­вом, ранее неизвестном заболевании, которое вызыва­ет серьезные осложнения и нередко заканчивается смертью. Большую часть пострадавших составляли гомосексуальные мужчины и наркоманы, злоупот­ребляющие внутривенными инъекциями. В результа­те интенсивных научных исследований, проводив-шихся во Франции и США, вскоре было установлено, что эта болезнь имеет вирусную природу. Она получи­ла название синдром приобретенного иммунодефи­цита (СПИД). </a:t>
            </a:r>
          </a:p>
        </p:txBody>
      </p:sp>
    </p:spTree>
  </p:cSld>
  <p:clrMapOvr>
    <a:masterClrMapping/>
  </p:clrMapOvr>
  <p:transition>
    <p:wedg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smtClean="0"/>
              <a:t>Классификация проявления ВИЧ-инфекции</a:t>
            </a:r>
          </a:p>
        </p:txBody>
      </p:sp>
      <p:sp>
        <p:nvSpPr>
          <p:cNvPr id="17411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400" b="1" smtClean="0"/>
              <a:t>1 группа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Обычно слабо выраженный синдром,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проявляющийся в течение 1—2 мес.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с момента инфицирования. Однако возможно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и развитие более тяжелого заболевания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с неврологической симптоматикой.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В обоих случаях может наступить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самопроизвольное и быстрое улучшение</a:t>
            </a:r>
          </a:p>
          <a:p>
            <a:pPr eaLnBrk="1" hangingPunct="1">
              <a:lnSpc>
                <a:spcPct val="90000"/>
              </a:lnSpc>
            </a:pPr>
            <a:r>
              <a:rPr lang="ru-RU" sz="2400" b="1" smtClean="0"/>
              <a:t>состояния больного</a:t>
            </a:r>
          </a:p>
        </p:txBody>
      </p:sp>
    </p:spTree>
  </p:cSld>
  <p:clrMapOvr>
    <a:masterClrMapping/>
  </p:clrMapOvr>
  <p:transition>
    <p:wedg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2 группа</a:t>
            </a:r>
          </a:p>
        </p:txBody>
      </p:sp>
      <p:sp>
        <p:nvSpPr>
          <p:cNvPr id="18435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При инфекции не выявляется никаких</a:t>
            </a:r>
          </a:p>
          <a:p>
            <a:pPr eaLnBrk="1" hangingPunct="1"/>
            <a:r>
              <a:rPr lang="ru-RU" b="1" smtClean="0"/>
              <a:t>клинических симптомов. В этом случае</a:t>
            </a:r>
          </a:p>
          <a:p>
            <a:pPr eaLnBrk="1" hangingPunct="1"/>
            <a:r>
              <a:rPr lang="ru-RU" b="1" smtClean="0"/>
              <a:t>инфицированные люди становятся</a:t>
            </a:r>
          </a:p>
          <a:p>
            <a:pPr eaLnBrk="1" hangingPunct="1"/>
            <a:r>
              <a:rPr lang="ru-RU" b="1" smtClean="0"/>
              <a:t>бессимптомными носителями ВИЧ</a:t>
            </a:r>
          </a:p>
        </p:txBody>
      </p:sp>
    </p:spTree>
  </p:cSld>
  <p:clrMapOvr>
    <a:masterClrMapping/>
  </p:clrMapOvr>
  <p:transition>
    <p:wedg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3 группа</a:t>
            </a:r>
          </a:p>
        </p:txBody>
      </p:sp>
      <p:sp>
        <p:nvSpPr>
          <p:cNvPr id="19459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b="1" smtClean="0"/>
              <a:t>Симптомами служат: увеличение</a:t>
            </a:r>
          </a:p>
          <a:p>
            <a:pPr eaLnBrk="1" hangingPunct="1">
              <a:lnSpc>
                <a:spcPct val="90000"/>
              </a:lnSpc>
            </a:pPr>
            <a:r>
              <a:rPr lang="ru-RU" b="1" smtClean="0"/>
              <a:t>лимфатических узлов, лихорадка,</a:t>
            </a:r>
          </a:p>
          <a:p>
            <a:pPr eaLnBrk="1" hangingPunct="1">
              <a:lnSpc>
                <a:spcPct val="90000"/>
              </a:lnSpc>
            </a:pPr>
            <a:r>
              <a:rPr lang="ru-RU" b="1" smtClean="0"/>
              <a:t>недомогание, повышенное потоотделение,</a:t>
            </a:r>
          </a:p>
          <a:p>
            <a:pPr eaLnBrk="1" hangingPunct="1">
              <a:lnSpc>
                <a:spcPct val="90000"/>
              </a:lnSpc>
            </a:pPr>
            <a:r>
              <a:rPr lang="ru-RU" b="1" smtClean="0"/>
              <a:t>быстрая утомляемость, потеря аппетита</a:t>
            </a:r>
          </a:p>
          <a:p>
            <a:pPr eaLnBrk="1" hangingPunct="1">
              <a:lnSpc>
                <a:spcPct val="90000"/>
              </a:lnSpc>
            </a:pPr>
            <a:r>
              <a:rPr lang="ru-RU" b="1" smtClean="0"/>
              <a:t>и веса</a:t>
            </a:r>
          </a:p>
        </p:txBody>
      </p:sp>
    </p:spTree>
  </p:cSld>
  <p:clrMapOvr>
    <a:masterClrMapping/>
  </p:clrMapOvr>
  <p:transition>
    <p:wedg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4 группа</a:t>
            </a:r>
          </a:p>
        </p:txBody>
      </p:sp>
      <p:sp>
        <p:nvSpPr>
          <p:cNvPr id="20483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Симптомы включают лихорадку, потерю веса, диарею, неврологические изменения, развитие вторичных инфекций (например,</a:t>
            </a:r>
          </a:p>
          <a:p>
            <a:pPr eaLnBrk="1" hangingPunct="1"/>
            <a:r>
              <a:rPr lang="ru-RU" b="1" smtClean="0"/>
              <a:t>пневмония) и злокачественных опухолей</a:t>
            </a:r>
          </a:p>
        </p:txBody>
      </p:sp>
    </p:spTree>
  </p:cSld>
  <p:clrMapOvr>
    <a:masterClrMapping/>
  </p:clrMapOvr>
  <p:transition>
    <p:wedg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3200" b="1" i="1" smtClean="0"/>
              <a:t>В процессе развития ВИЧ-инфекции выделяют пять временных периодов:</a:t>
            </a:r>
          </a:p>
        </p:txBody>
      </p:sp>
      <p:sp>
        <p:nvSpPr>
          <p:cNvPr id="21507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400" smtClean="0"/>
              <a:t>1. Период времени с момента инфицирования ВИЧ до его обнаружения в крови больного в опасном для окружающих количестве. Этот период длится всего 1—3 недели.</a:t>
            </a:r>
          </a:p>
          <a:p>
            <a:pPr eaLnBrk="1" hangingPunct="1">
              <a:lnSpc>
                <a:spcPct val="80000"/>
              </a:lnSpc>
            </a:pPr>
            <a:r>
              <a:rPr lang="ru-RU" sz="1400" smtClean="0"/>
              <a:t>2. Период времени с момента инфицирования ВИЧ до проявления быстро развивающихся симптомов за­болевания (группа  1, см.  схему 2).  Продолжитель­ность этого периода составляет 1—8 недель. Заболева­ние сопровождается лихорадкой, слабостью, увеличе­нием   лимфатических   узлов   или   протекает   более тяжело, с неврологическими нарушениями.</a:t>
            </a:r>
          </a:p>
          <a:p>
            <a:pPr eaLnBrk="1" hangingPunct="1">
              <a:lnSpc>
                <a:spcPct val="80000"/>
              </a:lnSpc>
            </a:pPr>
            <a:r>
              <a:rPr lang="ru-RU" sz="1400" smtClean="0"/>
              <a:t>3. Период времени от инфицирования ВИЧ до того момента, когда в крови обнаруживаются вирусоспе-цифические антитела (наиболее распространенный метод диагностики ВИЧ-инфекции). Обычно этот пе­риод составляет 2—3 месяца, но может длиться и дольше.</a:t>
            </a:r>
          </a:p>
          <a:p>
            <a:pPr eaLnBrk="1" hangingPunct="1">
              <a:lnSpc>
                <a:spcPct val="80000"/>
              </a:lnSpc>
            </a:pPr>
            <a:r>
              <a:rPr lang="ru-RU" sz="1400" smtClean="0"/>
              <a:t>4.  Период   времени   от   момента   инфицирования ВИЧ до проявления каких-либо отложенных симпто­мов. Продолжительность этого периода точно не опре­делена (длится не менее одной недели), но часто со­ставляет около двух лет.</a:t>
            </a:r>
          </a:p>
          <a:p>
            <a:pPr eaLnBrk="1" hangingPunct="1">
              <a:lnSpc>
                <a:spcPct val="80000"/>
              </a:lnSpc>
            </a:pPr>
            <a:r>
              <a:rPr lang="ru-RU" sz="1400" smtClean="0"/>
              <a:t>5. Период времени с момента инфицирования ВИЧ до развития СПИДа.</a:t>
            </a:r>
          </a:p>
        </p:txBody>
      </p:sp>
    </p:spTree>
  </p:cSld>
  <p:clrMapOvr>
    <a:masterClrMapping/>
  </p:clrMapOvr>
  <p:transition>
    <p:wedg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3200" dirty="0" smtClean="0"/>
              <a:t>Положение с болезнями, передающимися половым путем, в настоящее время</a:t>
            </a:r>
            <a:r>
              <a:rPr lang="ru-RU" sz="4000" dirty="0" smtClean="0"/>
              <a:t> </a:t>
            </a:r>
          </a:p>
        </p:txBody>
      </p:sp>
      <p:sp>
        <p:nvSpPr>
          <p:cNvPr id="4099" name="Прямоуг. 3"/>
          <p:cNvSpPr>
            <a:spLocks noGrp="1" noChangeArrowheads="1"/>
          </p:cNvSpPr>
          <p:nvPr>
            <p:ph type="body" idx="1"/>
          </p:nvPr>
        </p:nvSpPr>
        <p:spPr>
          <a:xfrm>
            <a:off x="395288" y="1981200"/>
            <a:ext cx="8424862" cy="4114800"/>
          </a:xfrm>
        </p:spPr>
        <p:txBody>
          <a:bodyPr/>
          <a:lstStyle/>
          <a:p>
            <a:pPr eaLnBrk="1" hangingPunct="1"/>
            <a:r>
              <a:rPr lang="ru-RU" dirty="0" smtClean="0"/>
              <a:t>возросла среди взрослого населения в 16 раз</a:t>
            </a:r>
          </a:p>
          <a:p>
            <a:pPr eaLnBrk="1" hangingPunct="1"/>
            <a:r>
              <a:rPr lang="ru-RU" dirty="0" smtClean="0"/>
              <a:t>в молодежной среде — в 28 раз. (болеть стали даже дети 12—14 лет, причем заражаясь самостоятельно, а не от больных родителей). </a:t>
            </a:r>
          </a:p>
        </p:txBody>
      </p:sp>
    </p:spTree>
  </p:cSld>
  <p:clrMapOvr>
    <a:masterClrMapping/>
  </p:clrMapOvr>
  <p:transition>
    <p:wedg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3200" b="1" i="1" smtClean="0"/>
              <a:t>Наиболее важные правила, которые нужно со­блюдать для профилактики СПИДа:</a:t>
            </a:r>
          </a:p>
        </p:txBody>
      </p:sp>
      <p:sp>
        <p:nvSpPr>
          <p:cNvPr id="22531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i="1" smtClean="0"/>
              <a:t>• </a:t>
            </a:r>
            <a:r>
              <a:rPr lang="ru-RU" sz="2000" smtClean="0"/>
              <a:t>никогда не пользуйтесь общими иглами для инъ­екций и другими инструментами, повреждающими кожу;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• пользуйтесь презервативами, даже если в этом нет необходимости для предотвращения зачатия;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• прежде чем вступить в интимные отношения, хо­рошо узнайте человека;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• избегайте сексуальных контактов с людьми, ко­торые имеют много половых партнеров и которых вы можете подозревать в злоупотреблении внутривенны­ми инъекциями;</a:t>
            </a:r>
          </a:p>
          <a:p>
            <a:pPr eaLnBrk="1" hangingPunct="1">
              <a:lnSpc>
                <a:spcPct val="80000"/>
              </a:lnSpc>
            </a:pPr>
            <a:r>
              <a:rPr lang="ru-RU" sz="2000" smtClean="0"/>
              <a:t>• при необходимости использовать донорскую кровь или препараты, приготовленные на ее основе, убеди­тесь в том, что они проверены на присутствие вируса.</a:t>
            </a:r>
          </a:p>
        </p:txBody>
      </p:sp>
    </p:spTree>
  </p:cSld>
  <p:clrMapOvr>
    <a:masterClrMapping/>
  </p:clrMapOvr>
  <p:transition>
    <p:wedg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2800" b="1" smtClean="0"/>
              <a:t>Уголовная ответственность за заражение венерической болезнью (</a:t>
            </a:r>
            <a:r>
              <a:rPr lang="ru-RU" sz="2800" b="1" i="1" smtClean="0"/>
              <a:t>Статья 121 УК РФ)</a:t>
            </a:r>
            <a:r>
              <a:rPr lang="ru-RU" sz="4000" smtClean="0"/>
              <a:t> </a:t>
            </a:r>
          </a:p>
        </p:txBody>
      </p:sp>
      <p:sp>
        <p:nvSpPr>
          <p:cNvPr id="23555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800" smtClean="0"/>
              <a:t>1. Заражение другого лица венерической бо­лезнью лицом, знавшим о наличии у него этой болез­ни, наказывается штрафом в размере от 200 до 500 минимальных размеров оплаты труда или в размере заработной платы или иного дохода осужденного за период от двух до пяти месяцев, либо исправительны­ми работами на срок от одного года до двух лет, либо арестом на срок от трех до шести месяцев.</a:t>
            </a:r>
          </a:p>
          <a:p>
            <a:pPr eaLnBrk="1" hangingPunct="1">
              <a:lnSpc>
                <a:spcPct val="80000"/>
              </a:lnSpc>
            </a:pPr>
            <a:r>
              <a:rPr lang="ru-RU" sz="1800" smtClean="0"/>
              <a:t>2. То же деяние, совершенное в отношении двух или более лиц, либо в отношении заведомо несовер­шеннолетнего, наказывается штрафом в размере от 500 до 700 минимальных размеров оплаты труда или в размере заработной платы или иного дохода осуж­денного за период от пяти до семи месяцев, либо ли­шением свободы на срок до двух лет.</a:t>
            </a:r>
          </a:p>
        </p:txBody>
      </p:sp>
    </p:spTree>
  </p:cSld>
  <p:clrMapOvr>
    <a:masterClrMapping/>
  </p:clrMapOvr>
  <p:transition>
    <p:wedg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b="1" smtClean="0"/>
              <a:t>Ответственность за заражение ВИЧ-инфекцией</a:t>
            </a:r>
          </a:p>
        </p:txBody>
      </p:sp>
      <p:sp>
        <p:nvSpPr>
          <p:cNvPr id="24579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600" i="1" smtClean="0"/>
              <a:t>УК РФ «Заражение ВИЧ-инфекци­ей» гласит:</a:t>
            </a:r>
            <a:endParaRPr lang="ru-RU" sz="1600" smtClean="0"/>
          </a:p>
          <a:p>
            <a:pPr eaLnBrk="1" hangingPunct="1">
              <a:lnSpc>
                <a:spcPct val="80000"/>
              </a:lnSpc>
            </a:pPr>
            <a:r>
              <a:rPr lang="ru-RU" sz="1600" smtClean="0"/>
              <a:t>1.  Заведомое поставление другого лица в опасность заражения ВИЧ-инфекцией наказывается ограниче­нием свободы на срок до трех лет, либо арестом на срок от трех до шести месяцев, либо лишением свобо­ды на срок до одного года.</a:t>
            </a:r>
          </a:p>
          <a:p>
            <a:pPr eaLnBrk="1" hangingPunct="1">
              <a:lnSpc>
                <a:spcPct val="80000"/>
              </a:lnSpc>
            </a:pPr>
            <a:r>
              <a:rPr lang="ru-RU" sz="1600" smtClean="0"/>
              <a:t>2.  Заражение  другого  лица  ВИЧ-инфекцией  ли­цом, знавшим о наличии у него этой болезни, наказы­вается лишением свободы на срок до пяти лет. 3. Деяние, предусмотренное частью второй настоя­щей статьи, совершенное в отношении двух или более лиц, либо в отношении заведомо несовершеннолетне­го, наказывается лишением свободы на срок до вось­ми лет.</a:t>
            </a:r>
          </a:p>
          <a:p>
            <a:pPr eaLnBrk="1" hangingPunct="1">
              <a:lnSpc>
                <a:spcPct val="80000"/>
              </a:lnSpc>
            </a:pPr>
            <a:r>
              <a:rPr lang="ru-RU" sz="1600" smtClean="0"/>
              <a:t>4. Заражение другого лица ВИЧ-инфекцией вслед­ствие ненадлежащего исполнения лицом своих про­фессиональных обязанностей наказывается лишени­ем свободы на срок до пяти лет с лишением права за­нимать   определенные   должности   или   заниматься определенной деятельностью на срок до трех лет.</a:t>
            </a:r>
          </a:p>
        </p:txBody>
      </p:sp>
    </p:spTree>
  </p:cSld>
  <p:clrMapOvr>
    <a:masterClrMapping/>
  </p:clrMapOvr>
  <p:transition>
    <p:wedg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Вопросы и задания</a:t>
            </a:r>
          </a:p>
        </p:txBody>
      </p:sp>
      <p:sp>
        <p:nvSpPr>
          <p:cNvPr id="25603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800" smtClean="0"/>
              <a:t>1. На какие группы Всемирная организация здраво­охранения подразделяет болезни, передающиеся поло­вым путем? Чем различаются эти группы? 2. Перечис­лите признаки заражения сифилисом. 3. Каким обра­зом развивается и протекает сифилис? 4. При каких условиях лечение сифилиса может быть успешным? 5. Почему опасна гонорея и какие последствия она вы­зывает? 6. Какие признаки свидетельствуют о зараже­нии гонореей? 7. Какие симптомы свидетельствуют о заражении вагинитом? 8. Чем опасен хламидиоз?</a:t>
            </a:r>
          </a:p>
          <a:p>
            <a:pPr eaLnBrk="1" hangingPunct="1">
              <a:lnSpc>
                <a:spcPct val="80000"/>
              </a:lnSpc>
            </a:pPr>
            <a:r>
              <a:rPr lang="ru-RU" sz="1800" smtClean="0"/>
              <a:t>9. Какими путями происходит заражение СПИДом?</a:t>
            </a:r>
          </a:p>
          <a:p>
            <a:pPr eaLnBrk="1" hangingPunct="1">
              <a:lnSpc>
                <a:spcPct val="80000"/>
              </a:lnSpc>
            </a:pPr>
            <a:r>
              <a:rPr lang="ru-RU" sz="1800" smtClean="0"/>
              <a:t>10. Какие признаки чаще всего встречаются при зара­жении СПИДом? 11. Какие болезни, передающиеся по­ловым путем, могут оказаться смертельными?</a:t>
            </a:r>
          </a:p>
        </p:txBody>
      </p:sp>
    </p:spTree>
  </p:cSld>
  <p:clrMapOvr>
    <a:masterClrMapping/>
  </p:clrMapOvr>
  <p:transition>
    <p:wedg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Домашнее задания</a:t>
            </a:r>
          </a:p>
        </p:txBody>
      </p:sp>
      <p:sp>
        <p:nvSpPr>
          <p:cNvPr id="26627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800" smtClean="0"/>
              <a:t>Задание 15. Сформулируйте правила поведения, которые помогут вам избежать заражения венериче­скими болезнями.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smtClean="0"/>
              <a:t>Задание 16. Составьте подробную таблицу, в кото­рой укажите наименования болезней, передающихся половым путем, их признаки, последствия, способы предохранения и лечения.</a:t>
            </a: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/>
              <a:t>Сифилис</a:t>
            </a:r>
          </a:p>
        </p:txBody>
      </p:sp>
      <p:sp>
        <p:nvSpPr>
          <p:cNvPr id="5123" name="Прямоуг. 3"/>
          <p:cNvSpPr>
            <a:spLocks noGrp="1" noChangeArrowheads="1"/>
          </p:cNvSpPr>
          <p:nvPr>
            <p:ph type="body" idx="1"/>
          </p:nvPr>
        </p:nvSpPr>
        <p:spPr>
          <a:xfrm>
            <a:off x="611188" y="1989138"/>
            <a:ext cx="7847012" cy="424815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Первый признак заболевания сифилисом — появление маленькой ссадинки, или язвочки, которую называют твердым шанк­ром («шанкр» по-французски — язвочка, а твердый, потому что дно язвочки действительно плотное). Где же возникает твердый шанкр? Французские врачи говорят об этом с юмором: «он возникает на том месте, которым грешил». Поэтому шанкр чаще всего локализуется на половых органах и на промежности, но может быть и на губах, языке, анусе. Величина шанкра — от размера просяного семечка до величины ногтя мизинца. Язвочка заполнена жидкостью, в которой при анализе обнаруживают большое количество бледных спирохет. С момента появления твердого шанкра больной сифилисом становится заразным.</a:t>
            </a:r>
            <a:r>
              <a:rPr lang="ru-RU" sz="1600" smtClean="0"/>
              <a:t>  </a:t>
            </a:r>
          </a:p>
        </p:txBody>
      </p:sp>
    </p:spTree>
  </p:cSld>
  <p:clrMapOvr>
    <a:masterClrMapping/>
  </p:clrMapOvr>
  <p:transition>
    <p:wedg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4000" smtClean="0"/>
              <a:t>По его течению сифилис делят на три периода. </a:t>
            </a:r>
          </a:p>
        </p:txBody>
      </p:sp>
      <p:sp>
        <p:nvSpPr>
          <p:cNvPr id="6147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800" smtClean="0"/>
              <a:t>Первичный период, или первичный сифилис начинается с появления твердого шанкра и длится 1,5—2 месяца. Через неделю после появления шанкра, увеличиваются лимфатические железы вблизи язвочки. Если она появилась на половых органах, то увеличиваются паховые лимфатиче­ские узлы, а если на губах — подчелюстные </a:t>
            </a:r>
          </a:p>
        </p:txBody>
      </p:sp>
    </p:spTree>
  </p:cSld>
  <p:clrMapOvr>
    <a:masterClrMapping/>
  </p:clrMapOvr>
  <p:transition>
    <p:wedg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Вторичный период, или вторичный сифилис </a:t>
            </a:r>
          </a:p>
        </p:txBody>
      </p:sp>
      <p:sp>
        <p:nvSpPr>
          <p:cNvPr id="7171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про­должается примерно три-четыре года и начинается с появления сыпи, которая не шелушится, не зудит. Высыпания вторичного периода бывают в виде пятен в горле и легких, бледно-розовых пятен на туловище. Затем появляются синюшно-красные узелки на половых органах, промежности, в паховых складках. Высыпания эти очень заразны. Просуществовав какое-то время, даже без лечения они исчезают, а затем возникают вновь. И так несколько раз в течение трех-четырех лет. Лечение, начатое в первичном и вторичном периодах, излечивает больных. Но нельзя заниматься самолечением:  </a:t>
            </a:r>
          </a:p>
        </p:txBody>
      </p:sp>
    </p:spTree>
  </p:cSld>
  <p:clrMapOvr>
    <a:masterClrMapping/>
  </p:clrMapOvr>
  <p:transition>
    <p:wedg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Третичный период </a:t>
            </a:r>
          </a:p>
        </p:txBody>
      </p:sp>
      <p:sp>
        <p:nvSpPr>
          <p:cNvPr id="8195" name="Прямоуг.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56088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000" smtClean="0"/>
              <a:t> поражаются кости, кровеносные сосуды, спинной и головной мозг. Длится он 10—20 лет и заканчивается параличом и слабоумием. При сифилисе, как при многих других инфекцион­ных заболеваниях, самоизлечивания не происходит. Болезнь длится всю жизнь, переходя из одного пери­ода в другой, медленно разрушая организм человека. При этом иммунитет не вырабатывается. После изле­чения человек опять может заразиться сифилисом. Успешность лечения должна быть подтверждена ана­лизами. Первый анализ сдают сразу же после окончания лечения, а затем через 3, 6 и 12 месяцев. Без та­кого контроля нельзя быть уверенным в излечении. </a:t>
            </a:r>
          </a:p>
        </p:txBody>
      </p:sp>
    </p:spTree>
  </p:cSld>
  <p:clrMapOvr>
    <a:masterClrMapping/>
  </p:clrMapOvr>
  <p:transition>
    <p:wedg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b="1" dirty="0" smtClean="0"/>
              <a:t>Гонорея</a:t>
            </a:r>
          </a:p>
        </p:txBody>
      </p:sp>
      <p:sp>
        <p:nvSpPr>
          <p:cNvPr id="9219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400" smtClean="0"/>
              <a:t>Гонорея — самое распространенное венерическое заболевание, которое раньше давало яркую картину болезни, а теперь почти у всех протекает бессимптомно. Это делает болезнь еще более опасной, так как не­леченная гонорея переходит в хроническую форму, вызывая стойкое бесплодие, воспаление мочеполовых органов у мужчин и воспаление придатков у женщин. Иммунитет после перенесенного заболевания не вырабатывается, поэтому возможно повторное заражение.</a:t>
            </a:r>
          </a:p>
        </p:txBody>
      </p:sp>
    </p:spTree>
  </p:cSld>
  <p:clrMapOvr>
    <a:masterClrMapping/>
  </p:clrMapOvr>
  <p:transition>
    <p:wedg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Признаки гонореи у мужчин </a:t>
            </a:r>
          </a:p>
        </p:txBody>
      </p:sp>
      <p:sp>
        <p:nvSpPr>
          <p:cNvPr id="10243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1800" smtClean="0"/>
              <a:t>первые при­знаки заболевания — краснота вокруг наружного от­верстия мочеиспускательного канала, небольшая отечность, которая сопровождается жжением и зу­дом, резь при мочеиспускании. Из отверстия мочеис­пускательного канала постоянно вытекает зеленова­то-желтоватый гной. Даже если не лечиться или за­ниматься самолечением, эти симптомы постепенно исчезают и болезнь переходит в хроническую форму. Обострение заболевания наступает после полового сношения, употребления спиртных напитков, ослаб­ления организма. У больных вновь появляются резь при мочеиспускании и выделения из мочеиспуска­тельного канала. Такие явления длятся обычно ко­роткое время и исчезают без всякого лечения, а бо­лезнь вновь принимает хроническую форму. </a:t>
            </a:r>
          </a:p>
        </p:txBody>
      </p:sp>
    </p:spTree>
  </p:cSld>
  <p:clrMapOvr>
    <a:masterClrMapping/>
  </p:clrMapOvr>
  <p:transition>
    <p:wedg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Прямоуг.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Признаки гонореи у женщин</a:t>
            </a:r>
          </a:p>
        </p:txBody>
      </p:sp>
      <p:sp>
        <p:nvSpPr>
          <p:cNvPr id="11267" name="Прямоуг.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ru-RU" sz="2400" smtClean="0"/>
              <a:t>поражаются почти все мо­чеполовые органы. Появляются обильные гнойные выделения из влагалища, возникает раздражение на­ружных половых органов, кожи бедер. В некоторых случаях ощущается тяжесть внизу живота, боли в по­яснице при менструации и резь при мочеиспускании, но чаще всего эти симптомы выражены слабо, и по­этому женщины редко обращают на них внимание, и болезнь переходит в хроническую форму, поражая матку, маточные трубы и яичники. </a:t>
            </a:r>
          </a:p>
        </p:txBody>
      </p:sp>
    </p:spTree>
  </p:cSld>
  <p:clrMapOvr>
    <a:masterClrMapping/>
  </p:clrMapOvr>
  <p:transition>
    <p:wedge/>
  </p:transition>
</p:sld>
</file>

<file path=ppt/theme/theme1.xml><?xml version="1.0" encoding="utf-8"?>
<a:theme xmlns:a="http://schemas.openxmlformats.org/drawingml/2006/main" name="Пастель">
  <a:themeElements>
    <a:clrScheme name="Пастель 1">
      <a:dk1>
        <a:srgbClr val="000000"/>
      </a:dk1>
      <a:lt1>
        <a:srgbClr val="FFFFFF"/>
      </a:lt1>
      <a:dk2>
        <a:srgbClr val="FF0000"/>
      </a:dk2>
      <a:lt2>
        <a:srgbClr val="FFB800"/>
      </a:lt2>
      <a:accent1>
        <a:srgbClr val="FFEF66"/>
      </a:accent1>
      <a:accent2>
        <a:srgbClr val="000000"/>
      </a:accent2>
      <a:accent3>
        <a:srgbClr val="FFFFFF"/>
      </a:accent3>
      <a:accent4>
        <a:srgbClr val="000000"/>
      </a:accent4>
      <a:accent5>
        <a:srgbClr val="FFF6B8"/>
      </a:accent5>
      <a:accent6>
        <a:srgbClr val="000000"/>
      </a:accent6>
      <a:hlink>
        <a:srgbClr val="00B200"/>
      </a:hlink>
      <a:folHlink>
        <a:srgbClr val="703DFF"/>
      </a:folHlink>
    </a:clrScheme>
    <a:fontScheme name="Пастель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Пастель 1">
        <a:dk1>
          <a:srgbClr val="000000"/>
        </a:dk1>
        <a:lt1>
          <a:srgbClr val="FFFFFF"/>
        </a:lt1>
        <a:dk2>
          <a:srgbClr val="FF0000"/>
        </a:dk2>
        <a:lt2>
          <a:srgbClr val="FFB800"/>
        </a:lt2>
        <a:accent1>
          <a:srgbClr val="FFEF66"/>
        </a:accent1>
        <a:accent2>
          <a:srgbClr val="000000"/>
        </a:accent2>
        <a:accent3>
          <a:srgbClr val="FFFFFF"/>
        </a:accent3>
        <a:accent4>
          <a:srgbClr val="000000"/>
        </a:accent4>
        <a:accent5>
          <a:srgbClr val="FFF6B8"/>
        </a:accent5>
        <a:accent6>
          <a:srgbClr val="000000"/>
        </a:accent6>
        <a:hlink>
          <a:srgbClr val="00B200"/>
        </a:hlink>
        <a:folHlink>
          <a:srgbClr val="703D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2">
        <a:dk1>
          <a:srgbClr val="000000"/>
        </a:dk1>
        <a:lt1>
          <a:srgbClr val="FFFFFF"/>
        </a:lt1>
        <a:dk2>
          <a:srgbClr val="000000"/>
        </a:dk2>
        <a:lt2>
          <a:srgbClr val="99CCFF"/>
        </a:lt2>
        <a:accent1>
          <a:srgbClr val="CCCCFF"/>
        </a:accent1>
        <a:accent2>
          <a:srgbClr val="000066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00005C"/>
        </a:accent6>
        <a:hlink>
          <a:srgbClr val="00B200"/>
        </a:hlink>
        <a:folHlink>
          <a:srgbClr val="CCFF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3">
        <a:dk1>
          <a:srgbClr val="000000"/>
        </a:dk1>
        <a:lt1>
          <a:srgbClr val="FFFFFF"/>
        </a:lt1>
        <a:dk2>
          <a:srgbClr val="000000"/>
        </a:dk2>
        <a:lt2>
          <a:srgbClr val="3399FF"/>
        </a:lt2>
        <a:accent1>
          <a:srgbClr val="CCECFF"/>
        </a:accent1>
        <a:accent2>
          <a:srgbClr val="008080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007373"/>
        </a:accent6>
        <a:hlink>
          <a:srgbClr val="009999"/>
        </a:hlink>
        <a:folHlink>
          <a:srgbClr val="33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Пастель 4">
        <a:dk1>
          <a:srgbClr val="808000"/>
        </a:dk1>
        <a:lt1>
          <a:srgbClr val="FFFFFF"/>
        </a:lt1>
        <a:dk2>
          <a:srgbClr val="336600"/>
        </a:dk2>
        <a:lt2>
          <a:srgbClr val="FFFFFF"/>
        </a:lt2>
        <a:accent1>
          <a:srgbClr val="99CC00"/>
        </a:accent1>
        <a:accent2>
          <a:srgbClr val="003300"/>
        </a:accent2>
        <a:accent3>
          <a:srgbClr val="ADB8AA"/>
        </a:accent3>
        <a:accent4>
          <a:srgbClr val="DADADA"/>
        </a:accent4>
        <a:accent5>
          <a:srgbClr val="CAE2AA"/>
        </a:accent5>
        <a:accent6>
          <a:srgbClr val="002D00"/>
        </a:accent6>
        <a:hlink>
          <a:srgbClr val="CCCC00"/>
        </a:hlink>
        <a:folHlink>
          <a:srgbClr val="CCFF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5">
        <a:dk1>
          <a:srgbClr val="808080"/>
        </a:dk1>
        <a:lt1>
          <a:srgbClr val="FFFFFF"/>
        </a:lt1>
        <a:dk2>
          <a:srgbClr val="003366"/>
        </a:dk2>
        <a:lt2>
          <a:srgbClr val="CCECFF"/>
        </a:lt2>
        <a:accent1>
          <a:srgbClr val="33CCCC"/>
        </a:accent1>
        <a:accent2>
          <a:srgbClr val="006699"/>
        </a:accent2>
        <a:accent3>
          <a:srgbClr val="AAADB8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00FFFF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6">
        <a:dk1>
          <a:srgbClr val="6666FF"/>
        </a:dk1>
        <a:lt1>
          <a:srgbClr val="FFFFFF"/>
        </a:lt1>
        <a:dk2>
          <a:srgbClr val="000066"/>
        </a:dk2>
        <a:lt2>
          <a:srgbClr val="FFFFFF"/>
        </a:lt2>
        <a:accent1>
          <a:srgbClr val="33CCFF"/>
        </a:accent1>
        <a:accent2>
          <a:srgbClr val="0000FF"/>
        </a:accent2>
        <a:accent3>
          <a:srgbClr val="AAAAB8"/>
        </a:accent3>
        <a:accent4>
          <a:srgbClr val="DADADA"/>
        </a:accent4>
        <a:accent5>
          <a:srgbClr val="ADE2FF"/>
        </a:accent5>
        <a:accent6>
          <a:srgbClr val="0000E7"/>
        </a:accent6>
        <a:hlink>
          <a:srgbClr val="FFFF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7">
        <a:dk1>
          <a:srgbClr val="000000"/>
        </a:dk1>
        <a:lt1>
          <a:srgbClr val="FFFFFF"/>
        </a:lt1>
        <a:dk2>
          <a:srgbClr val="800080"/>
        </a:dk2>
        <a:lt2>
          <a:srgbClr val="FFFFFF"/>
        </a:lt2>
        <a:accent1>
          <a:srgbClr val="CC66FF"/>
        </a:accent1>
        <a:accent2>
          <a:srgbClr val="990099"/>
        </a:accent2>
        <a:accent3>
          <a:srgbClr val="C0AAC0"/>
        </a:accent3>
        <a:accent4>
          <a:srgbClr val="DADADA"/>
        </a:accent4>
        <a:accent5>
          <a:srgbClr val="E2B8FF"/>
        </a:accent5>
        <a:accent6>
          <a:srgbClr val="8A008A"/>
        </a:accent6>
        <a:hlink>
          <a:srgbClr val="FF9900"/>
        </a:hlink>
        <a:folHlink>
          <a:srgbClr val="FF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Пастель 8">
        <a:dk1>
          <a:srgbClr val="FF3300"/>
        </a:dk1>
        <a:lt1>
          <a:srgbClr val="FFFFFF"/>
        </a:lt1>
        <a:dk2>
          <a:srgbClr val="800000"/>
        </a:dk2>
        <a:lt2>
          <a:srgbClr val="FFFFCC"/>
        </a:lt2>
        <a:accent1>
          <a:srgbClr val="FF7C80"/>
        </a:accent1>
        <a:accent2>
          <a:srgbClr val="990000"/>
        </a:accent2>
        <a:accent3>
          <a:srgbClr val="C0AAAA"/>
        </a:accent3>
        <a:accent4>
          <a:srgbClr val="DADADA"/>
        </a:accent4>
        <a:accent5>
          <a:srgbClr val="FFBFC0"/>
        </a:accent5>
        <a:accent6>
          <a:srgbClr val="8A0000"/>
        </a:accent6>
        <a:hlink>
          <a:srgbClr val="FF66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Crayons</Template>
  <TotalTime>76</TotalTime>
  <Words>1926</Words>
  <Application>Microsoft Office PowerPoint</Application>
  <PresentationFormat>Экран (4:3)</PresentationFormat>
  <Paragraphs>81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Пастель</vt:lpstr>
      <vt:lpstr>Болезни, передаваемые половым путем </vt:lpstr>
      <vt:lpstr>Положение с болезнями, передающимися половым путем, в настоящее время </vt:lpstr>
      <vt:lpstr>Сифилис</vt:lpstr>
      <vt:lpstr>По его течению сифилис делят на три периода. </vt:lpstr>
      <vt:lpstr>Вторичный период, или вторичный сифилис </vt:lpstr>
      <vt:lpstr>Третичный период </vt:lpstr>
      <vt:lpstr>Гонорея</vt:lpstr>
      <vt:lpstr>Признаки гонореи у мужчин </vt:lpstr>
      <vt:lpstr>Признаки гонореи у женщин</vt:lpstr>
      <vt:lpstr>Грибковые заболевания, трихомониаз, гарднереллез</vt:lpstr>
      <vt:lpstr>Хламидиоз</vt:lpstr>
      <vt:lpstr>Генитальный герпес и генитальные бородавки (кондиломы)</vt:lpstr>
      <vt:lpstr>Слайд 13</vt:lpstr>
      <vt:lpstr>Синдром приобретенного иммунодефицита (СПИД </vt:lpstr>
      <vt:lpstr>Классификация проявления ВИЧ-инфекции</vt:lpstr>
      <vt:lpstr>2 группа</vt:lpstr>
      <vt:lpstr>3 группа</vt:lpstr>
      <vt:lpstr>4 группа</vt:lpstr>
      <vt:lpstr>В процессе развития ВИЧ-инфекции выделяют пять временных периодов:</vt:lpstr>
      <vt:lpstr>Наиболее важные правила, которые нужно со­блюдать для профилактики СПИДа:</vt:lpstr>
      <vt:lpstr>Уголовная ответственность за заражение венерической болезнью (Статья 121 УК РФ) </vt:lpstr>
      <vt:lpstr>Ответственность за заражение ВИЧ-инфекцией</vt:lpstr>
      <vt:lpstr>Вопросы и задания</vt:lpstr>
      <vt:lpstr>Домашнее задания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Николай</dc:creator>
  <cp:lastModifiedBy>Николай</cp:lastModifiedBy>
  <cp:revision>5</cp:revision>
  <dcterms:created xsi:type="dcterms:W3CDTF">1601-01-01T00:00:00Z</dcterms:created>
  <dcterms:modified xsi:type="dcterms:W3CDTF">2013-07-17T10:27:13Z</dcterms:modified>
</cp:coreProperties>
</file>

<file path=docProps/thumbnail.jpeg>
</file>