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sldIdLst>
    <p:sldId id="256" r:id="rId2"/>
    <p:sldId id="259" r:id="rId3"/>
    <p:sldId id="295" r:id="rId4"/>
    <p:sldId id="261" r:id="rId5"/>
    <p:sldId id="262" r:id="rId6"/>
    <p:sldId id="265" r:id="rId7"/>
    <p:sldId id="266" r:id="rId8"/>
    <p:sldId id="264" r:id="rId9"/>
    <p:sldId id="296" r:id="rId10"/>
    <p:sldId id="267" r:id="rId11"/>
    <p:sldId id="297" r:id="rId12"/>
    <p:sldId id="268" r:id="rId13"/>
    <p:sldId id="269" r:id="rId14"/>
    <p:sldId id="270" r:id="rId15"/>
    <p:sldId id="271" r:id="rId16"/>
    <p:sldId id="298" r:id="rId17"/>
    <p:sldId id="301" r:id="rId18"/>
    <p:sldId id="272" r:id="rId19"/>
    <p:sldId id="273" r:id="rId20"/>
    <p:sldId id="274" r:id="rId21"/>
    <p:sldId id="275" r:id="rId22"/>
    <p:sldId id="299" r:id="rId23"/>
    <p:sldId id="300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310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261" autoAdjust="0"/>
    <p:restoredTop sz="94660"/>
  </p:normalViewPr>
  <p:slideViewPr>
    <p:cSldViewPr>
      <p:cViewPr varScale="1">
        <p:scale>
          <a:sx n="68" d="100"/>
          <a:sy n="68" d="100"/>
        </p:scale>
        <p:origin x="-15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2"/>
  <c:chart>
    <c:plotArea>
      <c:layout>
        <c:manualLayout>
          <c:layoutTarget val="inner"/>
          <c:xMode val="edge"/>
          <c:yMode val="edge"/>
          <c:x val="4.6228710462286972E-2"/>
          <c:y val="5.7471264367816133E-2"/>
          <c:w val="0.90754257907542557"/>
          <c:h val="0.88505747126436762"/>
        </c:manualLayout>
      </c:layout>
      <c:lineChart>
        <c:grouping val="standard"/>
        <c:ser>
          <c:idx val="0"/>
          <c:order val="0"/>
          <c:tx>
            <c:strRef>
              <c:f>'Исходные данные'!$B$9</c:f>
              <c:strCache>
                <c:ptCount val="1"/>
                <c:pt idx="0">
                  <c:v>Физический</c:v>
                </c:pt>
              </c:strCache>
            </c:strRef>
          </c:tx>
          <c:marker>
            <c:symbol val="none"/>
          </c:marker>
          <c:val>
            <c:numRef>
              <c:f>'Исходные данные'!$B$10:$B$40</c:f>
              <c:numCache>
                <c:formatCode>General</c:formatCode>
                <c:ptCount val="31"/>
                <c:pt idx="0">
                  <c:v>0.81696989301032963</c:v>
                </c:pt>
                <c:pt idx="1">
                  <c:v>-1.0192020838406546E-13</c:v>
                </c:pt>
                <c:pt idx="2">
                  <c:v>-0.9790840876822694</c:v>
                </c:pt>
                <c:pt idx="3">
                  <c:v>0.39840108984627537</c:v>
                </c:pt>
                <c:pt idx="4">
                  <c:v>0.73083596427825315</c:v>
                </c:pt>
                <c:pt idx="5">
                  <c:v>-0.97908408768234467</c:v>
                </c:pt>
                <c:pt idx="6">
                  <c:v>0.13616664909612991</c:v>
                </c:pt>
                <c:pt idx="7">
                  <c:v>0.73083596427831232</c:v>
                </c:pt>
                <c:pt idx="8">
                  <c:v>-0.97908408768232713</c:v>
                </c:pt>
                <c:pt idx="9">
                  <c:v>0.13616664909604445</c:v>
                </c:pt>
                <c:pt idx="10">
                  <c:v>0.73083596427806063</c:v>
                </c:pt>
                <c:pt idx="11">
                  <c:v>-0.8878852184023146</c:v>
                </c:pt>
                <c:pt idx="12">
                  <c:v>0.13616664909595902</c:v>
                </c:pt>
                <c:pt idx="13">
                  <c:v>0.73083596427811981</c:v>
                </c:pt>
                <c:pt idx="14">
                  <c:v>-0.73083596427792807</c:v>
                </c:pt>
                <c:pt idx="15">
                  <c:v>-0.13616664909623671</c:v>
                </c:pt>
                <c:pt idx="16">
                  <c:v>0.97908408768236643</c:v>
                </c:pt>
                <c:pt idx="17">
                  <c:v>-0.73083596427817998</c:v>
                </c:pt>
                <c:pt idx="18">
                  <c:v>-0.39840108984637412</c:v>
                </c:pt>
                <c:pt idx="19">
                  <c:v>0.9790840876822916</c:v>
                </c:pt>
                <c:pt idx="20">
                  <c:v>-0.73083596427812092</c:v>
                </c:pt>
                <c:pt idx="21">
                  <c:v>-0.39840108984603617</c:v>
                </c:pt>
                <c:pt idx="22">
                  <c:v>0.97908408768240163</c:v>
                </c:pt>
                <c:pt idx="23">
                  <c:v>-0.51958395003529712</c:v>
                </c:pt>
                <c:pt idx="24">
                  <c:v>-0.39840108984653233</c:v>
                </c:pt>
                <c:pt idx="25">
                  <c:v>0.97908408768232669</c:v>
                </c:pt>
                <c:pt idx="26">
                  <c:v>3.8222940437759922E-13</c:v>
                </c:pt>
                <c:pt idx="27">
                  <c:v>-0.8169698930104915</c:v>
                </c:pt>
                <c:pt idx="28">
                  <c:v>0.81696989301026268</c:v>
                </c:pt>
                <c:pt idx="29">
                  <c:v>1.3727300546273491E-14</c:v>
                </c:pt>
                <c:pt idx="30">
                  <c:v>-0.94226092211890067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'Исходные данные'!$C$9</c:f>
              <c:strCache>
                <c:ptCount val="1"/>
                <c:pt idx="0">
                  <c:v>Эмоциональный</c:v>
                </c:pt>
              </c:strCache>
            </c:strRef>
          </c:tx>
          <c:marker>
            <c:symbol val="none"/>
          </c:marker>
          <c:val>
            <c:numRef>
              <c:f>'Исходные данные'!$C$10:$C$40</c:f>
              <c:numCache>
                <c:formatCode>General</c:formatCode>
                <c:ptCount val="31"/>
                <c:pt idx="0">
                  <c:v>-0.90096886790232822</c:v>
                </c:pt>
                <c:pt idx="1">
                  <c:v>-0.9749279121818305</c:v>
                </c:pt>
                <c:pt idx="2">
                  <c:v>-0.9749279121818859</c:v>
                </c:pt>
                <c:pt idx="3">
                  <c:v>-0.62348980185863379</c:v>
                </c:pt>
                <c:pt idx="4">
                  <c:v>-0.22252093395645006</c:v>
                </c:pt>
                <c:pt idx="5">
                  <c:v>0.43388373911738942</c:v>
                </c:pt>
                <c:pt idx="6">
                  <c:v>0.78183148246803058</c:v>
                </c:pt>
                <c:pt idx="7">
                  <c:v>1</c:v>
                </c:pt>
                <c:pt idx="8">
                  <c:v>0.78183148246808998</c:v>
                </c:pt>
                <c:pt idx="9">
                  <c:v>0.4338837391174753</c:v>
                </c:pt>
                <c:pt idx="10">
                  <c:v>-0.22252093395635739</c:v>
                </c:pt>
                <c:pt idx="11">
                  <c:v>-0.62348980185855962</c:v>
                </c:pt>
                <c:pt idx="12">
                  <c:v>-0.97492791218176333</c:v>
                </c:pt>
                <c:pt idx="13">
                  <c:v>-0.90096886790255759</c:v>
                </c:pt>
                <c:pt idx="14">
                  <c:v>-0.7818314824679643</c:v>
                </c:pt>
                <c:pt idx="15">
                  <c:v>-0.22252093395625891</c:v>
                </c:pt>
                <c:pt idx="16">
                  <c:v>0.22252093395610992</c:v>
                </c:pt>
                <c:pt idx="17">
                  <c:v>0.78183148246815282</c:v>
                </c:pt>
                <c:pt idx="18">
                  <c:v>0.9749279121818083</c:v>
                </c:pt>
                <c:pt idx="19">
                  <c:v>0.90096886790247044</c:v>
                </c:pt>
                <c:pt idx="20">
                  <c:v>0.43388373911770833</c:v>
                </c:pt>
                <c:pt idx="21">
                  <c:v>-2.1556107593356831E-14</c:v>
                </c:pt>
                <c:pt idx="22">
                  <c:v>-0.62348980185871272</c:v>
                </c:pt>
                <c:pt idx="23">
                  <c:v>-0.90096886790248909</c:v>
                </c:pt>
                <c:pt idx="24">
                  <c:v>-0.97492791218189989</c:v>
                </c:pt>
                <c:pt idx="25">
                  <c:v>-0.62348980185868275</c:v>
                </c:pt>
                <c:pt idx="26">
                  <c:v>-0.62348980185887781</c:v>
                </c:pt>
                <c:pt idx="27">
                  <c:v>-2.3227925659286023E-13</c:v>
                </c:pt>
                <c:pt idx="28">
                  <c:v>0.43388373911751843</c:v>
                </c:pt>
                <c:pt idx="29">
                  <c:v>0.90096886790237896</c:v>
                </c:pt>
                <c:pt idx="30">
                  <c:v>1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'Исходные данные'!$D$9</c:f>
              <c:strCache>
                <c:ptCount val="1"/>
                <c:pt idx="0">
                  <c:v>Интеллектуальный</c:v>
                </c:pt>
              </c:strCache>
            </c:strRef>
          </c:tx>
          <c:marker>
            <c:symbol val="none"/>
          </c:marker>
          <c:val>
            <c:numRef>
              <c:f>'Исходные данные'!$D$10:$D$40</c:f>
              <c:numCache>
                <c:formatCode>General</c:formatCode>
                <c:ptCount val="31"/>
                <c:pt idx="0">
                  <c:v>-0.37166245566020767</c:v>
                </c:pt>
                <c:pt idx="1">
                  <c:v>3.9206485280551868E-14</c:v>
                </c:pt>
                <c:pt idx="2">
                  <c:v>0.81457595205047328</c:v>
                </c:pt>
                <c:pt idx="3">
                  <c:v>0.97181156832357651</c:v>
                </c:pt>
                <c:pt idx="4">
                  <c:v>0.94500081871459418</c:v>
                </c:pt>
                <c:pt idx="5">
                  <c:v>0.75574957435416812</c:v>
                </c:pt>
                <c:pt idx="6">
                  <c:v>0.28173255684121873</c:v>
                </c:pt>
                <c:pt idx="7">
                  <c:v>-9.5056043304312055E-2</c:v>
                </c:pt>
                <c:pt idx="8">
                  <c:v>-0.45822652172744605</c:v>
                </c:pt>
                <c:pt idx="9">
                  <c:v>-0.86602540378449988</c:v>
                </c:pt>
                <c:pt idx="10">
                  <c:v>-0.98982144188093701</c:v>
                </c:pt>
                <c:pt idx="11">
                  <c:v>-0.90963199535447181</c:v>
                </c:pt>
                <c:pt idx="12">
                  <c:v>-0.69007901148193085</c:v>
                </c:pt>
                <c:pt idx="13">
                  <c:v>-0.37166245566017847</c:v>
                </c:pt>
                <c:pt idx="14">
                  <c:v>0.37166245566050066</c:v>
                </c:pt>
                <c:pt idx="15">
                  <c:v>0.69007901148218243</c:v>
                </c:pt>
                <c:pt idx="16">
                  <c:v>0.97181156832358362</c:v>
                </c:pt>
                <c:pt idx="17">
                  <c:v>0.98982144188092003</c:v>
                </c:pt>
                <c:pt idx="18">
                  <c:v>0.75574957435414769</c:v>
                </c:pt>
                <c:pt idx="19">
                  <c:v>0.45822652172733958</c:v>
                </c:pt>
                <c:pt idx="20">
                  <c:v>9.5056043303966706E-2</c:v>
                </c:pt>
                <c:pt idx="21">
                  <c:v>-0.45822652172747391</c:v>
                </c:pt>
                <c:pt idx="22">
                  <c:v>-0.75574957435439549</c:v>
                </c:pt>
                <c:pt idx="23">
                  <c:v>-0.98982144188094157</c:v>
                </c:pt>
                <c:pt idx="24">
                  <c:v>-0.97181156832349469</c:v>
                </c:pt>
                <c:pt idx="25">
                  <c:v>-0.814575952050272</c:v>
                </c:pt>
                <c:pt idx="26">
                  <c:v>8.0369304961136592E-14</c:v>
                </c:pt>
                <c:pt idx="27">
                  <c:v>0.37166245566031858</c:v>
                </c:pt>
                <c:pt idx="28">
                  <c:v>0.81457595205037781</c:v>
                </c:pt>
                <c:pt idx="29">
                  <c:v>0.97181156832353743</c:v>
                </c:pt>
                <c:pt idx="30">
                  <c:v>0.94500081871464769</c:v>
                </c:pt>
              </c:numCache>
            </c:numRef>
          </c:val>
          <c:smooth val="1"/>
        </c:ser>
        <c:marker val="1"/>
        <c:axId val="63123456"/>
        <c:axId val="63124992"/>
      </c:lineChart>
      <c:catAx>
        <c:axId val="63123456"/>
        <c:scaling>
          <c:orientation val="minMax"/>
        </c:scaling>
        <c:axPos val="b"/>
        <c:numFmt formatCode="General" sourceLinked="1"/>
        <c:majorTickMark val="cross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63124992"/>
        <c:crosses val="autoZero"/>
        <c:lblAlgn val="ctr"/>
        <c:lblOffset val="100"/>
        <c:tickLblSkip val="2"/>
        <c:tickMarkSkip val="1"/>
      </c:catAx>
      <c:valAx>
        <c:axId val="63124992"/>
        <c:scaling>
          <c:orientation val="minMax"/>
        </c:scaling>
        <c:delete val="1"/>
        <c:axPos val="l"/>
        <c:numFmt formatCode="General" sourceLinked="1"/>
        <c:tickLblPos val="none"/>
        <c:crossAx val="63123456"/>
        <c:crosses val="autoZero"/>
        <c:crossBetween val="midCat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4916268969537674"/>
          <c:y val="0.46944089495383046"/>
          <c:w val="0.82010016023957399"/>
          <c:h val="0.53055910504617021"/>
        </c:manualLayout>
      </c:layout>
      <c:lineChart>
        <c:grouping val="standard"/>
        <c:ser>
          <c:idx val="0"/>
          <c:order val="0"/>
          <c:tx>
            <c:strRef>
              <c:f>'Исходные данные'!$B$9</c:f>
              <c:strCache>
                <c:ptCount val="1"/>
                <c:pt idx="0">
                  <c:v>Физический</c:v>
                </c:pt>
              </c:strCache>
            </c:strRef>
          </c:tx>
          <c:marker>
            <c:symbol val="none"/>
          </c:marker>
          <c:val>
            <c:numRef>
              <c:f>'Исходные данные'!$B$10:$B$40</c:f>
              <c:numCache>
                <c:formatCode>General</c:formatCode>
                <c:ptCount val="31"/>
                <c:pt idx="0">
                  <c:v>0.81696989301032963</c:v>
                </c:pt>
                <c:pt idx="1">
                  <c:v>-1.0192020838406549E-13</c:v>
                </c:pt>
                <c:pt idx="2">
                  <c:v>-0.97908408768226962</c:v>
                </c:pt>
                <c:pt idx="3">
                  <c:v>0.39840108984627537</c:v>
                </c:pt>
                <c:pt idx="4">
                  <c:v>0.73083596427825315</c:v>
                </c:pt>
                <c:pt idx="5">
                  <c:v>-0.97908408768234489</c:v>
                </c:pt>
                <c:pt idx="6">
                  <c:v>0.13616664909612991</c:v>
                </c:pt>
                <c:pt idx="7">
                  <c:v>0.73083596427831232</c:v>
                </c:pt>
                <c:pt idx="8">
                  <c:v>-0.97908408768232735</c:v>
                </c:pt>
                <c:pt idx="9">
                  <c:v>0.13616664909604445</c:v>
                </c:pt>
                <c:pt idx="10">
                  <c:v>0.73083596427806063</c:v>
                </c:pt>
                <c:pt idx="11">
                  <c:v>-0.88788521840231438</c:v>
                </c:pt>
                <c:pt idx="12">
                  <c:v>0.13616664909595902</c:v>
                </c:pt>
                <c:pt idx="13">
                  <c:v>0.73083596427811981</c:v>
                </c:pt>
                <c:pt idx="14">
                  <c:v>-0.73083596427792807</c:v>
                </c:pt>
                <c:pt idx="15">
                  <c:v>-0.13616664909623671</c:v>
                </c:pt>
                <c:pt idx="16">
                  <c:v>0.97908408768236677</c:v>
                </c:pt>
                <c:pt idx="17">
                  <c:v>-0.73083596427817998</c:v>
                </c:pt>
                <c:pt idx="18">
                  <c:v>-0.39840108984637412</c:v>
                </c:pt>
                <c:pt idx="19">
                  <c:v>0.97908408768229183</c:v>
                </c:pt>
                <c:pt idx="20">
                  <c:v>-0.73083596427812092</c:v>
                </c:pt>
                <c:pt idx="21">
                  <c:v>-0.39840108984603617</c:v>
                </c:pt>
                <c:pt idx="22">
                  <c:v>0.97908408768240185</c:v>
                </c:pt>
                <c:pt idx="23">
                  <c:v>-0.51958395003529712</c:v>
                </c:pt>
                <c:pt idx="24">
                  <c:v>-0.39840108984653233</c:v>
                </c:pt>
                <c:pt idx="25">
                  <c:v>0.97908408768232691</c:v>
                </c:pt>
                <c:pt idx="26">
                  <c:v>3.8222940437759928E-13</c:v>
                </c:pt>
                <c:pt idx="27">
                  <c:v>-0.8169698930104915</c:v>
                </c:pt>
                <c:pt idx="28">
                  <c:v>0.81696989301026268</c:v>
                </c:pt>
                <c:pt idx="29">
                  <c:v>1.3727300546273491E-14</c:v>
                </c:pt>
                <c:pt idx="30">
                  <c:v>-0.94226092211890067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'Исходные данные'!$C$9</c:f>
              <c:strCache>
                <c:ptCount val="1"/>
                <c:pt idx="0">
                  <c:v>Эмоциональный</c:v>
                </c:pt>
              </c:strCache>
            </c:strRef>
          </c:tx>
          <c:marker>
            <c:symbol val="none"/>
          </c:marker>
          <c:val>
            <c:numRef>
              <c:f>'Исходные данные'!$C$10:$C$40</c:f>
              <c:numCache>
                <c:formatCode>General</c:formatCode>
                <c:ptCount val="31"/>
                <c:pt idx="0">
                  <c:v>-0.90096886790232822</c:v>
                </c:pt>
                <c:pt idx="1">
                  <c:v>-0.97492791218183072</c:v>
                </c:pt>
                <c:pt idx="2">
                  <c:v>-0.97492791218188612</c:v>
                </c:pt>
                <c:pt idx="3">
                  <c:v>-0.62348980185863379</c:v>
                </c:pt>
                <c:pt idx="4">
                  <c:v>-0.22252093395645001</c:v>
                </c:pt>
                <c:pt idx="5">
                  <c:v>0.43388373911738942</c:v>
                </c:pt>
                <c:pt idx="6">
                  <c:v>0.78183148246803058</c:v>
                </c:pt>
                <c:pt idx="7">
                  <c:v>1</c:v>
                </c:pt>
                <c:pt idx="8">
                  <c:v>0.78183148246808998</c:v>
                </c:pt>
                <c:pt idx="9">
                  <c:v>0.4338837391174753</c:v>
                </c:pt>
                <c:pt idx="10">
                  <c:v>-0.22252093395635733</c:v>
                </c:pt>
                <c:pt idx="11">
                  <c:v>-0.62348980185855962</c:v>
                </c:pt>
                <c:pt idx="12">
                  <c:v>-0.97492791218176356</c:v>
                </c:pt>
                <c:pt idx="13">
                  <c:v>-0.90096886790255759</c:v>
                </c:pt>
                <c:pt idx="14">
                  <c:v>-0.7818314824679643</c:v>
                </c:pt>
                <c:pt idx="15">
                  <c:v>-0.22252093395625888</c:v>
                </c:pt>
                <c:pt idx="16">
                  <c:v>0.22252093395610986</c:v>
                </c:pt>
                <c:pt idx="17">
                  <c:v>0.78183148246815282</c:v>
                </c:pt>
                <c:pt idx="18">
                  <c:v>0.97492791218180852</c:v>
                </c:pt>
                <c:pt idx="19">
                  <c:v>0.90096886790247044</c:v>
                </c:pt>
                <c:pt idx="20">
                  <c:v>0.43388373911770833</c:v>
                </c:pt>
                <c:pt idx="21">
                  <c:v>-2.1556107593356831E-14</c:v>
                </c:pt>
                <c:pt idx="22">
                  <c:v>-0.62348980185871272</c:v>
                </c:pt>
                <c:pt idx="23">
                  <c:v>-0.90096886790248909</c:v>
                </c:pt>
                <c:pt idx="24">
                  <c:v>-0.97492791218190011</c:v>
                </c:pt>
                <c:pt idx="25">
                  <c:v>-0.62348980185868275</c:v>
                </c:pt>
                <c:pt idx="26">
                  <c:v>-0.62348980185887781</c:v>
                </c:pt>
                <c:pt idx="27">
                  <c:v>-2.3227925659286023E-13</c:v>
                </c:pt>
                <c:pt idx="28">
                  <c:v>0.43388373911751843</c:v>
                </c:pt>
                <c:pt idx="29">
                  <c:v>0.90096886790237896</c:v>
                </c:pt>
                <c:pt idx="30">
                  <c:v>1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'Исходные данные'!$D$9</c:f>
              <c:strCache>
                <c:ptCount val="1"/>
                <c:pt idx="0">
                  <c:v>Интеллектуальный</c:v>
                </c:pt>
              </c:strCache>
            </c:strRef>
          </c:tx>
          <c:marker>
            <c:symbol val="none"/>
          </c:marker>
          <c:val>
            <c:numRef>
              <c:f>'Исходные данные'!$D$10:$D$40</c:f>
              <c:numCache>
                <c:formatCode>General</c:formatCode>
                <c:ptCount val="31"/>
                <c:pt idx="0">
                  <c:v>-0.37166245566020767</c:v>
                </c:pt>
                <c:pt idx="1">
                  <c:v>3.9206485280551868E-14</c:v>
                </c:pt>
                <c:pt idx="2">
                  <c:v>0.81457595205047328</c:v>
                </c:pt>
                <c:pt idx="3">
                  <c:v>0.97181156832357674</c:v>
                </c:pt>
                <c:pt idx="4">
                  <c:v>0.94500081871459418</c:v>
                </c:pt>
                <c:pt idx="5">
                  <c:v>0.75574957435416812</c:v>
                </c:pt>
                <c:pt idx="6">
                  <c:v>0.28173255684121873</c:v>
                </c:pt>
                <c:pt idx="7">
                  <c:v>-9.5056043304312055E-2</c:v>
                </c:pt>
                <c:pt idx="8">
                  <c:v>-0.45822652172744605</c:v>
                </c:pt>
                <c:pt idx="9">
                  <c:v>-0.86602540378449988</c:v>
                </c:pt>
                <c:pt idx="10">
                  <c:v>-0.98982144188093701</c:v>
                </c:pt>
                <c:pt idx="11">
                  <c:v>-0.90963199535447181</c:v>
                </c:pt>
                <c:pt idx="12">
                  <c:v>-0.69007901148193063</c:v>
                </c:pt>
                <c:pt idx="13">
                  <c:v>-0.37166245566017847</c:v>
                </c:pt>
                <c:pt idx="14">
                  <c:v>0.37166245566050066</c:v>
                </c:pt>
                <c:pt idx="15">
                  <c:v>0.6900790114821822</c:v>
                </c:pt>
                <c:pt idx="16">
                  <c:v>0.97181156832358384</c:v>
                </c:pt>
                <c:pt idx="17">
                  <c:v>0.98982144188092003</c:v>
                </c:pt>
                <c:pt idx="18">
                  <c:v>0.75574957435414769</c:v>
                </c:pt>
                <c:pt idx="19">
                  <c:v>0.45822652172733958</c:v>
                </c:pt>
                <c:pt idx="20">
                  <c:v>9.5056043303966692E-2</c:v>
                </c:pt>
                <c:pt idx="21">
                  <c:v>-0.45822652172747391</c:v>
                </c:pt>
                <c:pt idx="22">
                  <c:v>-0.75574957435439549</c:v>
                </c:pt>
                <c:pt idx="23">
                  <c:v>-0.98982144188094157</c:v>
                </c:pt>
                <c:pt idx="24">
                  <c:v>-0.9718115683234948</c:v>
                </c:pt>
                <c:pt idx="25">
                  <c:v>-0.814575952050272</c:v>
                </c:pt>
                <c:pt idx="26">
                  <c:v>8.0369304961136592E-14</c:v>
                </c:pt>
                <c:pt idx="27">
                  <c:v>0.37166245566031858</c:v>
                </c:pt>
                <c:pt idx="28">
                  <c:v>0.81457595205037781</c:v>
                </c:pt>
                <c:pt idx="29">
                  <c:v>0.97181156832353766</c:v>
                </c:pt>
                <c:pt idx="30">
                  <c:v>0.94500081871464769</c:v>
                </c:pt>
              </c:numCache>
            </c:numRef>
          </c:val>
          <c:smooth val="1"/>
        </c:ser>
        <c:marker val="1"/>
        <c:axId val="67076480"/>
        <c:axId val="67078016"/>
      </c:lineChart>
      <c:catAx>
        <c:axId val="67076480"/>
        <c:scaling>
          <c:orientation val="minMax"/>
        </c:scaling>
        <c:axPos val="b"/>
        <c:numFmt formatCode="General" sourceLinked="1"/>
        <c:majorTickMark val="cross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67078016"/>
        <c:crosses val="autoZero"/>
        <c:lblAlgn val="ctr"/>
        <c:lblOffset val="100"/>
        <c:tickLblSkip val="2"/>
        <c:tickMarkSkip val="1"/>
      </c:catAx>
      <c:valAx>
        <c:axId val="67078016"/>
        <c:scaling>
          <c:orientation val="minMax"/>
        </c:scaling>
        <c:delete val="1"/>
        <c:axPos val="l"/>
        <c:numFmt formatCode="General" sourceLinked="1"/>
        <c:tickLblPos val="none"/>
        <c:crossAx val="67076480"/>
        <c:crosses val="autoZero"/>
        <c:crossBetween val="midCat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5794D-4EF7-4C5D-85E6-2FFB5C46E3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C3453-2B12-4EB8-A933-EC13F52400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361FD-7B33-448D-9E48-52C58D7F44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394185-0C76-4863-AD60-5C8CCF387A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2A9B9-EDC5-4E49-9829-0783625AF2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D3749-5417-4CA9-A362-24496808F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33356-51BB-4420-813B-CDD7074D30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E90A5C-984D-42AA-A4B3-0D3BD5CEDF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752EF-D0ED-405D-A807-F69D3D54C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5C538-2378-443A-BBD5-CB3068BEE1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3B3A4-4549-45FA-A09A-648A6D46D0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1023A-11C9-4B93-B7BF-CF245F89C0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491D8-6BE3-4E49-88F8-B9BFC6933A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5FEF5-0CE3-416C-BC0B-DEBA9E4327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2318F-A939-46FC-8D77-7C4AAACAE2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53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CC9BE48-AF2A-4998-A983-72927F3DBE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5" r:id="rId4"/>
    <p:sldLayoutId id="2147483809" r:id="rId5"/>
    <p:sldLayoutId id="2147483804" r:id="rId6"/>
    <p:sldLayoutId id="2147483810" r:id="rId7"/>
    <p:sldLayoutId id="2147483811" r:id="rId8"/>
    <p:sldLayoutId id="2147483812" r:id="rId9"/>
    <p:sldLayoutId id="2147483803" r:id="rId10"/>
    <p:sldLayoutId id="2147483813" r:id="rId11"/>
    <p:sldLayoutId id="2147483814" r:id="rId12"/>
    <p:sldLayoutId id="2147483815" r:id="rId13"/>
    <p:sldLayoutId id="2147483816" r:id="rId14"/>
    <p:sldLayoutId id="2147483817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&#1058;&#1077;&#1089;&#1090;.doc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&#1057;&#1086;&#1085;%20&#1095;&#1077;&#1083;&#1086;&#1074;&#1077;&#1082;&#1082;&#1072;.ppt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Rectangle 2"/>
          <p:cNvPicPr>
            <a:picLocks noGrp="1" noChangeArrowheads="1"/>
          </p:cNvPicPr>
          <p:nvPr>
            <p:ph type="ctr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" y="4718050"/>
            <a:ext cx="9045575" cy="1493838"/>
          </a:xfrm>
        </p:spPr>
      </p:pic>
      <p:pic>
        <p:nvPicPr>
          <p:cNvPr id="7" name="Picture 4" descr="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13" y="214313"/>
            <a:ext cx="1893887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377825" y="2378075"/>
          <a:ext cx="6619875" cy="2095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Rectangle 2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450850"/>
            <a:ext cx="8242300" cy="1384300"/>
          </a:xfrm>
        </p:spPr>
      </p:pic>
      <p:sp>
        <p:nvSpPr>
          <p:cNvPr id="57351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28625" y="2071688"/>
            <a:ext cx="4038600" cy="39354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solidFill>
                  <a:srgbClr val="7030A0"/>
                </a:solidFill>
              </a:rPr>
              <a:t>суточные (циркадные), </a:t>
            </a:r>
          </a:p>
          <a:p>
            <a:pPr eaLnBrk="1" hangingPunct="1">
              <a:lnSpc>
                <a:spcPct val="90000"/>
              </a:lnSpc>
            </a:pPr>
            <a:endParaRPr lang="ru-RU" sz="2800" b="1" i="1" smtClean="0">
              <a:solidFill>
                <a:srgbClr val="7030A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solidFill>
                  <a:srgbClr val="7030A0"/>
                </a:solidFill>
              </a:rPr>
              <a:t>сезонные (годовые), </a:t>
            </a:r>
          </a:p>
          <a:p>
            <a:pPr eaLnBrk="1" hangingPunct="1">
              <a:lnSpc>
                <a:spcPct val="90000"/>
              </a:lnSpc>
            </a:pPr>
            <a:endParaRPr lang="ru-RU" sz="2800" b="1" i="1" smtClean="0">
              <a:solidFill>
                <a:srgbClr val="7030A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solidFill>
                  <a:srgbClr val="7030A0"/>
                </a:solidFill>
              </a:rPr>
              <a:t>приливные, </a:t>
            </a:r>
          </a:p>
          <a:p>
            <a:pPr eaLnBrk="1" hangingPunct="1">
              <a:lnSpc>
                <a:spcPct val="90000"/>
              </a:lnSpc>
            </a:pPr>
            <a:endParaRPr lang="ru-RU" sz="2800" b="1" i="1" smtClean="0">
              <a:solidFill>
                <a:srgbClr val="7030A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solidFill>
                  <a:srgbClr val="7030A0"/>
                </a:solidFill>
              </a:rPr>
              <a:t>лунные ритмы</a:t>
            </a:r>
            <a:r>
              <a:rPr lang="en-US" sz="2800" b="1" i="1" smtClean="0">
                <a:solidFill>
                  <a:srgbClr val="7030A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</a:pPr>
            <a:endParaRPr lang="ru-RU" sz="2800" i="1" smtClean="0"/>
          </a:p>
        </p:txBody>
      </p:sp>
      <p:pic>
        <p:nvPicPr>
          <p:cNvPr id="57352" name="Picture 8" descr="Безымянный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2000250"/>
            <a:ext cx="4233863" cy="39290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7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3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7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 descr="D:\SOFT\биоритмы\ритмы жизнедеятельности челове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238" y="115888"/>
            <a:ext cx="6881812" cy="594995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500063" y="6143625"/>
            <a:ext cx="771525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>
                <a:solidFill>
                  <a:srgbClr val="FF0000"/>
                </a:solidFill>
              </a:rPr>
              <a:t>Ритмы жизнедеятельности человека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397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u="sng"/>
              <a:t>Физиологические биоритмы</a:t>
            </a:r>
            <a:r>
              <a:rPr lang="ru-RU"/>
              <a:t> 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5194300" cy="4876800"/>
          </a:xfrm>
        </p:spPr>
        <p:txBody>
          <a:bodyPr/>
          <a:lstStyle/>
          <a:p>
            <a:pPr eaLnBrk="1" hangingPunct="1"/>
            <a:r>
              <a:rPr lang="ru-RU" sz="2800" i="1" smtClean="0"/>
              <a:t>ритмы биения сердца,</a:t>
            </a:r>
          </a:p>
          <a:p>
            <a:pPr eaLnBrk="1" hangingPunct="1"/>
            <a:endParaRPr lang="ru-RU" sz="2800" i="1" smtClean="0"/>
          </a:p>
          <a:p>
            <a:pPr eaLnBrk="1" hangingPunct="1"/>
            <a:endParaRPr lang="ru-RU" sz="2800" i="1" smtClean="0"/>
          </a:p>
          <a:p>
            <a:pPr eaLnBrk="1" hangingPunct="1"/>
            <a:r>
              <a:rPr lang="ru-RU" sz="2800" i="1" smtClean="0"/>
              <a:t>ритмы давления, </a:t>
            </a:r>
          </a:p>
          <a:p>
            <a:pPr eaLnBrk="1" hangingPunct="1"/>
            <a:endParaRPr lang="ru-RU" sz="2800" i="1" smtClean="0"/>
          </a:p>
          <a:p>
            <a:pPr eaLnBrk="1" hangingPunct="1"/>
            <a:endParaRPr lang="ru-RU" sz="2800" i="1" smtClean="0"/>
          </a:p>
          <a:p>
            <a:pPr eaLnBrk="1" hangingPunct="1"/>
            <a:r>
              <a:rPr lang="ru-RU" sz="2800" i="1" smtClean="0"/>
              <a:t>ритмы артериального давления</a:t>
            </a:r>
            <a:r>
              <a:rPr lang="ru-RU" sz="2800" smtClean="0"/>
              <a:t> </a:t>
            </a:r>
          </a:p>
        </p:txBody>
      </p:sp>
      <p:pic>
        <p:nvPicPr>
          <p:cNvPr id="58372" name="Picture 4" descr="2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91250" y="2628900"/>
            <a:ext cx="952500" cy="571500"/>
          </a:xfrm>
          <a:noFill/>
        </p:spPr>
      </p:pic>
      <p:pic>
        <p:nvPicPr>
          <p:cNvPr id="58374" name="Picture 6" descr="Безымянный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56325" y="1341438"/>
            <a:ext cx="1879600" cy="29527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3200" b="1" u="sng">
                <a:cs typeface="Times New Roman" pitchFamily="18" charset="0"/>
              </a:rPr>
              <a:t>Биологические ритмы человека</a:t>
            </a:r>
            <a:r>
              <a:rPr lang="ru-RU" sz="2800" u="sng">
                <a:cs typeface="Times New Roman" pitchFamily="18" charset="0"/>
              </a:rPr>
              <a:t> </a:t>
            </a:r>
            <a:br>
              <a:rPr lang="ru-RU" sz="2800" u="sng">
                <a:cs typeface="Times New Roman" pitchFamily="18" charset="0"/>
              </a:rPr>
            </a:br>
            <a:endParaRPr lang="ru-RU" sz="2800" u="sng">
              <a:cs typeface="Times New Roman" pitchFamily="18" charset="0"/>
            </a:endParaRPr>
          </a:p>
        </p:txBody>
      </p:sp>
      <p:pic>
        <p:nvPicPr>
          <p:cNvPr id="26627" name="Picture 8" descr="j0236462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628775"/>
            <a:ext cx="1655762" cy="1655763"/>
          </a:xfrm>
          <a:noFill/>
        </p:spPr>
      </p:pic>
      <p:pic>
        <p:nvPicPr>
          <p:cNvPr id="26628" name="Picture 10" descr="j0318093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588125" y="1700213"/>
            <a:ext cx="1301750" cy="1585912"/>
          </a:xfrm>
          <a:noFill/>
        </p:spPr>
      </p:pic>
      <p:pic>
        <p:nvPicPr>
          <p:cNvPr id="26629" name="Picture 12" descr="j0282740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84213" y="3573463"/>
            <a:ext cx="1219200" cy="1219200"/>
          </a:xfrm>
          <a:noFill/>
        </p:spPr>
      </p:pic>
      <p:pic>
        <p:nvPicPr>
          <p:cNvPr id="26630" name="Picture 14" descr="j0282737"/>
          <p:cNvPicPr>
            <a:picLocks noGrp="1" noChangeAspect="1" noChangeArrowheads="1" noCrop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948488" y="3357563"/>
            <a:ext cx="1219200" cy="1219200"/>
          </a:xfrm>
          <a:noFill/>
        </p:spPr>
      </p:pic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2555875" y="2276475"/>
            <a:ext cx="3455988" cy="10080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lnSpc>
                <a:spcPct val="125000"/>
              </a:lnSpc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3200">
                <a:cs typeface="Times New Roman" pitchFamily="18" charset="0"/>
              </a:rPr>
              <a:t>физический</a:t>
            </a: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2484438" y="3716338"/>
            <a:ext cx="3600450" cy="10080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lnSpc>
                <a:spcPct val="125000"/>
              </a:lnSpc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3200">
                <a:cs typeface="Times New Roman" pitchFamily="18" charset="0"/>
              </a:rPr>
              <a:t>эмоциональный</a:t>
            </a: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2286000" y="5084763"/>
            <a:ext cx="4000500" cy="10080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lnSpc>
                <a:spcPct val="125000"/>
              </a:lnSpc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3200" dirty="0">
                <a:cs typeface="Times New Roman" pitchFamily="18" charset="0"/>
              </a:rPr>
              <a:t>интеллектуальный</a:t>
            </a:r>
          </a:p>
        </p:txBody>
      </p:sp>
      <p:pic>
        <p:nvPicPr>
          <p:cNvPr id="26634" name="Picture 16" descr="j0282747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488" y="4941888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18" descr="j0282747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650" y="5013325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556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u="sng" dirty="0"/>
              <a:t>Максимальная активность организма человека в его суточном биоритме</a:t>
            </a:r>
            <a:r>
              <a:rPr lang="ru-RU" dirty="0"/>
              <a:t> 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2205038"/>
            <a:ext cx="6337300" cy="446405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печень</a:t>
            </a:r>
            <a:r>
              <a:rPr lang="ru-RU" sz="2000" smtClean="0"/>
              <a:t> - с 1 до 3 часов ночи;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легкие</a:t>
            </a:r>
            <a:r>
              <a:rPr lang="ru-RU" sz="2000" smtClean="0"/>
              <a:t> - с 3 до 5 часов утра;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толстая кишка</a:t>
            </a:r>
            <a:r>
              <a:rPr lang="ru-RU" sz="2000" smtClean="0"/>
              <a:t> - с 5 до 7 часов утра;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желудок</a:t>
            </a:r>
            <a:r>
              <a:rPr lang="ru-RU" sz="2000" smtClean="0"/>
              <a:t> - с 7 до 9 часов утра;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селезенка и поджелудочная железа</a:t>
            </a:r>
            <a:r>
              <a:rPr lang="ru-RU" sz="2000" smtClean="0"/>
              <a:t> –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с 9 до 11 часов утра;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сердце</a:t>
            </a:r>
            <a:r>
              <a:rPr lang="ru-RU" sz="2000" smtClean="0"/>
              <a:t> - с 11 до 13 часов дня; </a:t>
            </a:r>
          </a:p>
        </p:txBody>
      </p:sp>
      <p:pic>
        <p:nvPicPr>
          <p:cNvPr id="60423" name="Picture 7" descr="2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29188" y="1582738"/>
            <a:ext cx="3214687" cy="5099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0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04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8229600" cy="8112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u="sng"/>
              <a:t>Максимальная активность организма человека в его суточном биоритме</a:t>
            </a:r>
            <a:r>
              <a:rPr lang="ru-RU"/>
              <a:t> 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03575" y="2205038"/>
            <a:ext cx="5767388" cy="465296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тонкая кишка</a:t>
            </a:r>
            <a:r>
              <a:rPr lang="ru-RU" sz="2000" smtClean="0"/>
              <a:t> - с 13 до 15 часов дня;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мочевой пузырь</a:t>
            </a:r>
            <a:r>
              <a:rPr lang="ru-RU" sz="2000" smtClean="0"/>
              <a:t> - с 15 до 17 часов дня;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почки</a:t>
            </a:r>
            <a:r>
              <a:rPr lang="ru-RU" sz="2000" smtClean="0"/>
              <a:t> - с 17 до 19 часов вечера;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органы кровообращения, половые органы</a:t>
            </a:r>
            <a:r>
              <a:rPr lang="ru-RU" sz="2000" smtClean="0"/>
              <a:t> - с 19 до 21 часов вечера;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органы теплообразования</a:t>
            </a:r>
            <a:r>
              <a:rPr lang="ru-RU" sz="2000" smtClean="0"/>
              <a:t> - с 21 до 23 часов ночи;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b="1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желчный пузырь</a:t>
            </a:r>
            <a:r>
              <a:rPr lang="ru-RU" sz="2000" smtClean="0"/>
              <a:t> - с 23 до 1 часу ночи </a:t>
            </a:r>
          </a:p>
        </p:txBody>
      </p:sp>
      <p:pic>
        <p:nvPicPr>
          <p:cNvPr id="61447" name="Picture 7" descr="2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2133600"/>
            <a:ext cx="2724150" cy="43195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4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4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57188" y="357188"/>
            <a:ext cx="8358187" cy="6143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Суточные, или циркадные (от </a:t>
            </a:r>
            <a:r>
              <a:rPr lang="en-US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cirke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около, </a:t>
            </a:r>
            <a:r>
              <a:rPr lang="en-US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dias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день), ритмы являются универсальными показателями общего состояния здоровья человека, они повторяются каждые 20—28 ч. Их нарушение — один из первых признаков заболевания организма. </a:t>
            </a:r>
          </a:p>
          <a:p>
            <a:pPr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Важнейший циркадный ритм — колебания температуры тела. Ночью у человека самая низкая температура, к утру она повышается и во второй половине дня, примерно к 18 ч, достигает максимального значения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Изо дня в день к моменту пробуждения, как бы предвосхищая возрастающую потребность организма, в крови повышается содержание адреналина, приводя организм в состояние «боевой готовности». Снижение содержания адреналина в крови к вечеру является непременным условием спокойного сна. В циркадном ритме меняется и работоспособность человека.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D:\SOFT\биоритмы\суточная ритмика работоспособности челове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00013"/>
            <a:ext cx="828675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571500" y="5643563"/>
            <a:ext cx="8001000" cy="10715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</a:rPr>
              <a:t>Суточная ритмика работоспособности человека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u="sng"/>
              <a:t>Группы людей</a:t>
            </a:r>
          </a:p>
        </p:txBody>
      </p:sp>
      <p:pic>
        <p:nvPicPr>
          <p:cNvPr id="62473" name="Picture 9" descr="голубь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77050" y="1341438"/>
            <a:ext cx="2038350" cy="2543175"/>
          </a:xfrm>
          <a:noFill/>
        </p:spPr>
      </p:pic>
      <p:pic>
        <p:nvPicPr>
          <p:cNvPr id="62475" name="Picture 11" descr="жаворонок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1341438"/>
            <a:ext cx="2178050" cy="2592387"/>
          </a:xfrm>
          <a:noFill/>
        </p:spPr>
      </p:pic>
      <p:pic>
        <p:nvPicPr>
          <p:cNvPr id="62477" name="Picture 13" descr="сова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563938" y="2420938"/>
            <a:ext cx="2152650" cy="2736850"/>
          </a:xfrm>
          <a:noFill/>
        </p:spPr>
      </p:pic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6588125" y="4005263"/>
            <a:ext cx="2555875" cy="10080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lnSpc>
                <a:spcPct val="125000"/>
              </a:lnSpc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3200" b="1"/>
              <a:t>голуби</a:t>
            </a: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2843213" y="5373688"/>
            <a:ext cx="3455987" cy="10080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lnSpc>
                <a:spcPct val="125000"/>
              </a:lnSpc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3200" b="1"/>
              <a:t>совы</a:t>
            </a:r>
          </a:p>
        </p:txBody>
      </p:sp>
      <p:sp>
        <p:nvSpPr>
          <p:cNvPr id="62472" name="Rectangle 8"/>
          <p:cNvSpPr>
            <a:spLocks noChangeArrowheads="1"/>
          </p:cNvSpPr>
          <p:nvPr/>
        </p:nvSpPr>
        <p:spPr bwMode="auto">
          <a:xfrm>
            <a:off x="214313" y="4071938"/>
            <a:ext cx="2700337" cy="93662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lnSpc>
                <a:spcPct val="125000"/>
              </a:lnSpc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3200" b="1" dirty="0"/>
              <a:t>жаворонки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/>
              <a:t>Характерные признаки "жаворонка":</a:t>
            </a:r>
            <a:r>
              <a:rPr lang="ru-RU"/>
              <a:t> 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492500" y="1981200"/>
            <a:ext cx="5651500" cy="4687888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sz="2000" smtClean="0">
                <a:latin typeface="Bookman Old Style" pitchFamily="18" charset="0"/>
              </a:rPr>
              <a:t>максимальная работоспособность утром, 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2000" smtClean="0">
              <a:latin typeface="Bookman Old Style" pitchFamily="18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000" smtClean="0">
                <a:latin typeface="Bookman Old Style" pitchFamily="18" charset="0"/>
              </a:rPr>
              <a:t>следование общепринятым нормам, 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2000" smtClean="0">
              <a:latin typeface="Bookman Old Style" pitchFamily="18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000" smtClean="0">
                <a:latin typeface="Bookman Old Style" pitchFamily="18" charset="0"/>
              </a:rPr>
              <a:t>неконфликтность, 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2000" smtClean="0">
              <a:latin typeface="Bookman Old Style" pitchFamily="18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000" smtClean="0">
                <a:latin typeface="Bookman Old Style" pitchFamily="18" charset="0"/>
              </a:rPr>
              <a:t>любовь к спокойствию, 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2000" smtClean="0">
              <a:latin typeface="Bookman Old Style" pitchFamily="18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000" smtClean="0">
                <a:latin typeface="Bookman Old Style" pitchFamily="18" charset="0"/>
              </a:rPr>
              <a:t>неуверенность в себе, 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2000" smtClean="0">
              <a:latin typeface="Bookman Old Style" pitchFamily="18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000" smtClean="0">
                <a:latin typeface="Bookman Old Style" pitchFamily="18" charset="0"/>
              </a:rPr>
              <a:t>наличие психологических проблем</a:t>
            </a:r>
            <a:r>
              <a:rPr lang="ru-RU" sz="2000" smtClean="0"/>
              <a:t>. </a:t>
            </a:r>
          </a:p>
        </p:txBody>
      </p:sp>
      <p:pic>
        <p:nvPicPr>
          <p:cNvPr id="63492" name="Picture 4" descr="жаворонок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2276475"/>
            <a:ext cx="3021013" cy="35956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3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34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34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96975"/>
            <a:ext cx="5329238" cy="5661025"/>
          </a:xfrm>
        </p:spPr>
        <p:txBody>
          <a:bodyPr>
            <a:normAutofit/>
          </a:bodyPr>
          <a:lstStyle/>
          <a:p>
            <a:pPr marL="87313" indent="0" algn="just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tabLst>
                <a:tab pos="87313" algn="l"/>
                <a:tab pos="174625" algn="l"/>
              </a:tabLst>
              <a:defRPr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Продолжительность всех этих явлений, и развития, и жизни совершенно естественно измерять периодами. Я называю периодами день и ночь, месяц, год и времена, измеряемые ими… Подобно тому, как море и всякого рода воды стоят, как мы видим, неподвижно или волнуются соответственно движению или покою ветров, а воздух и ветры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соответственно периодам солнца и луны, а также и то, что возникает из них или в них, необходимо должно следовать за этими периодами, ибо в порядке вещей, чтобы периоды менее важные следовали за более важными. </a:t>
            </a:r>
          </a:p>
        </p:txBody>
      </p:sp>
      <p:pic>
        <p:nvPicPr>
          <p:cNvPr id="47108" name="Picture 4" descr="aristote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24525" y="1557338"/>
            <a:ext cx="3132138" cy="4411662"/>
          </a:xfrm>
          <a:noFill/>
        </p:spPr>
      </p:pic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395288" y="476250"/>
            <a:ext cx="82296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Идея учения о биоритмах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786438" y="6143625"/>
            <a:ext cx="3024187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Arial Narrow" pitchFamily="34" charset="0"/>
              </a:rPr>
              <a:t>(384– 322 до н. э),</a:t>
            </a:r>
          </a:p>
          <a:p>
            <a:pPr algn="ctr">
              <a:spcBef>
                <a:spcPct val="50000"/>
              </a:spcBef>
            </a:pPr>
            <a:r>
              <a:rPr lang="ru-RU" sz="1200" b="1">
                <a:latin typeface="Arial Narrow" pitchFamily="34" charset="0"/>
              </a:rPr>
              <a:t> древнегреческий философ и педагог. 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6588125" y="1125538"/>
            <a:ext cx="1912938" cy="3698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u="sng">
                <a:solidFill>
                  <a:srgbClr val="FF0000"/>
                </a:solidFill>
                <a:latin typeface="Book Antiqua" pitchFamily="18" charset="0"/>
              </a:rPr>
              <a:t>Аристотель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uild="p"/>
      <p:bldP spid="47111" grpId="0"/>
      <p:bldP spid="471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/>
              <a:t>Характерные признаки «сов»:</a:t>
            </a:r>
            <a:r>
              <a:rPr lang="ru-RU"/>
              <a:t> 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700213"/>
            <a:ext cx="6275387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000" smtClean="0">
                <a:latin typeface="Bookman Old Style" pitchFamily="18" charset="0"/>
              </a:rPr>
              <a:t>максимальная работоспособность вечером (ночью),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endParaRPr lang="ru-RU" sz="2000" smtClean="0">
              <a:latin typeface="Bookman Old Style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000" smtClean="0">
                <a:latin typeface="Bookman Old Style" pitchFamily="18" charset="0"/>
              </a:rPr>
              <a:t>легко приспосабливаются к изменению режимов,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endParaRPr lang="ru-RU" sz="2000" smtClean="0">
              <a:latin typeface="Bookman Old Style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000" smtClean="0">
                <a:latin typeface="Bookman Old Style" pitchFamily="18" charset="0"/>
              </a:rPr>
              <a:t>не страшатся трудностей и эмоциональных переживаний,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endParaRPr lang="ru-RU" sz="2000" smtClean="0">
              <a:latin typeface="Bookman Old Style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000" smtClean="0">
                <a:latin typeface="Bookman Old Style" pitchFamily="18" charset="0"/>
              </a:rPr>
              <a:t>относятся к экстравертам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endParaRPr lang="ru-RU" sz="2000" smtClean="0">
              <a:latin typeface="Bookman Old Style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000" smtClean="0">
                <a:latin typeface="Bookman Old Style" pitchFamily="18" charset="0"/>
              </a:rPr>
              <a:t>стрессостойки,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endParaRPr lang="ru-RU" sz="2000" smtClean="0">
              <a:latin typeface="Bookman Old Style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000" smtClean="0">
                <a:latin typeface="Bookman Old Style" pitchFamily="18" charset="0"/>
              </a:rPr>
              <a:t>легко относятся к удачам и неудачам.</a:t>
            </a:r>
          </a:p>
        </p:txBody>
      </p:sp>
      <p:pic>
        <p:nvPicPr>
          <p:cNvPr id="64517" name="Picture 5" descr="сов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72225" y="2133600"/>
            <a:ext cx="2576513" cy="34623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4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45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5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/>
              <a:t>Характерные признаки «голубей»:</a:t>
            </a:r>
            <a:r>
              <a:rPr lang="ru-RU" sz="4000"/>
              <a:t> 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16238" y="1989138"/>
            <a:ext cx="6048375" cy="4687887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Ø"/>
            </a:pPr>
            <a:r>
              <a:rPr lang="ru-RU" sz="2000" smtClean="0">
                <a:latin typeface="Bookman Old Style" pitchFamily="18" charset="0"/>
              </a:rPr>
              <a:t>биоритмы и показатели находятся между показателями "жаворонков" и "сов". </a:t>
            </a:r>
          </a:p>
          <a:p>
            <a:pPr algn="just" eaLnBrk="1" hangingPunct="1">
              <a:buFont typeface="Wingdings" pitchFamily="2" charset="2"/>
              <a:buChar char="Ø"/>
            </a:pPr>
            <a:endParaRPr lang="ru-RU" sz="2000" smtClean="0">
              <a:latin typeface="Bookman Old Style" pitchFamily="18" charset="0"/>
            </a:endParaRPr>
          </a:p>
          <a:p>
            <a:pPr algn="just" eaLnBrk="1" hangingPunct="1">
              <a:buFont typeface="Wingdings" pitchFamily="2" charset="2"/>
              <a:buChar char="Ø"/>
            </a:pPr>
            <a:endParaRPr lang="ru-RU" sz="2000" smtClean="0">
              <a:latin typeface="Bookman Old Style" pitchFamily="18" charset="0"/>
            </a:endParaRPr>
          </a:p>
          <a:p>
            <a:pPr algn="just" eaLnBrk="1" hangingPunct="1">
              <a:buFont typeface="Wingdings" pitchFamily="2" charset="2"/>
              <a:buChar char="Ø"/>
            </a:pPr>
            <a:endParaRPr lang="ru-RU" sz="2000" smtClean="0">
              <a:latin typeface="Bookman Old Style" pitchFamily="18" charset="0"/>
            </a:endParaRPr>
          </a:p>
          <a:p>
            <a:pPr algn="just" eaLnBrk="1" hangingPunct="1">
              <a:buFont typeface="Wingdings" pitchFamily="2" charset="2"/>
              <a:buChar char="Ø"/>
            </a:pPr>
            <a:endParaRPr lang="ru-RU" sz="2000" smtClean="0">
              <a:latin typeface="Bookman Old Style" pitchFamily="18" charset="0"/>
            </a:endParaRPr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sz="2000" smtClean="0">
                <a:latin typeface="Bookman Old Style" pitchFamily="18" charset="0"/>
              </a:rPr>
              <a:t>пик активности физиологических функций приходится на дневные часы. </a:t>
            </a:r>
          </a:p>
        </p:txBody>
      </p:sp>
      <p:pic>
        <p:nvPicPr>
          <p:cNvPr id="66564" name="Picture 4" descr="голубь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989138"/>
            <a:ext cx="2674937" cy="33369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28625" y="285750"/>
            <a:ext cx="8286750" cy="6143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 ритмичной жизни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Обычно, когда человек согласует режим дня со своими биоритмами, уровень его физической и умственной работоспособности значительно выше. Биологические ритмы являются основой рационального распорядка дня, так как высокая работоспособность, хорошее самочувствие могут быть достигнуты лишь в том случае, если ритм жизни </a:t>
            </a:r>
            <a:r>
              <a:rPr lang="ru-RU" b="1" cap="sm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соот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ветствует свойственному организму ритму физиологических функций.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88" y="357188"/>
            <a:ext cx="8286750" cy="6143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Вследствие рассогласования биоритмов возникают «болезни биоритмов».</a:t>
            </a:r>
          </a:p>
          <a:p>
            <a:pPr algn="ctr">
              <a:defRPr/>
            </a:pPr>
            <a:r>
              <a:rPr lang="ru-RU" sz="24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Их причины: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несоответствие режима умственной и физической активности потребностям организма;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частые перестройки организма, связанные с интенсивными миграциями людей. Для тех, кто часто меняет часовые пояса, характерно заболевание — </a:t>
            </a:r>
            <a:r>
              <a:rPr lang="ru-RU" sz="2400" i="1" u="sng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десинхроноз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типичная болезнь цивилизации конца 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XX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начала 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XXI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в.;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алкоголь: после приема большой дозы биоритмы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    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станавливаются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только на третьи сутки.</a:t>
            </a:r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28625" y="357188"/>
            <a:ext cx="8286750" cy="6215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сожалению, жизнь современного человека такова, что нарушения биологических ритмов для него практически неизбежны, поскольку режим трудового дня часто не совпадает с индивидуальными потребностями, а командировки требуют частых переездов. Нарушение биологических ритмов вызывает неврозы, раздражительность, приводит к глубоким расстройствам физиологических процессов. Одним из основных их проявлений является постоянное ощущение усталости.</a:t>
            </a:r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75" y="214313"/>
            <a:ext cx="8715375" cy="6429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Рекомендации  по профилактике утомления и переутомления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50" y="214313"/>
            <a:ext cx="8715375" cy="635793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Wingdings" pitchFamily="2" charset="2"/>
              <a:buChar char="v"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профилактики переутомления и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время отдыха 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устраните или уменьшите воздействие вредных раздражающих факторов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среды обитания. В первую очередь — снизьте уровень шума, яркость света; 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лучшим отдыхом служит переключение на другой вид деятельности, чередование умственных нагрузок с физическими упражнениями. 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Отдых, состоящий из чередования разных видов деятельности, называ­ется 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активным отдыхом.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более эффективен, чем пассивный, осуществляющийся в условиях полного покоя. Так, работники умственного труда, имеющие регулярную физическую нагрузку, живут в среднем на 10 лет больше тех, кто ведет сидячий образ жизни; </a:t>
            </a:r>
          </a:p>
          <a:p>
            <a:pPr algn="ctr">
              <a:defRPr/>
            </a:pP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313" y="214313"/>
            <a:ext cx="8715375" cy="635793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Wingdings" pitchFamily="2" charset="2"/>
              <a:buChar char="v"/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важным фактором профилактики усталости является 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рациональное питание;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природные ландшафты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лучшее место отдыха.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Врачи все больше обращаются к природе как к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немедикаментозному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лечебно-профилактическому средству воздействия на человека. Природные ландшафты воздействуют на организм человека психологически целостно, одновременно через все органы чувств, вы­зывая ощущение прекрасного. Особенно сильным оздоровительным эффектом обладают леса с их прохладой, тишиной, мягким освещением, гармонией звуков и красок, приятным запахом;</a:t>
            </a:r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 descr="C:\Documents and Settings\ZVER\Мои документы\Мои рисунки\2009-04-21\пространственные границы восприятия ландшафтов разными органами чувств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85720" y="285728"/>
            <a:ext cx="4786346" cy="5960808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5500688" y="357188"/>
            <a:ext cx="3429000" cy="60007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Пространственные границы восприятия ландшафтов разными органами чувств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313" y="142875"/>
            <a:ext cx="8429625" cy="29289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Wingdings" pitchFamily="2" charset="2"/>
              <a:buChar char="v"/>
              <a:defRPr/>
            </a:pP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регулярно отдыхайте.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Обязателен отдых после занятий в школе, необходимы перерывы во время выпол­нения домашних заданий. Недопустимо работать без перерыва на обед, не использовать для полноценного отдыха выходные дни.</a:t>
            </a:r>
          </a:p>
          <a:p>
            <a:pPr algn="ctr">
              <a:defRPr/>
            </a:pP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1" name="Picture 2" descr="D:\ЗАСТАВКИ\НАГЛЯДНОСТЬ\ПО ОБЖ\СПОРТ и ТУРИЗМ\{5BAF09C3-D4CD-4798-8281-8243EB0B88DD}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3214688"/>
            <a:ext cx="40957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3" descr="D:\ЗАСТАВКИ\НАГЛЯДНОСТЬ\ПО ОБЖ\СПОРТ и ТУРИЗМ\{4289D2F6-51F8-4F5D-A30E-31E7FF31A218}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6750" y="3214688"/>
            <a:ext cx="40957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642938" y="214313"/>
            <a:ext cx="8072437" cy="6215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Наличие своеобразных  «биологических часов» люди заметили давно.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Еще в 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в. до н. э. </a:t>
            </a:r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греческий философ Платон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сказал: «Всей человеческой жизнью управляет гармония и ритм», а </a:t>
            </a:r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русский физиолог И. П. Павлов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утверждал, что в жизни человека нет ничего более властного, чем ритм.</a:t>
            </a:r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но 2 1">
            <a:hlinkClick r:id="rId2" action="ppaction://hlinkfile"/>
          </p:cNvPr>
          <p:cNvSpPr/>
          <p:nvPr/>
        </p:nvSpPr>
        <p:spPr>
          <a:xfrm>
            <a:off x="214313" y="357188"/>
            <a:ext cx="8929687" cy="61436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Тест: «Кто я?»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928688" y="785813"/>
            <a:ext cx="7000875" cy="5786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600" b="1" u="sng" dirty="0">
                <a:solidFill>
                  <a:srgbClr val="002060"/>
                </a:solidFill>
              </a:rPr>
              <a:t>СОН ЧЕЛОВЕКА</a:t>
            </a:r>
          </a:p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hlinkClick r:id="rId2" action="ppaction://hlinkpres?slideindex=1&amp;slidetitle="/>
              </a:rPr>
              <a:t>презентация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38" y="357188"/>
            <a:ext cx="8072437" cy="6286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i="1" u="sng" dirty="0">
                <a:solidFill>
                  <a:srgbClr val="FF0000"/>
                </a:solidFill>
              </a:rPr>
              <a:t>СПАСИБО</a:t>
            </a:r>
          </a:p>
          <a:p>
            <a:pPr algn="ctr">
              <a:defRPr/>
            </a:pPr>
            <a:r>
              <a:rPr lang="ru-RU" sz="7200" b="1" i="1" u="sng" dirty="0">
                <a:solidFill>
                  <a:srgbClr val="FF0000"/>
                </a:solidFill>
              </a:rPr>
              <a:t>ЗА ВНИМАНИЕ!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Rectangle 2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713" y="384175"/>
            <a:ext cx="7742237" cy="1524000"/>
          </a:xfrm>
        </p:spPr>
      </p:pic>
      <p:sp>
        <p:nvSpPr>
          <p:cNvPr id="4915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28775"/>
            <a:ext cx="8820150" cy="5229225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 sz="2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Современная </a:t>
            </a:r>
            <a:r>
              <a:rPr lang="ru-RU" sz="2400" b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биоритмология</a:t>
            </a:r>
            <a:r>
              <a:rPr lang="ru-RU" sz="2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это наука, рассматривающая ритмические процессы от самого их зарождения в таинственных глубинах клетки до таких сложных и крупномасштабных явлений, как лунные и сезонные ритмы в жизни природы. </a:t>
            </a:r>
          </a:p>
          <a:p>
            <a:pPr algn="just" eaLnBrk="1" hangingPunct="1">
              <a:lnSpc>
                <a:spcPct val="90000"/>
              </a:lnSpc>
            </a:pPr>
            <a:endParaRPr lang="ru-RU" sz="2400" dirty="0" smtClean="0">
              <a:latin typeface="Bookman Old Style" pitchFamily="18" charset="0"/>
            </a:endParaRPr>
          </a:p>
          <a:p>
            <a:pPr algn="just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400" dirty="0" smtClean="0">
              <a:latin typeface="Bookman Old Style" pitchFamily="18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ru-RU" sz="2400" dirty="0" smtClean="0">
              <a:latin typeface="Bookman Old Style" pitchFamily="18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ru-RU" sz="2400" dirty="0" smtClean="0">
              <a:latin typeface="Bookman Old Style" pitchFamily="18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Биологические ритмы или биоритмы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– это более или менее регулярные изменения характера и интенсивности биологических процессов</a:t>
            </a:r>
            <a:r>
              <a:rPr lang="ru-RU" sz="2400" dirty="0" smtClean="0">
                <a:latin typeface="Bookman Old Style" pitchFamily="18" charset="0"/>
              </a:rPr>
              <a:t>. </a:t>
            </a: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357188" y="2286000"/>
          <a:ext cx="6662737" cy="2281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  <p:bldGraphic spid="9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Rectangle 2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450850"/>
            <a:ext cx="8242300" cy="1139825"/>
          </a:xfrm>
        </p:spPr>
      </p:pic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0" y="1484313"/>
            <a:ext cx="9144000" cy="501332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SzPct val="95000"/>
              <a:buFont typeface="Wingdings" pitchFamily="2" charset="2"/>
              <a:buChar char="v"/>
              <a:tabLst>
                <a:tab pos="274638" algn="l"/>
              </a:tabLst>
            </a:pPr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Биологические ритмы обнаружены на всех уровнях организации живой природы – от одноклеточных до биосферы. </a:t>
            </a:r>
          </a:p>
          <a:p>
            <a:pPr algn="just" eaLnBrk="1" hangingPunct="1">
              <a:lnSpc>
                <a:spcPct val="80000"/>
              </a:lnSpc>
              <a:buSzPct val="95000"/>
              <a:buFont typeface="Wingdings" pitchFamily="2" charset="2"/>
              <a:buChar char="v"/>
              <a:tabLst>
                <a:tab pos="274638" algn="l"/>
              </a:tabLst>
            </a:pPr>
            <a:endParaRPr lang="ru-RU" sz="240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SzPct val="95000"/>
              <a:buFont typeface="Wingdings" pitchFamily="2" charset="2"/>
              <a:buChar char="v"/>
              <a:tabLst>
                <a:tab pos="274638" algn="l"/>
              </a:tabLst>
            </a:pPr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Биологические ритмы признаны важнейшим механизмом регуляции функций организма, обеспечивающим гомеостаз, динамическое равновесие и процессы адаптации в биологических системах. </a:t>
            </a:r>
          </a:p>
          <a:p>
            <a:pPr algn="just" eaLnBrk="1" hangingPunct="1">
              <a:lnSpc>
                <a:spcPct val="80000"/>
              </a:lnSpc>
              <a:buSzPct val="95000"/>
              <a:buFont typeface="Wingdings" pitchFamily="2" charset="2"/>
              <a:buChar char="v"/>
              <a:tabLst>
                <a:tab pos="274638" algn="l"/>
              </a:tabLst>
            </a:pPr>
            <a:endParaRPr lang="ru-RU" sz="240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SzPct val="95000"/>
              <a:buFont typeface="Wingdings" pitchFamily="2" charset="2"/>
              <a:buChar char="v"/>
              <a:tabLst>
                <a:tab pos="274638" algn="l"/>
              </a:tabLst>
            </a:pPr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Обнаружены биологические ритмы чувствительности организмов к действию факторов химической (среди них лекарственные средства) и физической природы. </a:t>
            </a:r>
          </a:p>
          <a:p>
            <a:pPr algn="just" eaLnBrk="1" hangingPunct="1">
              <a:lnSpc>
                <a:spcPct val="80000"/>
              </a:lnSpc>
              <a:buSzPct val="95000"/>
              <a:buFont typeface="Wingdings" pitchFamily="2" charset="2"/>
              <a:buChar char="v"/>
              <a:tabLst>
                <a:tab pos="274638" algn="l"/>
              </a:tabLst>
            </a:pPr>
            <a:endParaRPr lang="ru-RU" sz="240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SzPct val="95000"/>
              <a:buFont typeface="Wingdings" pitchFamily="2" charset="2"/>
              <a:buChar char="v"/>
              <a:tabLst>
                <a:tab pos="274638" algn="l"/>
              </a:tabLst>
            </a:pPr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Закономерности биологических ритмов учитывают при профилактике, диагностике и лечении заболеваний. </a:t>
            </a:r>
          </a:p>
          <a:p>
            <a:pPr algn="just" eaLnBrk="1" hangingPunct="1">
              <a:lnSpc>
                <a:spcPct val="80000"/>
              </a:lnSpc>
              <a:buSzPct val="95000"/>
              <a:buFont typeface="Wingdings" pitchFamily="2" charset="2"/>
              <a:buChar char="v"/>
              <a:tabLst>
                <a:tab pos="274638" algn="l"/>
              </a:tabLst>
            </a:pPr>
            <a:endParaRPr lang="ru-RU" sz="2400" smtClean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Rectangle 2"/>
          <p:cNvPicPr>
            <a:picLocks noGrp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850" y="450850"/>
            <a:ext cx="8242300" cy="1384300"/>
          </a:xfrm>
        </p:spPr>
      </p:pic>
      <p:sp>
        <p:nvSpPr>
          <p:cNvPr id="53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4868863"/>
            <a:ext cx="9144000" cy="1989137"/>
          </a:xfrm>
        </p:spPr>
        <p:txBody>
          <a:bodyPr/>
          <a:lstStyle/>
          <a:p>
            <a:pPr marL="0" indent="0" algn="just"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Французские ученые Г. Сардау и Г. Валло установили, что момент прохождения пятен через центральный меридиан Солнца в 84% случаев совпадает с внезапными смертями, инфарктами, инсультами и другими осложнениями. </a:t>
            </a:r>
          </a:p>
        </p:txBody>
      </p:sp>
      <p:pic>
        <p:nvPicPr>
          <p:cNvPr id="53254" name="Picture 6" descr="L39_p04_p0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643563" y="1857375"/>
            <a:ext cx="3203575" cy="2695575"/>
          </a:xfrm>
          <a:noFill/>
        </p:spPr>
      </p:pic>
      <p:pic>
        <p:nvPicPr>
          <p:cNvPr id="53256" name="Picture 8" descr="CA6H4V2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1143000"/>
            <a:ext cx="250031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3252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2286000" y="1500188"/>
          <a:ext cx="3360738" cy="2663825"/>
        </p:xfrm>
        <a:graphic>
          <a:graphicData uri="http://schemas.openxmlformats.org/presentationml/2006/ole">
            <p:oleObj spid="_x0000_s1026" name="Фотография Photo Editor" r:id="rId6" imgW="504762" imgH="4000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Rectangle 2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450850"/>
            <a:ext cx="8242300" cy="1139825"/>
          </a:xfrm>
        </p:spPr>
      </p:pic>
      <p:sp>
        <p:nvSpPr>
          <p:cNvPr id="55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57338"/>
            <a:ext cx="6084888" cy="3886200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В.П.Девятов</a:t>
            </a:r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подсчитал, что в первые же дни после появления пятен на Солнце количество автомобильных катастроф возросло примерно в четыре раза по сравнению с периодами, когда пятен было немного. </a:t>
            </a:r>
          </a:p>
        </p:txBody>
      </p:sp>
      <p:pic>
        <p:nvPicPr>
          <p:cNvPr id="55300" name="Picture 4" descr="0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572250" y="500063"/>
            <a:ext cx="2000250" cy="3011487"/>
          </a:xfrm>
          <a:noFill/>
        </p:spPr>
      </p:pic>
      <p:pic>
        <p:nvPicPr>
          <p:cNvPr id="55302" name="Picture 6" descr="0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143375" y="3857625"/>
            <a:ext cx="4578350" cy="2746375"/>
          </a:xfrm>
          <a:noFill/>
        </p:spPr>
      </p:pic>
      <p:pic>
        <p:nvPicPr>
          <p:cNvPr id="55304" name="Picture 8" descr="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3786188"/>
            <a:ext cx="3862388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Rectangle 2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450" y="450850"/>
            <a:ext cx="8699500" cy="1103313"/>
          </a:xfrm>
        </p:spPr>
      </p:pic>
      <p:pic>
        <p:nvPicPr>
          <p:cNvPr id="52236" name="Picture 12" descr="0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42938" y="1571625"/>
            <a:ext cx="2736850" cy="2736850"/>
          </a:xfrm>
          <a:noFill/>
        </p:spPr>
      </p:pic>
      <p:pic>
        <p:nvPicPr>
          <p:cNvPr id="52233" name="Picture 9" descr="Безымянный1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714875" y="3214688"/>
            <a:ext cx="4060825" cy="3143250"/>
          </a:xfrm>
          <a:noFill/>
        </p:spPr>
      </p:pic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142875" y="4786313"/>
            <a:ext cx="4427538" cy="15573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3200" dirty="0"/>
              <a:t>Физиологические ритмы</a:t>
            </a: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4071938" y="1428750"/>
            <a:ext cx="4643437" cy="14398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lnSpc>
                <a:spcPct val="75000"/>
              </a:lnSpc>
              <a:spcBef>
                <a:spcPct val="3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3200" dirty="0"/>
              <a:t>Природные</a:t>
            </a:r>
          </a:p>
          <a:p>
            <a:pPr algn="ctr">
              <a:lnSpc>
                <a:spcPct val="75000"/>
              </a:lnSpc>
              <a:spcBef>
                <a:spcPct val="3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3200" dirty="0"/>
              <a:t>ритмы</a:t>
            </a:r>
          </a:p>
          <a:p>
            <a:pPr algn="ct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57188" y="142875"/>
            <a:ext cx="8429625" cy="62150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7030A0"/>
                </a:solidFill>
              </a:rPr>
              <a:t>Ритмичность функций живых организмов определяется природными ритмами. Так, вращение Земли вокруг Солнца имеет период один год, вращение Земли вокруг своей оси — период около 24 часов, вращение Луны вокруг Земли — 28 дней. Эти ритмические процессы приводят к колебаниям освещенности, температуры, влажности, напряженности электромагнитного поля, которые служат указателями времени для «биологических часов» живых организмов.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1127</TotalTime>
  <Words>1092</Words>
  <Application>Microsoft Office PowerPoint</Application>
  <PresentationFormat>Экран (4:3)</PresentationFormat>
  <Paragraphs>132</Paragraphs>
  <Slides>32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Трек</vt:lpstr>
      <vt:lpstr>Фотография Photo Editor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Физиологические биоритмы </vt:lpstr>
      <vt:lpstr>Биологические ритмы человека  </vt:lpstr>
      <vt:lpstr>Максимальная активность организма человека в его суточном биоритме </vt:lpstr>
      <vt:lpstr>Максимальная активность организма человека в его суточном биоритме </vt:lpstr>
      <vt:lpstr>Слайд 16</vt:lpstr>
      <vt:lpstr>Слайд 17</vt:lpstr>
      <vt:lpstr>Группы людей</vt:lpstr>
      <vt:lpstr>Характерные признаки "жаворонка": </vt:lpstr>
      <vt:lpstr>Характерные признаки «сов»: </vt:lpstr>
      <vt:lpstr>Характерные признаки «голубей»: 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Николай</dc:creator>
  <cp:lastModifiedBy>Николай</cp:lastModifiedBy>
  <cp:revision>115</cp:revision>
  <dcterms:created xsi:type="dcterms:W3CDTF">1601-01-01T00:00:00Z</dcterms:created>
  <dcterms:modified xsi:type="dcterms:W3CDTF">2013-01-21T10:18:29Z</dcterms:modified>
</cp:coreProperties>
</file>