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272A3-C71F-4898-8845-AF422108EE54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A7FA0-40C5-47B7-A15F-34C90C2DA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A7FA0-40C5-47B7-A15F-34C90C2DA98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A7FA0-40C5-47B7-A15F-34C90C2DA98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A7FA0-40C5-47B7-A15F-34C90C2DA98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A7FA0-40C5-47B7-A15F-34C90C2DA98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A7FA0-40C5-47B7-A15F-34C90C2DA98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072617F-D505-4203-AAF2-27830AA29ACE}" type="datetimeFigureOut">
              <a:rPr lang="ru-RU" smtClean="0"/>
              <a:pPr/>
              <a:t>13.02.2012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F71E3CC-E32F-465E-86E2-47C7884F57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6480048" cy="2301240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Алмазы</a:t>
            </a:r>
            <a:endParaRPr lang="ru-RU" sz="9600" dirty="0"/>
          </a:p>
        </p:txBody>
      </p:sp>
      <p:sp>
        <p:nvSpPr>
          <p:cNvPr id="3" name="Рамка 2"/>
          <p:cNvSpPr/>
          <p:nvPr/>
        </p:nvSpPr>
        <p:spPr>
          <a:xfrm>
            <a:off x="4929190" y="3429000"/>
            <a:ext cx="2714644" cy="428628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 отличить бриллиант от подделки и имитации: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1. У вас в руках имитация, если на камне остаются царапины после того, как провести по нем </a:t>
            </a:r>
            <a:r>
              <a:rPr lang="ru-RU" dirty="0" err="1" smtClean="0"/>
              <a:t>наждачкой</a:t>
            </a:r>
            <a:r>
              <a:rPr lang="ru-RU" dirty="0" smtClean="0"/>
              <a:t>, тогда как на бриллианте царапин не сделаешь. </a:t>
            </a:r>
          </a:p>
          <a:p>
            <a:r>
              <a:rPr lang="ru-RU" dirty="0" smtClean="0"/>
              <a:t>2. Если камень теплеет, если его немного подержать на ладони, то это не бриллиант. Бриллиант всегда остается холодным. </a:t>
            </a:r>
          </a:p>
          <a:p>
            <a:r>
              <a:rPr lang="ru-RU" dirty="0" smtClean="0"/>
              <a:t>3. Подышать на камень: если он "запотеет" и пройдет некоторое время, пока он вернет себе начальную прозрачность - это не бриллиант, он не "потеет". </a:t>
            </a:r>
          </a:p>
          <a:p>
            <a:r>
              <a:rPr lang="ru-RU" dirty="0" smtClean="0"/>
              <a:t>4. На белом листе бумаги начертите прямую линию, положите на нее бриллиант: если изображение линии не искривится - это подделка. Настоящий бриллиант обязательно "сломает" линию. </a:t>
            </a:r>
          </a:p>
          <a:p>
            <a:r>
              <a:rPr lang="ru-RU" dirty="0" smtClean="0"/>
              <a:t>5. Если бросить бриллиант в стакан с водой, он становится невидимым, а обычный камень будет сразу видно. </a:t>
            </a:r>
          </a:p>
          <a:p>
            <a:r>
              <a:rPr lang="ru-RU" dirty="0" smtClean="0"/>
              <a:t>6. Самый надежный вариант для оценки алмаза – показать его специалисту одного из ломбардов "</a:t>
            </a:r>
            <a:r>
              <a:rPr lang="ru-RU" dirty="0" err="1" smtClean="0"/>
              <a:t>Скарбниця</a:t>
            </a:r>
            <a:r>
              <a:rPr lang="ru-RU" dirty="0" smtClean="0"/>
              <a:t>".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Бриллианты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5543560" cy="468632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Природа классически изготовляет алмаз в форме </a:t>
            </a:r>
            <a:r>
              <a:rPr lang="ru-RU" dirty="0" err="1" smtClean="0"/>
              <a:t>октаедра</a:t>
            </a:r>
            <a:r>
              <a:rPr lang="ru-RU" dirty="0" smtClean="0"/>
              <a:t> (восьмигранника). После огранки алмаз называют уже бриллиантом. Ценность бриллиантов определяется правилом четырех "К":</a:t>
            </a:r>
          </a:p>
          <a:p>
            <a:r>
              <a:rPr lang="ru-RU" dirty="0" smtClean="0"/>
              <a:t>1. </a:t>
            </a:r>
            <a:r>
              <a:rPr lang="ru-RU" b="1" dirty="0" err="1" smtClean="0"/>
              <a:t>Каратность</a:t>
            </a:r>
            <a:r>
              <a:rPr lang="ru-RU" dirty="0" smtClean="0"/>
              <a:t> (мера веса - 0,2 г).</a:t>
            </a:r>
          </a:p>
          <a:p>
            <a:r>
              <a:rPr lang="ru-RU" dirty="0" smtClean="0"/>
              <a:t>2. </a:t>
            </a:r>
            <a:r>
              <a:rPr lang="ru-RU" b="1" dirty="0" smtClean="0"/>
              <a:t>"</a:t>
            </a:r>
            <a:r>
              <a:rPr lang="ru-RU" b="1" dirty="0" err="1" smtClean="0"/>
              <a:t>Клерити</a:t>
            </a:r>
            <a:r>
              <a:rPr lang="ru-RU" b="1" dirty="0" smtClean="0"/>
              <a:t>"</a:t>
            </a:r>
            <a:r>
              <a:rPr lang="ru-RU" dirty="0" smtClean="0"/>
              <a:t> (прозрачность или чистота).</a:t>
            </a:r>
          </a:p>
          <a:p>
            <a:r>
              <a:rPr lang="ru-RU" dirty="0" smtClean="0"/>
              <a:t>3. </a:t>
            </a:r>
            <a:r>
              <a:rPr lang="ru-RU" b="1" dirty="0" err="1" smtClean="0"/>
              <a:t>Колор</a:t>
            </a:r>
            <a:r>
              <a:rPr lang="ru-RU" dirty="0" smtClean="0"/>
              <a:t> (цвет).</a:t>
            </a:r>
          </a:p>
          <a:p>
            <a:r>
              <a:rPr lang="ru-RU" dirty="0" smtClean="0"/>
              <a:t>4. </a:t>
            </a:r>
            <a:r>
              <a:rPr lang="ru-RU" b="1" dirty="0" smtClean="0"/>
              <a:t>"Кат"</a:t>
            </a:r>
            <a:r>
              <a:rPr lang="ru-RU" dirty="0" smtClean="0"/>
              <a:t> (огранка).</a:t>
            </a:r>
          </a:p>
          <a:p>
            <a:r>
              <a:rPr lang="ru-RU" dirty="0" smtClean="0"/>
              <a:t>Алмазы чаще всего не имеют цвета, но существуют исключения. Знаменитый "Орлов" весом 195 карат - темно-коричневый, таинственно исчезнувший в начале столетия "</a:t>
            </a:r>
            <a:r>
              <a:rPr lang="ru-RU" dirty="0" err="1" smtClean="0"/>
              <a:t>Фиорентино</a:t>
            </a:r>
            <a:r>
              <a:rPr lang="ru-RU" dirty="0" smtClean="0"/>
              <a:t>" весом 137 карат - золотисто-жёлтого цвета. Очень ценятся красные алмазы, которых </a:t>
            </a:r>
            <a:r>
              <a:rPr lang="ru-RU" dirty="0" err="1" smtClean="0"/>
              <a:t>сущетвует</a:t>
            </a:r>
            <a:r>
              <a:rPr lang="ru-RU" dirty="0" smtClean="0"/>
              <a:t> всего лишь 5 в мире.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Денис\Desktop\1211193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36" y="1500184"/>
            <a:ext cx="2000250" cy="14287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40000"/>
                <a:lumOff val="60000"/>
              </a:schemeClr>
            </a:contourClr>
          </a:sp3d>
        </p:spPr>
      </p:pic>
      <p:pic>
        <p:nvPicPr>
          <p:cNvPr id="1027" name="Picture 3" descr="C:\Users\Денис\Desktop\a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52" y="3099750"/>
            <a:ext cx="2114552" cy="15436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60000"/>
                <a:lumOff val="40000"/>
              </a:schemeClr>
            </a:contourClr>
          </a:sp3d>
        </p:spPr>
      </p:pic>
      <p:pic>
        <p:nvPicPr>
          <p:cNvPr id="1031" name="Picture 7" descr="C:\Users\Денис\Desktop\0814839d49e66847b02da64b404860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5000636"/>
            <a:ext cx="1232306" cy="16430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20000"/>
                <a:lumOff val="80000"/>
              </a:schemeClr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kern="1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Times New Roman"/>
              </a:rPr>
              <a:t>Тайны бриллиантов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500513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1. Лишь 1% всех ограненных алмазов имеет вес больше 1 карата.</a:t>
            </a:r>
          </a:p>
          <a:p>
            <a:r>
              <a:rPr lang="ru-RU" dirty="0" smtClean="0"/>
              <a:t>2. Самый большой в мире алмаз "</a:t>
            </a:r>
            <a:r>
              <a:rPr lang="ru-RU" dirty="0" err="1" smtClean="0"/>
              <a:t>Куллинан</a:t>
            </a:r>
            <a:r>
              <a:rPr lang="ru-RU" dirty="0" smtClean="0"/>
              <a:t>", добытый в Южной Африке, имел вес 3106 карат. Его купило правительство Трансвааля и подарило Эдуарду VII. Он приказал камень распилить и из наибольшего куска получили бриллиант "Звезда Африки".</a:t>
            </a:r>
          </a:p>
          <a:p>
            <a:r>
              <a:rPr lang="ru-RU" dirty="0" smtClean="0"/>
              <a:t>3. Среднемировая цена за один карат бриллианта 500 немецких марок. Не следует покупать бриллианты с рук, поскольку очень большая вероятность обмана: вам могут продать циркон, </a:t>
            </a:r>
            <a:r>
              <a:rPr lang="ru-RU" dirty="0" err="1" smtClean="0"/>
              <a:t>берил</a:t>
            </a:r>
            <a:r>
              <a:rPr lang="ru-RU" dirty="0" smtClean="0"/>
              <a:t>, бесцветный топаз.</a:t>
            </a:r>
          </a:p>
          <a:p>
            <a:r>
              <a:rPr lang="ru-RU" dirty="0" smtClean="0"/>
              <a:t>4. Царский бриллиант 18 декабря 1991 г. известный израильский ювелирный король </a:t>
            </a:r>
            <a:r>
              <a:rPr lang="ru-RU" dirty="0" err="1" smtClean="0"/>
              <a:t>Цви</a:t>
            </a:r>
            <a:r>
              <a:rPr lang="ru-RU" dirty="0" smtClean="0"/>
              <a:t> </a:t>
            </a:r>
            <a:r>
              <a:rPr lang="ru-RU" dirty="0" err="1" smtClean="0"/>
              <a:t>Егуда</a:t>
            </a:r>
            <a:r>
              <a:rPr lang="ru-RU" dirty="0" smtClean="0"/>
              <a:t> подарил России уникальный черный бриллиант весом 21,18 карата. Это уже второй черный бриллиант в коллекции Алмазного фонда Кремля. Считается, что это первый полированный бриллиант России, изготовленный между 1830-1840 гг. на фабрике Макарова в Санкт-Петербурге. Николай І подарил бриллиант одному из предков </a:t>
            </a:r>
            <a:r>
              <a:rPr lang="ru-RU" dirty="0" err="1" smtClean="0"/>
              <a:t>Цви</a:t>
            </a:r>
            <a:r>
              <a:rPr lang="ru-RU" dirty="0" smtClean="0"/>
              <a:t> в знак признательности за соглашение, которое связало царский двор с домом Ротшильдов во Франкфурте.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 Кохинор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 Гора света )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500174"/>
            <a:ext cx="7429553" cy="521497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 </a:t>
            </a:r>
            <a:r>
              <a:rPr lang="ru-RU" sz="3100" dirty="0" smtClean="0"/>
              <a:t>Легендарный бриллиант, первое упоминание о котором относится к 1304 году. Существует поверье, что когда-то этот камень был вправлен в трон шаха </a:t>
            </a:r>
            <a:r>
              <a:rPr lang="ru-RU" sz="3100" dirty="0" err="1" smtClean="0"/>
              <a:t>Джехана</a:t>
            </a:r>
            <a:r>
              <a:rPr lang="ru-RU" sz="3100" dirty="0" smtClean="0"/>
              <a:t> в качестве павлиньего глаза. По преданиям, возраст этого уникального самоцвета равен возрасту древнеиндийского героя </a:t>
            </a:r>
            <a:r>
              <a:rPr lang="ru-RU" sz="3100" dirty="0" err="1" smtClean="0"/>
              <a:t>Викрамадитья</a:t>
            </a:r>
            <a:r>
              <a:rPr lang="ru-RU" sz="3100" dirty="0" smtClean="0"/>
              <a:t>, то есть отсчитывается от 56 года до нашей эры. Но более достоверно история алмаза прослеживается только с XII века. По записям "</a:t>
            </a:r>
            <a:r>
              <a:rPr lang="ru-RU" sz="3100" dirty="0" err="1" smtClean="0"/>
              <a:t>Бабур-наме</a:t>
            </a:r>
            <a:r>
              <a:rPr lang="ru-RU" sz="3100" dirty="0" smtClean="0"/>
              <a:t>" султана </a:t>
            </a:r>
            <a:r>
              <a:rPr lang="ru-RU" sz="3100" dirty="0" err="1" smtClean="0"/>
              <a:t>Бабура</a:t>
            </a:r>
            <a:r>
              <a:rPr lang="ru-RU" sz="3100" dirty="0" smtClean="0"/>
              <a:t> (1483—1530), алмаз очутился в сокровищнице Дели после завоевания султаном </a:t>
            </a:r>
            <a:r>
              <a:rPr lang="ru-RU" sz="3100" dirty="0" err="1" smtClean="0"/>
              <a:t>Ала-Аддином</a:t>
            </a:r>
            <a:r>
              <a:rPr lang="ru-RU" sz="3100" dirty="0" smtClean="0"/>
              <a:t> </a:t>
            </a:r>
            <a:r>
              <a:rPr lang="ru-RU" sz="3100" dirty="0" err="1" smtClean="0"/>
              <a:t>Хильджи</a:t>
            </a:r>
            <a:r>
              <a:rPr lang="ru-RU" sz="3100" dirty="0" smtClean="0"/>
              <a:t> в 1304 году княжества Мальва, где в течение нескольких столетий являлся родовой драгоценностью раджей. Основатель династий Великих Моголов и мусульманской империи в Индии, правнук Тимура, </a:t>
            </a:r>
            <a:r>
              <a:rPr lang="ru-RU" sz="3100" dirty="0" err="1" smtClean="0"/>
              <a:t>Бабур</a:t>
            </a:r>
            <a:r>
              <a:rPr lang="ru-RU" sz="3100" dirty="0" smtClean="0"/>
              <a:t>, в 1526 году стал властелином Индостана. Из его записок известно, что среди многочисленных сокровищ, принесенных им в виде дани наследнику — сыну </a:t>
            </a:r>
            <a:r>
              <a:rPr lang="ru-RU" sz="3100" dirty="0" err="1" smtClean="0"/>
              <a:t>Хамаюну</a:t>
            </a:r>
            <a:r>
              <a:rPr lang="ru-RU" sz="3100" dirty="0" smtClean="0"/>
              <a:t>, находился и крупный </a:t>
            </a:r>
            <a:r>
              <a:rPr lang="ru-RU" sz="3100" dirty="0" err="1" smtClean="0"/>
              <a:t>алмаз.По</a:t>
            </a:r>
            <a:r>
              <a:rPr lang="ru-RU" sz="3100" dirty="0" smtClean="0"/>
              <a:t> другой легенде, алмаз являлся собственностью раджи княжества </a:t>
            </a:r>
            <a:r>
              <a:rPr lang="ru-RU" sz="3100" dirty="0" err="1" smtClean="0"/>
              <a:t>Гвалиора</a:t>
            </a:r>
            <a:r>
              <a:rPr lang="ru-RU" sz="3100" dirty="0" smtClean="0"/>
              <a:t>, который и преподнес камень падишаху </a:t>
            </a:r>
            <a:r>
              <a:rPr lang="ru-RU" sz="3100" dirty="0" err="1" smtClean="0"/>
              <a:t>Гамаюну</a:t>
            </a:r>
            <a:r>
              <a:rPr lang="ru-RU" sz="3100" dirty="0" smtClean="0"/>
              <a:t>. Однако из восемнадцати владельцев этого бриллианта часть была предательски умерщвлена, часть пала в сражениях, а оставшиеся в живых изгнаны и умерли в нищете.</a:t>
            </a:r>
          </a:p>
          <a:p>
            <a:r>
              <a:rPr lang="ru-RU" sz="3100" dirty="0" smtClean="0"/>
              <a:t>      В средние века говорили, что он стоит "половины расходов всего мира". Камень принадлежал поочередно многим монархам в Индии и Персии, нередко похищался, но никогда не был предметом купли или продажи. Бриллиант овальной формы. После первой несколько грубоватой огранки весил 186,1 карата. Был подарен индийским магараджей в 1849 году английской королеве Виктории. Он показался ей тусклым и в 1852-ом году камень был вторично огранен. В итоге вес бриллианта уменьшился до 108,93 карата. Сейчас весит 105,6 карата. Принадлежит британской королевской семье.</a:t>
            </a:r>
            <a:endParaRPr lang="ru-RU" sz="3100" dirty="0"/>
          </a:p>
        </p:txBody>
      </p:sp>
      <p:pic>
        <p:nvPicPr>
          <p:cNvPr id="2050" name="Picture 2" descr="C:\Users\Денис\Desktop\1222402951_almaz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357562"/>
            <a:ext cx="2076861" cy="1462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75000"/>
              </a:schemeClr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Великая звезда Африки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8080" y="1600200"/>
            <a:ext cx="6824658" cy="5257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Самый большой бриллиант в мире. Получен из знаменитого алмаза </a:t>
            </a:r>
            <a:r>
              <a:rPr lang="ru-RU" dirty="0" err="1" smtClean="0"/>
              <a:t>Кулинан</a:t>
            </a:r>
            <a:r>
              <a:rPr lang="ru-RU" dirty="0" smtClean="0"/>
              <a:t>, который был самым крупным из когда-либо </a:t>
            </a:r>
            <a:r>
              <a:rPr lang="ru-RU" dirty="0" err="1" smtClean="0"/>
              <a:t>найденых</a:t>
            </a:r>
            <a:r>
              <a:rPr lang="ru-RU" dirty="0" smtClean="0"/>
              <a:t> на нашей планете. В момент своего обнаружения в 1905-ом году на руднике "Премьер" в Южной Африке, алмаз был размером с крупный мужской кулак и весил 3106 каратов (более 600 граммов). Правительство </a:t>
            </a:r>
            <a:r>
              <a:rPr lang="ru-RU" dirty="0" err="1" smtClean="0"/>
              <a:t>Трансваальской</a:t>
            </a:r>
            <a:r>
              <a:rPr lang="ru-RU" dirty="0" smtClean="0"/>
              <a:t> республики купило </a:t>
            </a:r>
            <a:r>
              <a:rPr lang="ru-RU" dirty="0" err="1" smtClean="0"/>
              <a:t>Кулинан</a:t>
            </a:r>
            <a:r>
              <a:rPr lang="ru-RU" dirty="0" smtClean="0"/>
              <a:t> и подарило его английскому королю Эдуарду VII ко дню рождения. Огранкой алмаза занимался известный амстердамский мастер Джозеф </a:t>
            </a:r>
            <a:r>
              <a:rPr lang="ru-RU" dirty="0" err="1" smtClean="0"/>
              <a:t>Ашер</a:t>
            </a:r>
            <a:r>
              <a:rPr lang="ru-RU" dirty="0" smtClean="0"/>
              <a:t>. При расколке </a:t>
            </a:r>
            <a:r>
              <a:rPr lang="ru-RU" dirty="0" err="1" smtClean="0"/>
              <a:t>Кулинан</a:t>
            </a:r>
            <a:r>
              <a:rPr lang="ru-RU" dirty="0" smtClean="0"/>
              <a:t> распался на 9 крупных камней и 96 осколков. "Великая звезда Африки" - самый тяжелый из них. Он весит 530,20 карата, имеет 74 грани и вправлен в королевский скипетр. Второй - "Малая звезда Африки" (317 каратов), укреплен на императорской короне. Те, кому посчастливилось видеть королеву Елизавету Вторую при всех регалиях, могли наблюдать оба эти необычайных бриллианта. </a:t>
            </a:r>
            <a:endParaRPr lang="ru-RU" dirty="0"/>
          </a:p>
        </p:txBody>
      </p:sp>
      <p:pic>
        <p:nvPicPr>
          <p:cNvPr id="3074" name="Picture 2" descr="C:\Users\Денис\Desktop\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285992"/>
            <a:ext cx="2283165" cy="17144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60000"/>
                <a:lumOff val="40000"/>
              </a:schemeClr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Глаз идола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600200"/>
            <a:ext cx="6143668" cy="511494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Плоский грушевидный камень размером с куриное яйцо. В ограненном виде весит 70,2 карата. По преданию он служил вторым глазом Господним в храме </a:t>
            </a:r>
            <a:r>
              <a:rPr lang="ru-RU" dirty="0" err="1" smtClean="0"/>
              <a:t>Шриранген</a:t>
            </a:r>
            <a:r>
              <a:rPr lang="ru-RU" dirty="0" smtClean="0"/>
              <a:t> и тоже был выкраден. Легенда гласит, что он попал к Шаху Кашмирскому, а тот отдал его турецкому султану в качестве выкупа за похищенную принцессу.</a:t>
            </a:r>
            <a:endParaRPr lang="ru-RU" dirty="0"/>
          </a:p>
        </p:txBody>
      </p:sp>
      <p:pic>
        <p:nvPicPr>
          <p:cNvPr id="4099" name="Picture 3" descr="C:\Users\Денис\Desktop\ho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0206" y="2143116"/>
            <a:ext cx="2960917" cy="20002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50000"/>
              </a:schemeClr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Регент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600200"/>
            <a:ext cx="6972320" cy="511494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Легендарный алмаз, который был найден в 1701-ом году старателем-рабом неподалеку от </a:t>
            </a:r>
            <a:r>
              <a:rPr lang="ru-RU" dirty="0" err="1" smtClean="0"/>
              <a:t>Голконды</a:t>
            </a:r>
            <a:r>
              <a:rPr lang="ru-RU" dirty="0" smtClean="0"/>
              <a:t> в Индии. В необработанном виде весил 410 каратов. Одним из его первых владельцев был премьер-министр Англии Уильям Пит. Огранка этого бриллианта выполнена в виде подушечки и вес его составляет 140,5 карата. До момента продажи в 1717-ом году герцогу Орлеанскому, бриллиант носил имя Пит. В честь герцога, который был регентом юного Людовика XV, он получил имя "Регент". Позже бриллиант украсил корону, в которой короновали Людовика. После Великой французской революции бриллиант принадлежал Наполеону Бонапарту, который укрепил его в рукоятке своего меча. В настоящее время Регент выставлен в Лувре.</a:t>
            </a:r>
            <a:endParaRPr lang="ru-RU" dirty="0"/>
          </a:p>
        </p:txBody>
      </p:sp>
      <p:pic>
        <p:nvPicPr>
          <p:cNvPr id="5122" name="Picture 2" descr="C:\Users\Денис\Desktop\1d0256057f1102adbc7c084a5bb34617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214554"/>
            <a:ext cx="1666875" cy="16573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60000"/>
                <a:lumOff val="40000"/>
              </a:schemeClr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Санси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6786610" cy="511494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Грушевидный бриллиант весом 55,23 карата, знаменитый не только своей неповторимой красотой, но и невероятно запутанной историей. Он был назван в честь первого известного его владельца Никола </a:t>
            </a:r>
            <a:r>
              <a:rPr lang="ru-RU" dirty="0" err="1" smtClean="0"/>
              <a:t>Харли</a:t>
            </a:r>
            <a:r>
              <a:rPr lang="ru-RU" dirty="0" smtClean="0"/>
              <a:t> де </a:t>
            </a:r>
            <a:r>
              <a:rPr lang="ru-RU" dirty="0" err="1" smtClean="0"/>
              <a:t>Санси</a:t>
            </a:r>
            <a:r>
              <a:rPr lang="ru-RU" dirty="0" smtClean="0"/>
              <a:t>, которого ошибочно считали французским послом в Турции. На самом деле он был депутатом французского парламента и приближенным короля Генриха III. Когда Генрих облысел, он одолжил у </a:t>
            </a:r>
            <a:r>
              <a:rPr lang="ru-RU" dirty="0" err="1" smtClean="0"/>
              <a:t>Санси</a:t>
            </a:r>
            <a:r>
              <a:rPr lang="ru-RU" dirty="0" smtClean="0"/>
              <a:t> его бриллиант и носил его на своем берете. В 1605-ом году </a:t>
            </a:r>
            <a:r>
              <a:rPr lang="ru-RU" dirty="0" err="1" smtClean="0"/>
              <a:t>Санси</a:t>
            </a:r>
            <a:r>
              <a:rPr lang="ru-RU" dirty="0" smtClean="0"/>
              <a:t> продал бриллиант английскому королю Джеймсу I. В середине XVII века "</a:t>
            </a:r>
            <a:r>
              <a:rPr lang="ru-RU" dirty="0" err="1" smtClean="0"/>
              <a:t>Санси</a:t>
            </a:r>
            <a:r>
              <a:rPr lang="ru-RU" dirty="0" smtClean="0"/>
              <a:t>" попал к кардиналу </a:t>
            </a:r>
            <a:r>
              <a:rPr lang="ru-RU" dirty="0" err="1" smtClean="0"/>
              <a:t>Мазарини</a:t>
            </a:r>
            <a:r>
              <a:rPr lang="ru-RU" dirty="0" smtClean="0"/>
              <a:t>, а после его смерти вместе с со всей алмазной коллекцией кардинала был унаследован Бурбонами. Во время Великой французской революции бриллиант был продан Конвентом за 1 миллион франков одному испанскому маркизу. В 1828-ом году "</a:t>
            </a:r>
            <a:r>
              <a:rPr lang="ru-RU" dirty="0" err="1" smtClean="0"/>
              <a:t>Санси</a:t>
            </a:r>
            <a:r>
              <a:rPr lang="ru-RU" dirty="0" smtClean="0"/>
              <a:t>" купил Николай Демидов, представитель рода знаменитых уральских заводчиков, который был мужем принцессы Матильды, дочери брата Наполеона - </a:t>
            </a:r>
            <a:r>
              <a:rPr lang="ru-RU" dirty="0" err="1" smtClean="0"/>
              <a:t>Жерома</a:t>
            </a:r>
            <a:r>
              <a:rPr lang="ru-RU" dirty="0" smtClean="0"/>
              <a:t> Бонапарта, короля Вестфалии. В конце XIX века "</a:t>
            </a:r>
            <a:r>
              <a:rPr lang="ru-RU" dirty="0" err="1" smtClean="0"/>
              <a:t>Санси</a:t>
            </a:r>
            <a:r>
              <a:rPr lang="ru-RU" dirty="0" smtClean="0"/>
              <a:t>" был куплен у наследников Николая Демидова американским дипломатом, а позже британским дворянином Уильямом </a:t>
            </a:r>
            <a:r>
              <a:rPr lang="ru-RU" dirty="0" err="1" smtClean="0"/>
              <a:t>Астором</a:t>
            </a:r>
            <a:r>
              <a:rPr lang="ru-RU" dirty="0" smtClean="0"/>
              <a:t>. В 1978-ом году представитель четвертого поколения </a:t>
            </a:r>
            <a:r>
              <a:rPr lang="ru-RU" dirty="0" err="1" smtClean="0"/>
              <a:t>Асторов</a:t>
            </a:r>
            <a:r>
              <a:rPr lang="ru-RU" dirty="0" smtClean="0"/>
              <a:t> продал бриллиант Французскому национальному музею. </a:t>
            </a:r>
            <a:endParaRPr lang="ru-RU" dirty="0"/>
          </a:p>
        </p:txBody>
      </p:sp>
      <p:pic>
        <p:nvPicPr>
          <p:cNvPr id="6146" name="Picture 2" descr="C:\Users\Денис\Desktop\1235482626_pr20060801142740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143116"/>
            <a:ext cx="2190765" cy="16430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40000"/>
                <a:lumOff val="60000"/>
              </a:schemeClr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Гортензия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7143800" cy="51149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Уникальный бриллиант персикового цвета весом 20 каратов. Назван в честь голландской королевы Гортензии де </a:t>
            </a:r>
            <a:r>
              <a:rPr lang="ru-RU" dirty="0" err="1" smtClean="0"/>
              <a:t>Беахарнис</a:t>
            </a:r>
            <a:r>
              <a:rPr lang="ru-RU" dirty="0" smtClean="0"/>
              <a:t>, которая была дочерью </a:t>
            </a:r>
            <a:r>
              <a:rPr lang="ru-RU" dirty="0" err="1" smtClean="0"/>
              <a:t>Жозефины</a:t>
            </a:r>
            <a:r>
              <a:rPr lang="ru-RU" dirty="0" smtClean="0"/>
              <a:t> и приемной дочерью Наполеона Бонапарта. Со времен Людовика XIV бриллиант Гортензия принадлежал французской королевской семье. Сейчас демонстрируется в Лувре. </a:t>
            </a:r>
            <a:endParaRPr lang="ru-RU" dirty="0"/>
          </a:p>
        </p:txBody>
      </p:sp>
      <p:pic>
        <p:nvPicPr>
          <p:cNvPr id="7170" name="Picture 2" descr="C:\Users\Денис\Desktop\bri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0990" y="2143116"/>
            <a:ext cx="1151538" cy="19288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50800">
            <a:contourClr>
              <a:schemeClr val="accent1">
                <a:lumMod val="20000"/>
                <a:lumOff val="80000"/>
              </a:schemeClr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45</TotalTime>
  <Words>1303</Words>
  <Application>Microsoft Office PowerPoint</Application>
  <PresentationFormat>Экран (4:3)</PresentationFormat>
  <Paragraphs>39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Техническая</vt:lpstr>
      <vt:lpstr>Алмазы</vt:lpstr>
      <vt:lpstr>Бриллианты</vt:lpstr>
      <vt:lpstr>Тайны бриллиантов</vt:lpstr>
      <vt:lpstr> Кохинор ( Гора света )</vt:lpstr>
      <vt:lpstr>Великая звезда Африки</vt:lpstr>
      <vt:lpstr>Глаз идола</vt:lpstr>
      <vt:lpstr>Регент</vt:lpstr>
      <vt:lpstr>Санси</vt:lpstr>
      <vt:lpstr>Гортензия</vt:lpstr>
      <vt:lpstr>Как отличить бриллиант от подделки и имитации: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Алмазы</dc:title>
  <dc:creator>Денис</dc:creator>
  <cp:lastModifiedBy>Admin</cp:lastModifiedBy>
  <cp:revision>10</cp:revision>
  <dcterms:created xsi:type="dcterms:W3CDTF">2009-07-26T17:22:18Z</dcterms:created>
  <dcterms:modified xsi:type="dcterms:W3CDTF">2012-02-13T19:31:18Z</dcterms:modified>
</cp:coreProperties>
</file>