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legacyDocTextInfo.bin" ContentType="application/vnd.ms-office.legacyDocTextInf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1" r:id="rId2"/>
    <p:sldId id="261" r:id="rId3"/>
    <p:sldId id="258" r:id="rId4"/>
    <p:sldId id="266" r:id="rId5"/>
    <p:sldId id="267" r:id="rId6"/>
    <p:sldId id="268" r:id="rId7"/>
    <p:sldId id="305" r:id="rId8"/>
    <p:sldId id="329" r:id="rId9"/>
    <p:sldId id="306" r:id="rId10"/>
    <p:sldId id="333" r:id="rId11"/>
    <p:sldId id="272" r:id="rId12"/>
    <p:sldId id="309" r:id="rId13"/>
    <p:sldId id="322" r:id="rId14"/>
    <p:sldId id="324" r:id="rId15"/>
    <p:sldId id="325" r:id="rId16"/>
    <p:sldId id="318" r:id="rId17"/>
    <p:sldId id="316" r:id="rId18"/>
    <p:sldId id="315" r:id="rId19"/>
    <p:sldId id="295" r:id="rId20"/>
    <p:sldId id="312" r:id="rId21"/>
    <p:sldId id="311" r:id="rId22"/>
    <p:sldId id="314" r:id="rId23"/>
    <p:sldId id="293" r:id="rId24"/>
    <p:sldId id="313" r:id="rId25"/>
    <p:sldId id="310" r:id="rId26"/>
    <p:sldId id="326" r:id="rId27"/>
    <p:sldId id="335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FF00"/>
    <a:srgbClr val="31F336"/>
    <a:srgbClr val="FFFF66"/>
    <a:srgbClr val="008000"/>
    <a:srgbClr val="000099"/>
    <a:srgbClr val="2DEDF7"/>
    <a:srgbClr val="177A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5017" autoAdjust="0"/>
  </p:normalViewPr>
  <p:slideViewPr>
    <p:cSldViewPr>
      <p:cViewPr>
        <p:scale>
          <a:sx n="75" d="100"/>
          <a:sy n="75" d="100"/>
        </p:scale>
        <p:origin x="-930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.bin"/><Relationship Id="rId2" Type="http://schemas.microsoft.com/office/2006/relationships/legacyDiagramText" Target="legacyDiagramText1.bin"/><Relationship Id="rId1" Type="http://schemas.openxmlformats.org/officeDocument/2006/relationships/image" Target="../media/image5.jpeg"/><Relationship Id="rId6" Type="http://schemas.microsoft.com/office/2006/relationships/legacyDiagramText" Target="legacyDiagramText5.bin"/><Relationship Id="rId5" Type="http://schemas.microsoft.com/office/2006/relationships/legacyDiagramText" Target="legacyDiagramText4.bin"/><Relationship Id="rId4" Type="http://schemas.microsoft.com/office/2006/relationships/legacyDiagramText" Target="legacyDiagramText3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7.bin"/><Relationship Id="rId7" Type="http://schemas.microsoft.com/office/2006/relationships/legacyDiagramText" Target="legacyDiagramText10.bin"/><Relationship Id="rId2" Type="http://schemas.microsoft.com/office/2006/relationships/legacyDiagramText" Target="legacyDiagramText6.bin"/><Relationship Id="rId1" Type="http://schemas.openxmlformats.org/officeDocument/2006/relationships/image" Target="../media/image5.jpeg"/><Relationship Id="rId6" Type="http://schemas.openxmlformats.org/officeDocument/2006/relationships/image" Target="../media/image6.png"/><Relationship Id="rId5" Type="http://schemas.microsoft.com/office/2006/relationships/legacyDiagramText" Target="legacyDiagramText9.bin"/><Relationship Id="rId4" Type="http://schemas.microsoft.com/office/2006/relationships/legacyDiagramText" Target="legacyDiagramText8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DB82409-D7E3-4654-B42D-9D6D75B04C32}" type="datetimeFigureOut">
              <a:rPr lang="ru-RU"/>
              <a:pPr>
                <a:defRPr/>
              </a:pPr>
              <a:t>10.03.2012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00F707-0E13-46AF-B7FB-6ADF9B648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fld id="{2572286A-66C9-4FC7-8C71-D4FF93B58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FB9C1A-D9BA-45BB-9D4E-9180F766EAF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B7BD95-D1C4-4878-95AB-BE142E828F62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FB946-8315-499F-A4BA-91EEA4DF9CDA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BB7E9-D7BA-4863-9463-1FF515069FB6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18660B-C10F-4DCF-BE29-8EB64698FF75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406E6-E369-4DD1-8520-8A95709471E3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540290-5046-4806-84E5-A86F924F9397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C7C856-56B5-442C-8B2A-05033246D4D5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FAEDC7-BF5D-4257-B055-1DA8EA993B80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6D423D-140B-4C87-8ABB-A775CC0A4AB7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D8FBE0-C6EA-4164-9371-AAD1ACFC4271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3B7C96-42DB-40D5-BF37-B7086DFF19B2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D413D6-C731-41E7-8FD9-C9423BF5756F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62D37-1721-4D35-A3DD-8C35B8C726B1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04A029-54DA-4906-9E8C-64B5384D0C5D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F99B98-AC5C-4FE5-BF79-FAB6DA490C6F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CC5DBE-9953-41EE-B66B-1656B2D44074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E2B21D-3C17-496A-BED6-CEA141FFF205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3D1FE-0B7F-4E19-9E4E-A4BF551D6925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6CEECD-8088-4538-BC2C-1B58E8EAF28C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13A6C0-1DB7-4D50-9D1B-C485D29F7E6C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BFADFA-A584-4F48-97AC-C975BB05A876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70894-B342-42A4-854C-91113343108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C8052E-58E2-497D-A97C-EE42374A0AA8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0C299D-6363-48BF-9415-36AA4720B623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B74262-5C0C-40FA-B6C3-A4ED3D575542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413CC-669E-4864-862D-36A87EF5C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9B6C0-ECDA-4A45-A311-832653FF9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274638"/>
            <a:ext cx="18272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47800" y="274638"/>
            <a:ext cx="53340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94FDC-CFB8-4CB9-9C14-BBA0E1DF7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31361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447800" y="1600200"/>
            <a:ext cx="7313613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0E770-44BA-4AAB-B878-DAB6F14EF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447800" y="274638"/>
            <a:ext cx="7313613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6072B-3114-45B7-B99C-B04319F29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31361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87DD9-4B56-463D-955E-32AE0F37C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79D12-123B-4553-8AEF-6EF40DFD8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33D0B-43D9-476B-8562-CEAD757F2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140B3-8468-4126-BB76-34EF3C756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8B6C6-92C0-41FE-99EC-2DE00AEEE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4EC1F-C2CA-4C5E-BD64-8CEF67C23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399FD-A191-4F30-9E7B-82E06C3D4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6689C-7B1E-4384-B193-C9BAC7E9F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930CD-18A3-4AA0-96D7-1F71B4D44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</a:defRPr>
            </a:lvl1pPr>
          </a:lstStyle>
          <a:p>
            <a:pPr>
              <a:defRPr/>
            </a:pPr>
            <a:fld id="{2EE63843-36D8-4A70-90E7-7DB71A6D1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</p:sldLayoutIdLst>
  <p:transition spd="slow">
    <p:cover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slide" Target="slide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2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Nina\Desktop\&#1089;&#1087;&#1080;&#1088;&#1090;&#1099;\c460402.mp3" TargetMode="External"/><Relationship Id="rId6" Type="http://schemas.openxmlformats.org/officeDocument/2006/relationships/slide" Target="slide1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9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Nina\Desktop\&#1089;&#1087;&#1080;&#1088;&#1090;&#1099;\c460504.MP3" TargetMode="External"/><Relationship Id="rId6" Type="http://schemas.openxmlformats.org/officeDocument/2006/relationships/image" Target="../media/image32.png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slide" Target="slide12.xml"/><Relationship Id="rId4" Type="http://schemas.openxmlformats.org/officeDocument/2006/relationships/image" Target="../media/image27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Nina\Desktop\&#1089;&#1087;&#1080;&#1088;&#1090;&#1099;\c460506.MP3" TargetMode="External"/><Relationship Id="rId6" Type="http://schemas.openxmlformats.org/officeDocument/2006/relationships/image" Target="../media/image36.png"/><Relationship Id="rId11" Type="http://schemas.openxmlformats.org/officeDocument/2006/relationships/image" Target="../media/image13.png"/><Relationship Id="rId5" Type="http://schemas.openxmlformats.org/officeDocument/2006/relationships/image" Target="../media/image25.png"/><Relationship Id="rId10" Type="http://schemas.openxmlformats.org/officeDocument/2006/relationships/image" Target="http://www.alhimik.ru/ucheba_ru/354.jpg" TargetMode="External"/><Relationship Id="rId4" Type="http://schemas.openxmlformats.org/officeDocument/2006/relationships/slide" Target="slide2.xml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slide" Target="slide2.xml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6.xml"/><Relationship Id="rId3" Type="http://schemas.openxmlformats.org/officeDocument/2006/relationships/slide" Target="slide3.xml"/><Relationship Id="rId7" Type="http://schemas.openxmlformats.org/officeDocument/2006/relationships/slide" Target="slide9.xml"/><Relationship Id="rId12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0" Type="http://schemas.openxmlformats.org/officeDocument/2006/relationships/slide" Target="slide20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Nina\Desktop\&#1089;&#1087;&#1080;&#1088;&#1090;&#1099;\c460201.mp3" TargetMode="External"/><Relationship Id="rId6" Type="http://schemas.openxmlformats.org/officeDocument/2006/relationships/image" Target="../media/image9.png"/><Relationship Id="rId11" Type="http://schemas.openxmlformats.org/officeDocument/2006/relationships/slide" Target="slide2.xml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9.xml"/><Relationship Id="rId7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ina\Desktop\&#1089;&#1087;&#1080;&#1088;&#1090;&#1099;\B10-12.avi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15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52000" contrast="-70000"/>
          </a:blip>
          <a:srcRect l="2180" t="2534" r="3294" b="2928"/>
          <a:stretch>
            <a:fillRect/>
          </a:stretch>
        </p:blipFill>
        <p:spPr bwMode="auto">
          <a:xfrm>
            <a:off x="0" y="0"/>
            <a:ext cx="9144000" cy="681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Предельные одноатомные спирты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ru-RU" sz="4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endParaRPr lang="en-US" sz="1800" b="1" dirty="0" smtClean="0">
              <a:latin typeface="Times New Roman" pitchFamily="18" charset="0"/>
            </a:endParaRP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endParaRPr lang="ru-RU" sz="1800" b="1" dirty="0" smtClean="0">
              <a:latin typeface="Times New Roman" pitchFamily="18" charset="0"/>
            </a:endParaRP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endParaRPr lang="ru-RU" sz="1800" b="1" dirty="0" smtClean="0">
              <a:latin typeface="Times New Roman" pitchFamily="18" charset="0"/>
            </a:endParaRP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endParaRPr lang="ru-RU" sz="1800" b="1" dirty="0" smtClean="0">
              <a:latin typeface="Times New Roman" pitchFamily="18" charset="0"/>
            </a:endParaRP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r>
              <a:rPr lang="ru-RU" sz="1800" b="1" dirty="0" smtClean="0">
                <a:latin typeface="Times New Roman" pitchFamily="18" charset="0"/>
              </a:rPr>
              <a:t>Герасимова Н.Ф. – учитель химии</a:t>
            </a: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r>
              <a:rPr lang="ru-RU" sz="1800" b="1" dirty="0" smtClean="0">
                <a:latin typeface="Times New Roman" pitchFamily="18" charset="0"/>
              </a:rPr>
              <a:t> ГОУ СОШ №639</a:t>
            </a: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r>
              <a:rPr lang="ru-RU" sz="1800" b="1" dirty="0" smtClean="0">
                <a:latin typeface="Times New Roman" pitchFamily="18" charset="0"/>
              </a:rPr>
              <a:t> ЮАО г.Москва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785794"/>
            <a:ext cx="33208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err="1" smtClean="0"/>
              <a:t>Алканолы</a:t>
            </a:r>
            <a:endParaRPr lang="ru-RU" sz="4800" b="1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/>
          <a:stretch>
            <a:fillRect/>
          </a:stretch>
        </p:blipFill>
        <p:spPr bwMode="auto">
          <a:xfrm>
            <a:off x="827088" y="981075"/>
            <a:ext cx="78501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9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524750" y="6021388"/>
            <a:ext cx="684213" cy="61118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4390" name="Line 6"/>
          <p:cNvSpPr>
            <a:spLocks noChangeShapeType="1"/>
          </p:cNvSpPr>
          <p:nvPr/>
        </p:nvSpPr>
        <p:spPr bwMode="auto">
          <a:xfrm>
            <a:off x="6948488" y="1052513"/>
            <a:ext cx="0" cy="410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394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5949950"/>
            <a:ext cx="720725" cy="6921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 contrast="54000"/>
          </a:blip>
          <a:srcRect r="74542"/>
          <a:stretch>
            <a:fillRect/>
          </a:stretch>
        </p:blipFill>
        <p:spPr bwMode="auto">
          <a:xfrm>
            <a:off x="971550" y="4149725"/>
            <a:ext cx="19431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6000"/>
          </a:blip>
          <a:srcRect r="74542"/>
          <a:stretch>
            <a:fillRect/>
          </a:stretch>
        </p:blipFill>
        <p:spPr bwMode="auto">
          <a:xfrm>
            <a:off x="3635375" y="4581525"/>
            <a:ext cx="19431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6000"/>
          </a:blip>
          <a:srcRect r="74542"/>
          <a:stretch>
            <a:fillRect/>
          </a:stretch>
        </p:blipFill>
        <p:spPr bwMode="auto">
          <a:xfrm>
            <a:off x="6732588" y="4149725"/>
            <a:ext cx="19431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13" descr="Без имени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148" t="57256" r="61879" b="17885"/>
          <a:stretch>
            <a:fillRect/>
          </a:stretch>
        </p:blipFill>
        <p:spPr bwMode="auto">
          <a:xfrm>
            <a:off x="3203575" y="2286000"/>
            <a:ext cx="2630488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14" descr="Без имени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20" t="69888" r="34148" b="3113"/>
          <a:stretch>
            <a:fillRect/>
          </a:stretch>
        </p:blipFill>
        <p:spPr bwMode="auto">
          <a:xfrm>
            <a:off x="428625" y="1071563"/>
            <a:ext cx="2630488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1" name="Picture 15" descr="Без имени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441" b="54634"/>
          <a:stretch>
            <a:fillRect/>
          </a:stretch>
        </p:blipFill>
        <p:spPr bwMode="auto">
          <a:xfrm>
            <a:off x="6084888" y="908050"/>
            <a:ext cx="2852737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16" descr="Без имени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404" t="69792" r="2940" b="-1811"/>
          <a:stretch>
            <a:fillRect/>
          </a:stretch>
        </p:blipFill>
        <p:spPr bwMode="auto">
          <a:xfrm>
            <a:off x="3286125" y="1857375"/>
            <a:ext cx="2836863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2000"/>
          </a:blip>
          <a:srcRect l="24542" t="65340" r="63206"/>
          <a:stretch>
            <a:fillRect/>
          </a:stretch>
        </p:blipFill>
        <p:spPr bwMode="auto">
          <a:xfrm rot="435972">
            <a:off x="2843213" y="5516563"/>
            <a:ext cx="935037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1403350" y="333375"/>
            <a:ext cx="6769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Аномальные свойства спиртов</a:t>
            </a:r>
          </a:p>
        </p:txBody>
      </p:sp>
      <p:sp>
        <p:nvSpPr>
          <p:cNvPr id="29716" name="AutoShape 2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9717" name="Picture 21" descr="Алканолы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736" t="5203" r="14734" b="79393"/>
          <a:stretch>
            <a:fillRect/>
          </a:stretch>
        </p:blipFill>
        <p:spPr bwMode="auto">
          <a:xfrm>
            <a:off x="3708400" y="260350"/>
            <a:ext cx="136683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22" descr="Алканолы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266" t="8803" r="2618" b="84531"/>
          <a:stretch>
            <a:fillRect/>
          </a:stretch>
        </p:blipFill>
        <p:spPr bwMode="auto">
          <a:xfrm>
            <a:off x="5076825" y="836613"/>
            <a:ext cx="1223963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2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6" t="18343" r="10397" b="26630"/>
          <a:stretch>
            <a:fillRect/>
          </a:stretch>
        </p:blipFill>
        <p:spPr bwMode="auto">
          <a:xfrm>
            <a:off x="5857875" y="5764213"/>
            <a:ext cx="674688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2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3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0"/>
                            </p:stCondLst>
                            <p:childTnLst>
                              <p:par>
                                <p:cTn id="3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30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0"/>
                            </p:stCondLst>
                            <p:childTnLst>
                              <p:par>
                                <p:cTn id="3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0"/>
                            </p:stCondLst>
                            <p:childTnLst>
                              <p:par>
                                <p:cTn id="4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3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0"/>
                            </p:stCondLst>
                            <p:childTnLst>
                              <p:par>
                                <p:cTn id="54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0"/>
                            </p:stCondLst>
                            <p:childTnLst>
                              <p:par>
                                <p:cTn id="60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0"/>
                            </p:stCondLst>
                            <p:childTnLst>
                              <p:par>
                                <p:cTn id="6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500"/>
                            </p:stCondLst>
                            <p:childTnLst>
                              <p:par>
                                <p:cTn id="7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  <p:bldP spid="29707" grpId="0"/>
      <p:bldP spid="29708" grpId="0"/>
      <p:bldP spid="29714" grpId="0"/>
      <p:bldP spid="29715" grpId="0"/>
      <p:bldP spid="297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2555875" y="404813"/>
            <a:ext cx="5597525" cy="6626225"/>
            <a:chOff x="1565" y="146"/>
            <a:chExt cx="3526" cy="4174"/>
          </a:xfrm>
        </p:grpSpPr>
        <p:pic>
          <p:nvPicPr>
            <p:cNvPr id="14350" name="Picture 6" descr="Без имени-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146"/>
              <a:ext cx="3526" cy="4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1" name="Text Box 30"/>
            <p:cNvSpPr txBox="1">
              <a:spLocks noChangeArrowheads="1"/>
            </p:cNvSpPr>
            <p:nvPr/>
          </p:nvSpPr>
          <p:spPr bwMode="auto">
            <a:xfrm>
              <a:off x="3651" y="1616"/>
              <a:ext cx="33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effectLst/>
                  <a:latin typeface="Times New Roman" pitchFamily="18" charset="0"/>
                </a:rPr>
                <a:t>IV</a:t>
              </a:r>
              <a:endParaRPr lang="ru-RU" b="1">
                <a:effectLst/>
                <a:latin typeface="Times New Roman" pitchFamily="18" charset="0"/>
              </a:endParaRPr>
            </a:p>
          </p:txBody>
        </p:sp>
      </p:grpSp>
      <p:pic>
        <p:nvPicPr>
          <p:cNvPr id="80903" name="Picture 7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060" t="4024" r="-1912" b="90886"/>
          <a:stretch>
            <a:fillRect/>
          </a:stretch>
        </p:blipFill>
        <p:spPr bwMode="auto">
          <a:xfrm>
            <a:off x="2700338" y="260350"/>
            <a:ext cx="547211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4" name="Picture 8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80" t="13022" r="-1912" b="81528"/>
          <a:stretch>
            <a:fillRect/>
          </a:stretch>
        </p:blipFill>
        <p:spPr bwMode="auto">
          <a:xfrm>
            <a:off x="5292725" y="981075"/>
            <a:ext cx="345598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5" name="Picture 9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038" t="20839" r="-4964" b="68727"/>
          <a:stretch>
            <a:fillRect/>
          </a:stretch>
        </p:blipFill>
        <p:spPr bwMode="auto">
          <a:xfrm>
            <a:off x="6948488" y="1557338"/>
            <a:ext cx="219551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6" name="Picture 10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7582" t="24748" r="55870" b="66112"/>
          <a:stretch>
            <a:fillRect/>
          </a:stretch>
        </p:blipFill>
        <p:spPr bwMode="auto">
          <a:xfrm>
            <a:off x="827088" y="1700213"/>
            <a:ext cx="3527425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7" name="Picture 11" descr="Алканолы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82" t="37042" r="68451" b="56111"/>
          <a:stretch>
            <a:fillRect/>
          </a:stretch>
        </p:blipFill>
        <p:spPr bwMode="auto">
          <a:xfrm>
            <a:off x="1403350" y="2852738"/>
            <a:ext cx="23050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8" name="Picture 12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060" t="62570" r="13280" b="32201"/>
          <a:stretch>
            <a:fillRect/>
          </a:stretch>
        </p:blipFill>
        <p:spPr bwMode="auto">
          <a:xfrm>
            <a:off x="3419475" y="4868863"/>
            <a:ext cx="33115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9" name="Picture 13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8" t="67772" r="16331" b="22527"/>
          <a:stretch>
            <a:fillRect/>
          </a:stretch>
        </p:blipFill>
        <p:spPr bwMode="auto">
          <a:xfrm>
            <a:off x="3563938" y="5373688"/>
            <a:ext cx="3708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1" name="Picture 15" descr="Алканолы1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277" t="84727" r="13280" b="47"/>
          <a:stretch>
            <a:fillRect/>
          </a:stretch>
        </p:blipFill>
        <p:spPr bwMode="auto">
          <a:xfrm>
            <a:off x="3708400" y="2781300"/>
            <a:ext cx="172720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21" name="WordArt 25"/>
          <p:cNvSpPr>
            <a:spLocks noChangeArrowheads="1" noChangeShapeType="1" noTextEdit="1"/>
          </p:cNvSpPr>
          <p:nvPr/>
        </p:nvSpPr>
        <p:spPr bwMode="auto">
          <a:xfrm rot="5400000">
            <a:off x="-2444750" y="3028950"/>
            <a:ext cx="6337300" cy="8001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28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Химические свойства </a:t>
            </a:r>
          </a:p>
        </p:txBody>
      </p:sp>
      <p:pic>
        <p:nvPicPr>
          <p:cNvPr id="80924" name="c46040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29" descr="Без имени-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13" y="3286125"/>
            <a:ext cx="2071687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0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742" fill="hold"/>
                                        <p:tgtEl>
                                          <p:spTgt spid="809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924"/>
                </p:tgtEl>
              </p:cMediaNode>
            </p:audio>
          </p:childTnLst>
        </p:cTn>
      </p:par>
    </p:tnLst>
    <p:bldLst>
      <p:bldP spid="809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810" name="Picture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1052513"/>
            <a:ext cx="1014412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ru-RU" sz="40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Разрыв связи О-Н</a:t>
            </a:r>
          </a:p>
        </p:txBody>
      </p:sp>
      <p:pic>
        <p:nvPicPr>
          <p:cNvPr id="118793" name="Picture 9" descr="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003" t="56964"/>
          <a:stretch>
            <a:fillRect/>
          </a:stretch>
        </p:blipFill>
        <p:spPr bwMode="auto">
          <a:xfrm>
            <a:off x="4932363" y="1341438"/>
            <a:ext cx="3024187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4" name="Picture 10" descr="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254" b="43036"/>
          <a:stretch>
            <a:fillRect/>
          </a:stretch>
        </p:blipFill>
        <p:spPr bwMode="auto">
          <a:xfrm>
            <a:off x="2071688" y="2786063"/>
            <a:ext cx="54006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50853">
            <a:off x="0" y="1125538"/>
            <a:ext cx="2916238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2" name="Picture 8" descr="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321" t="-7426" r="41328" b="77661"/>
          <a:stretch>
            <a:fillRect/>
          </a:stretch>
        </p:blipFill>
        <p:spPr bwMode="auto">
          <a:xfrm>
            <a:off x="2643188" y="4071938"/>
            <a:ext cx="32400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811" name="Picture 27" descr="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992" t="-7426" b="77661"/>
          <a:stretch>
            <a:fillRect/>
          </a:stretch>
        </p:blipFill>
        <p:spPr bwMode="auto">
          <a:xfrm>
            <a:off x="5786438" y="4143375"/>
            <a:ext cx="1908175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822" name="Rectangle 38"/>
          <p:cNvSpPr>
            <a:spLocks noChangeArrowheads="1"/>
          </p:cNvSpPr>
          <p:nvPr/>
        </p:nvSpPr>
        <p:spPr bwMode="auto">
          <a:xfrm>
            <a:off x="1143000" y="4929188"/>
            <a:ext cx="75723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2СH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3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CH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OH + 2Na</a:t>
            </a:r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</a:t>
            </a:r>
            <a:r>
              <a:rPr lang="en-US" sz="2400" b="1">
                <a:solidFill>
                  <a:srgbClr val="0000FF"/>
                </a:solidFill>
                <a:effectLst/>
                <a:latin typeface="Symbol" pitchFamily="18" charset="2"/>
                <a:cs typeface="Arial" charset="0"/>
              </a:rPr>
              <a:t>®</a:t>
            </a:r>
            <a:r>
              <a:rPr lang="ru-RU" sz="2400" b="1">
                <a:solidFill>
                  <a:srgbClr val="0000FF"/>
                </a:solidFill>
                <a:effectLst/>
                <a:latin typeface="Symbol" pitchFamily="18" charset="2"/>
                <a:cs typeface="Arial" charset="0"/>
              </a:rPr>
              <a:t> 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2СH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3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CH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ONa + 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 </a:t>
            </a:r>
            <a:r>
              <a:rPr lang="en-US" sz="2400" b="1">
                <a:solidFill>
                  <a:srgbClr val="0000FF"/>
                </a:solidFill>
                <a:effectLst/>
                <a:latin typeface="Symbol" pitchFamily="18" charset="2"/>
                <a:cs typeface="Arial" charset="0"/>
              </a:rPr>
              <a:t>­</a:t>
            </a:r>
            <a:endParaRPr lang="en-US" sz="2400" b="1">
              <a:solidFill>
                <a:srgbClr val="0000FF"/>
              </a:solidFill>
              <a:effectLst/>
              <a:cs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2СH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3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CH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OH + Сa </a:t>
            </a:r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</a:t>
            </a:r>
            <a:r>
              <a:rPr lang="en-US" sz="2400" b="1">
                <a:solidFill>
                  <a:srgbClr val="0000FF"/>
                </a:solidFill>
                <a:effectLst/>
                <a:latin typeface="Symbol" pitchFamily="18" charset="2"/>
                <a:cs typeface="Arial" charset="0"/>
              </a:rPr>
              <a:t>®</a:t>
            </a:r>
            <a:r>
              <a:rPr lang="ru-RU" sz="2400" b="1">
                <a:solidFill>
                  <a:srgbClr val="0000FF"/>
                </a:solidFill>
                <a:effectLst/>
                <a:latin typeface="Symbol" pitchFamily="18" charset="2"/>
                <a:cs typeface="Arial" charset="0"/>
              </a:rPr>
              <a:t>  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(СH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3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CH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O)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Ca + H</a:t>
            </a:r>
            <a:r>
              <a:rPr lang="en-US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Symbol" pitchFamily="18" charset="2"/>
                <a:cs typeface="Arial" charset="0"/>
              </a:rPr>
              <a:t>­</a:t>
            </a:r>
            <a:endParaRPr lang="ru-RU" sz="2400" b="1">
              <a:solidFill>
                <a:srgbClr val="0000FF"/>
              </a:solidFill>
              <a:effectLst/>
              <a:latin typeface="Symbol" pitchFamily="18" charset="2"/>
              <a:cs typeface="Arial" charset="0"/>
            </a:endParaRPr>
          </a:p>
        </p:txBody>
      </p:sp>
      <p:pic>
        <p:nvPicPr>
          <p:cNvPr id="118984" name="Picture 20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25" y="3571875"/>
            <a:ext cx="6589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72" name="Содержимое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86 0.01806 L 0.31459 0.13357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0"/>
                                        <p:tgtEl>
                                          <p:spTgt spid="118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8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8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0"/>
                                        <p:tgtEl>
                                          <p:spTgt spid="118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8" grpId="0"/>
      <p:bldP spid="1188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1628775"/>
            <a:ext cx="1150938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313613" cy="1143000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40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Разрыв связи </a:t>
            </a:r>
            <a:r>
              <a:rPr lang="en-US" sz="40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R-</a:t>
            </a:r>
            <a:r>
              <a:rPr lang="ru-RU" sz="40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ОН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45701">
            <a:off x="539750" y="1268413"/>
            <a:ext cx="2879725" cy="2038350"/>
          </a:xfrm>
          <a:noFill/>
        </p:spPr>
      </p:pic>
      <p:pic>
        <p:nvPicPr>
          <p:cNvPr id="123910" name="Picture 6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59" t="24748" r="55870" b="66112"/>
          <a:stretch>
            <a:fillRect/>
          </a:stretch>
        </p:blipFill>
        <p:spPr bwMode="auto">
          <a:xfrm>
            <a:off x="2916238" y="2492375"/>
            <a:ext cx="410527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1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1763713" y="3789363"/>
            <a:ext cx="6638925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.51979 -0.0212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60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765175"/>
            <a:ext cx="73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4221163"/>
            <a:ext cx="11509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70" name="Rectangle 18"/>
          <p:cNvSpPr>
            <a:spLocks noGrp="1" noChangeArrowheads="1"/>
          </p:cNvSpPr>
          <p:nvPr>
            <p:ph type="title"/>
          </p:nvPr>
        </p:nvSpPr>
        <p:spPr>
          <a:xfrm>
            <a:off x="3441700" y="0"/>
            <a:ext cx="5702300" cy="922338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ru-RU" sz="40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Реакции дегидратации</a:t>
            </a:r>
          </a:p>
        </p:txBody>
      </p:sp>
      <p:pic>
        <p:nvPicPr>
          <p:cNvPr id="17413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4149725"/>
            <a:ext cx="2867025" cy="2030413"/>
          </a:xfrm>
          <a:noFill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50853">
            <a:off x="250825" y="476250"/>
            <a:ext cx="277177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1" name="Picture 9" descr="Алканолы1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82" t="37042" r="68451" b="56111"/>
          <a:stretch>
            <a:fillRect/>
          </a:stretch>
        </p:blipFill>
        <p:spPr bwMode="auto">
          <a:xfrm>
            <a:off x="2916238" y="1916113"/>
            <a:ext cx="324008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2" name="Picture 10" descr="Алканолы1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169" t="84727" r="13280" b="8574"/>
          <a:stretch>
            <a:fillRect/>
          </a:stretch>
        </p:blipFill>
        <p:spPr bwMode="auto">
          <a:xfrm rot="-129717">
            <a:off x="6443663" y="1533525"/>
            <a:ext cx="18081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3" name="Picture 11" descr="Алканолы1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277" t="91426" r="13280" b="-633"/>
          <a:stretch>
            <a:fillRect/>
          </a:stretch>
        </p:blipFill>
        <p:spPr bwMode="auto">
          <a:xfrm>
            <a:off x="5940425" y="2565400"/>
            <a:ext cx="23050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5" name="Picture 13" descr="Алканолы1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277" t="84727" r="30215" b="9792"/>
          <a:stretch>
            <a:fillRect/>
          </a:stretch>
        </p:blipFill>
        <p:spPr bwMode="auto">
          <a:xfrm rot="-749995">
            <a:off x="6084888" y="1773238"/>
            <a:ext cx="5762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9" name="c460504.MP3">
            <a:hlinkClick r:id="" action="ppaction://media"/>
          </p:cNvPr>
          <p:cNvPicPr>
            <a:picLocks noRot="1" noChangeAspect="1" noChangeArrowheads="1"/>
          </p:cNvPicPr>
          <p:nvPr>
            <p:ph sz="half" idx="2"/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8675688" y="6553200"/>
            <a:ext cx="304800" cy="304800"/>
          </a:xfrm>
        </p:spPr>
      </p:pic>
      <p:sp>
        <p:nvSpPr>
          <p:cNvPr id="125975" name="Rectangle 23"/>
          <p:cNvSpPr>
            <a:spLocks noChangeArrowheads="1"/>
          </p:cNvSpPr>
          <p:nvPr/>
        </p:nvSpPr>
        <p:spPr bwMode="auto">
          <a:xfrm>
            <a:off x="2174875" y="4929188"/>
            <a:ext cx="6969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CH</a:t>
            </a:r>
            <a:r>
              <a:rPr lang="en-US" sz="2400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3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–CH</a:t>
            </a:r>
            <a:r>
              <a:rPr lang="en-US" sz="2400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–OH</a:t>
            </a:r>
            <a:r>
              <a:rPr lang="ru-RU" sz="2400" b="1">
                <a:solidFill>
                  <a:srgbClr val="0000FF"/>
                </a:solidFill>
                <a:effectLst/>
              </a:rPr>
              <a:t> 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––</a:t>
            </a:r>
            <a:r>
              <a:rPr lang="en-US" b="1" baseline="30000">
                <a:solidFill>
                  <a:srgbClr val="0000FF"/>
                </a:solidFill>
                <a:effectLst/>
                <a:cs typeface="Times New Roman" pitchFamily="18" charset="0"/>
              </a:rPr>
              <a:t>t°&gt;140°C,H2SO4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→</a:t>
            </a:r>
            <a:r>
              <a:rPr lang="en-US" sz="2400">
                <a:solidFill>
                  <a:srgbClr val="0000FF"/>
                </a:solidFill>
                <a:effectLst/>
                <a:cs typeface="Times New Roman" pitchFamily="18" charset="0"/>
              </a:rPr>
              <a:t> 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 CH</a:t>
            </a:r>
            <a:r>
              <a:rPr lang="en-US" sz="2400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=CH</a:t>
            </a:r>
            <a:r>
              <a:rPr lang="en-US" sz="2400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 + H</a:t>
            </a:r>
            <a:r>
              <a:rPr lang="en-US" sz="2400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cs typeface="Times New Roman" pitchFamily="18" charset="0"/>
              </a:rPr>
              <a:t>O</a:t>
            </a:r>
          </a:p>
        </p:txBody>
      </p:sp>
      <p:pic>
        <p:nvPicPr>
          <p:cNvPr id="126064" name="Picture 11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25" y="2786063"/>
            <a:ext cx="71024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2" name="Содержимое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-0.00301 L 0.60451 0.09884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" y="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59 -0.02129 L 0.65382 -0.3467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" y="-16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906" fill="hold"/>
                                        <p:tgtEl>
                                          <p:spTgt spid="1259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26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906"/>
                            </p:stCondLst>
                            <p:childTnLst>
                              <p:par>
                                <p:cTn id="2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2000"/>
                                        <p:tgtEl>
                                          <p:spTgt spid="126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906"/>
                            </p:stCondLst>
                            <p:childTnLst>
                              <p:par>
                                <p:cTn id="2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20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906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906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906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906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969"/>
                </p:tgtEl>
              </p:cMediaNode>
            </p:audio>
          </p:childTnLst>
        </p:cTn>
      </p:par>
    </p:tnLst>
    <p:bldLst>
      <p:bldP spid="125970" grpId="0"/>
      <p:bldP spid="125975" grpId="0"/>
      <p:bldP spid="12597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6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8557" name="Text Box 13"/>
          <p:cNvSpPr txBox="1">
            <a:spLocks noChangeArrowheads="1"/>
          </p:cNvSpPr>
          <p:nvPr/>
        </p:nvSpPr>
        <p:spPr bwMode="auto">
          <a:xfrm>
            <a:off x="357188" y="285750"/>
            <a:ext cx="5546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Реакции окисления</a:t>
            </a:r>
          </a:p>
        </p:txBody>
      </p:sp>
      <p:pic>
        <p:nvPicPr>
          <p:cNvPr id="108558" name="Picture 14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060" t="62570" r="13280" b="32201"/>
          <a:stretch>
            <a:fillRect/>
          </a:stretch>
        </p:blipFill>
        <p:spPr bwMode="auto">
          <a:xfrm>
            <a:off x="3708400" y="1000125"/>
            <a:ext cx="4878388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9" name="Picture 15" descr="Алканолы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08" t="67772" r="16331" b="22527"/>
          <a:stretch>
            <a:fillRect/>
          </a:stretch>
        </p:blipFill>
        <p:spPr bwMode="auto">
          <a:xfrm>
            <a:off x="214313" y="2428875"/>
            <a:ext cx="4302125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61" name="Rectangle 17"/>
          <p:cNvSpPr>
            <a:spLocks noChangeArrowheads="1"/>
          </p:cNvSpPr>
          <p:nvPr/>
        </p:nvSpPr>
        <p:spPr bwMode="auto">
          <a:xfrm>
            <a:off x="3643313" y="1643063"/>
            <a:ext cx="46434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2С</a:t>
            </a:r>
            <a:r>
              <a:rPr lang="ru-RU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3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H</a:t>
            </a:r>
            <a:r>
              <a:rPr lang="ru-RU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7</a:t>
            </a:r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О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H</a:t>
            </a:r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+ 9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</a:t>
            </a:r>
            <a:r>
              <a:rPr lang="ru-RU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        </a:t>
            </a:r>
            <a:r>
              <a:rPr lang="ru-RU" sz="2400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</a:t>
            </a:r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6С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</a:t>
            </a:r>
            <a:r>
              <a:rPr lang="ru-RU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ru-RU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 + 8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H</a:t>
            </a:r>
            <a:r>
              <a:rPr lang="ru-RU" sz="2400" b="1" baseline="-30000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2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itchFamily="18" charset="0"/>
                <a:cs typeface="Arial" charset="0"/>
              </a:rPr>
              <a:t>O</a:t>
            </a:r>
            <a:endParaRPr lang="en-US" sz="2400" b="1">
              <a:effectLst/>
              <a:latin typeface="Times New Roman" pitchFamily="18" charset="0"/>
            </a:endParaRPr>
          </a:p>
          <a:p>
            <a:pPr eaLnBrk="0" hangingPunct="0"/>
            <a:r>
              <a:rPr lang="ru-RU">
                <a:effectLst/>
                <a:cs typeface="Arial" charset="0"/>
              </a:rPr>
              <a:t> </a:t>
            </a:r>
          </a:p>
        </p:txBody>
      </p:sp>
      <p:pic>
        <p:nvPicPr>
          <p:cNvPr id="108562" name="Picture 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3214688"/>
            <a:ext cx="563403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63" name="Picture 1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1844675"/>
            <a:ext cx="4270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66" name="Picture 2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4429125"/>
            <a:ext cx="5119688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67" name="Text Box 23"/>
          <p:cNvSpPr txBox="1">
            <a:spLocks noChangeArrowheads="1"/>
          </p:cNvSpPr>
          <p:nvPr/>
        </p:nvSpPr>
        <p:spPr bwMode="auto">
          <a:xfrm>
            <a:off x="2714625" y="4572000"/>
            <a:ext cx="375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3. В жестких условиях</a:t>
            </a:r>
          </a:p>
        </p:txBody>
      </p:sp>
      <p:pic>
        <p:nvPicPr>
          <p:cNvPr id="108568" name="Picture 24" descr="http://www.alhimik.ru/ucheba_ru/354.jpg"/>
          <p:cNvPicPr>
            <a:picLocks noChangeAspect="1" noChangeArrowheads="1"/>
          </p:cNvPicPr>
          <p:nvPr/>
        </p:nvPicPr>
        <p:blipFill>
          <a:blip r:embed="rId9" r:link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2492375"/>
            <a:ext cx="3065463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70" name="c46050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29563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86" fill="hold"/>
                                        <p:tgtEl>
                                          <p:spTgt spid="1085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30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70"/>
                </p:tgtEl>
              </p:cMediaNode>
            </p:audio>
          </p:childTnLst>
        </p:cTn>
      </p:par>
    </p:tnLst>
    <p:bldLst>
      <p:bldP spid="108561" grpId="0"/>
      <p:bldP spid="1085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ChangeAspect="1" noChangeArrowheads="1"/>
          </p:cNvPicPr>
          <p:nvPr/>
        </p:nvPicPr>
        <p:blipFill>
          <a:blip r:embed="rId3" cstate="print">
            <a:lum bright="46000" contrast="-46000"/>
          </a:blip>
          <a:srcRect/>
          <a:stretch>
            <a:fillRect/>
          </a:stretch>
        </p:blipFill>
        <p:spPr bwMode="auto">
          <a:xfrm>
            <a:off x="1042988" y="0"/>
            <a:ext cx="8101012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9" name="Picture 7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674" t="8514" r="65141" b="85684"/>
          <a:stretch>
            <a:fillRect/>
          </a:stretch>
        </p:blipFill>
        <p:spPr bwMode="auto">
          <a:xfrm>
            <a:off x="7019925" y="1268413"/>
            <a:ext cx="19431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WordArt 8"/>
          <p:cNvSpPr>
            <a:spLocks noChangeArrowheads="1" noChangeShapeType="1" noTextEdit="1"/>
          </p:cNvSpPr>
          <p:nvPr/>
        </p:nvSpPr>
        <p:spPr bwMode="auto">
          <a:xfrm rot="5400000">
            <a:off x="-2238375" y="3038475"/>
            <a:ext cx="5616575" cy="6381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4400" b="1" kern="10" normalizeH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Получение   спиртов</a:t>
            </a:r>
          </a:p>
        </p:txBody>
      </p:sp>
      <p:pic>
        <p:nvPicPr>
          <p:cNvPr id="100362" name="Picture 10" descr="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504" t="19797" r="253" b="37357"/>
          <a:stretch>
            <a:fillRect/>
          </a:stretch>
        </p:blipFill>
        <p:spPr bwMode="auto">
          <a:xfrm>
            <a:off x="5148263" y="1125538"/>
            <a:ext cx="223043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63" name="Picture 11" descr="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4812" b="78027"/>
          <a:stretch>
            <a:fillRect/>
          </a:stretch>
        </p:blipFill>
        <p:spPr bwMode="auto">
          <a:xfrm>
            <a:off x="1331913" y="0"/>
            <a:ext cx="46275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4" name="Rectangle 12"/>
          <p:cNvSpPr>
            <a:spLocks noChangeArrowheads="1"/>
          </p:cNvSpPr>
          <p:nvPr/>
        </p:nvSpPr>
        <p:spPr bwMode="auto">
          <a:xfrm>
            <a:off x="900113" y="188913"/>
            <a:ext cx="59626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effectLst/>
                <a:latin typeface="Times New Roman" pitchFamily="18" charset="0"/>
              </a:rPr>
              <a:t>1. </a:t>
            </a:r>
            <a:r>
              <a:rPr lang="ru-RU" b="1">
                <a:effectLst/>
                <a:latin typeface="Times New Roman" pitchFamily="18" charset="0"/>
                <a:cs typeface="Times New Roman" pitchFamily="18" charset="0"/>
              </a:rPr>
              <a:t>Гидролиз галогенопроизводных углеводородов:</a:t>
            </a:r>
            <a:endParaRPr lang="ru-RU" b="1">
              <a:effectLst/>
              <a:latin typeface="Times New Roman" pitchFamily="18" charset="0"/>
            </a:endParaRPr>
          </a:p>
          <a:p>
            <a:pPr eaLnBrk="0" hangingPunct="0"/>
            <a:r>
              <a:rPr lang="ru-RU" b="1"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lang="ru-RU" b="1">
              <a:effectLst/>
              <a:latin typeface="Times New Roman" pitchFamily="18" charset="0"/>
            </a:endParaRPr>
          </a:p>
          <a:p>
            <a:pPr eaLnBrk="0" hangingPunct="0"/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–С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↔ С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HBr</a:t>
            </a:r>
            <a:endParaRPr lang="ru-RU" b="1">
              <a:effectLst/>
              <a:latin typeface="Times New Roman" pitchFamily="18" charset="0"/>
            </a:endParaRPr>
          </a:p>
          <a:p>
            <a:pPr eaLnBrk="0" hangingPunct="0"/>
            <a:endParaRPr lang="ru-RU" sz="1800" b="1">
              <a:effectLst/>
              <a:latin typeface="Times New Roman" pitchFamily="18" charset="0"/>
            </a:endParaRPr>
          </a:p>
        </p:txBody>
      </p:sp>
      <p:pic>
        <p:nvPicPr>
          <p:cNvPr id="100365" name="Picture 13" descr="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472" r="45886" b="62645"/>
          <a:stretch>
            <a:fillRect/>
          </a:stretch>
        </p:blipFill>
        <p:spPr bwMode="auto">
          <a:xfrm>
            <a:off x="1258888" y="1557338"/>
            <a:ext cx="3330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7" name="Rectangle 15"/>
          <p:cNvSpPr>
            <a:spLocks noChangeArrowheads="1"/>
          </p:cNvSpPr>
          <p:nvPr/>
        </p:nvSpPr>
        <p:spPr bwMode="auto">
          <a:xfrm>
            <a:off x="1042988" y="1484313"/>
            <a:ext cx="55213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</a:rPr>
              <a:t>2. Г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идратаци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</a:rPr>
              <a:t>я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этилена (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b="1" baseline="-3000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; 280</a:t>
            </a:r>
            <a:r>
              <a:rPr lang="en-US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; 8 МПа)</a:t>
            </a:r>
            <a:endParaRPr lang="ru-RU">
              <a:effectLst/>
              <a:latin typeface="Times New Roman" pitchFamily="18" charset="0"/>
            </a:endParaRPr>
          </a:p>
          <a:p>
            <a:pPr eaLnBrk="0" hangingPunct="0"/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СН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=СН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 + 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О  → СН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3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–СН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–ОН</a:t>
            </a:r>
            <a:endParaRPr lang="ru-RU">
              <a:effectLst/>
            </a:endParaRPr>
          </a:p>
          <a:p>
            <a:pPr eaLnBrk="0" hangingPunct="0">
              <a:spcBef>
                <a:spcPct val="50000"/>
              </a:spcBef>
            </a:pPr>
            <a:endParaRPr lang="ru-RU" sz="1800">
              <a:effectLst/>
            </a:endParaRPr>
          </a:p>
        </p:txBody>
      </p:sp>
      <p:pic>
        <p:nvPicPr>
          <p:cNvPr id="100368" name="Picture 16" descr="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649" r="54062" b="43970"/>
          <a:stretch>
            <a:fillRect/>
          </a:stretch>
        </p:blipFill>
        <p:spPr bwMode="auto">
          <a:xfrm>
            <a:off x="1835150" y="2565400"/>
            <a:ext cx="282733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70" name="Rectangle 18"/>
          <p:cNvSpPr>
            <a:spLocks noChangeArrowheads="1"/>
          </p:cNvSpPr>
          <p:nvPr/>
        </p:nvSpPr>
        <p:spPr bwMode="auto">
          <a:xfrm>
            <a:off x="971550" y="2349500"/>
            <a:ext cx="54721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</a:rPr>
              <a:t>3. И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з синтез-газа на катализаторе (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ZnO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b="1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) при 250</a:t>
            </a:r>
            <a:r>
              <a:rPr lang="en-US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и давлении 5-10 МПа:</a:t>
            </a:r>
            <a:br>
              <a:rPr lang="ru-RU" b="1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>
              <a:effectLst/>
              <a:latin typeface="Times New Roman" pitchFamily="18" charset="0"/>
            </a:endParaRPr>
          </a:p>
          <a:p>
            <a:pPr algn="ctr" eaLnBrk="0" hangingPunct="0"/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СО + 2Н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2</a:t>
            </a:r>
            <a:r>
              <a:rPr lang="ru-RU">
                <a:solidFill>
                  <a:srgbClr val="0000FF"/>
                </a:solidFill>
                <a:effectLst/>
                <a:ea typeface="Times New Roman" pitchFamily="18" charset="0"/>
                <a:cs typeface="Arial" charset="0"/>
              </a:rPr>
              <a:t>→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 СН</a:t>
            </a:r>
            <a:r>
              <a:rPr lang="ru-RU" b="1" baseline="-30000">
                <a:solidFill>
                  <a:srgbClr val="0000FF"/>
                </a:solidFill>
                <a:effectLst/>
                <a:cs typeface="Times New Roman" pitchFamily="18" charset="0"/>
              </a:rPr>
              <a:t>3</a:t>
            </a:r>
            <a:r>
              <a:rPr lang="ru-RU" b="1">
                <a:solidFill>
                  <a:srgbClr val="0000FF"/>
                </a:solidFill>
                <a:effectLst/>
                <a:cs typeface="Times New Roman" pitchFamily="18" charset="0"/>
              </a:rPr>
              <a:t>ОН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195513" y="3644900"/>
            <a:ext cx="2952750" cy="1511300"/>
            <a:chOff x="703" y="1298"/>
            <a:chExt cx="1860" cy="952"/>
          </a:xfrm>
        </p:grpSpPr>
        <p:pic>
          <p:nvPicPr>
            <p:cNvPr id="19479" name="Picture 20" descr="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673" t="58235" r="56409" b="18706"/>
            <a:stretch>
              <a:fillRect/>
            </a:stretch>
          </p:blipFill>
          <p:spPr bwMode="auto">
            <a:xfrm>
              <a:off x="703" y="1298"/>
              <a:ext cx="1315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0" name="Picture 21" descr="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591" t="63733" r="42351" b="25294"/>
            <a:stretch>
              <a:fillRect/>
            </a:stretch>
          </p:blipFill>
          <p:spPr bwMode="auto">
            <a:xfrm>
              <a:off x="2018" y="1570"/>
              <a:ext cx="545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042988" y="3573463"/>
            <a:ext cx="4848225" cy="1223962"/>
            <a:chOff x="1066" y="2251"/>
            <a:chExt cx="3054" cy="771"/>
          </a:xfrm>
        </p:grpSpPr>
        <p:pic>
          <p:nvPicPr>
            <p:cNvPr id="19477" name="Picture 2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>
              <a:off x="1156" y="2432"/>
              <a:ext cx="2964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8" name="Picture 24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6" y="2251"/>
              <a:ext cx="2412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1187450" y="5013325"/>
            <a:ext cx="6824663" cy="1198563"/>
            <a:chOff x="1111" y="3022"/>
            <a:chExt cx="4299" cy="755"/>
          </a:xfrm>
        </p:grpSpPr>
        <p:pic>
          <p:nvPicPr>
            <p:cNvPr id="19475" name="Picture 2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7" y="3249"/>
              <a:ext cx="4163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6" name="Picture 2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1" y="3022"/>
              <a:ext cx="289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4716463" y="3716338"/>
            <a:ext cx="3600450" cy="2449512"/>
            <a:chOff x="748" y="2341"/>
            <a:chExt cx="2268" cy="1543"/>
          </a:xfrm>
        </p:grpSpPr>
        <p:pic>
          <p:nvPicPr>
            <p:cNvPr id="19473" name="Picture 29" descr="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286" t="86792" r="-6789" b="1122"/>
            <a:stretch>
              <a:fillRect/>
            </a:stretch>
          </p:blipFill>
          <p:spPr bwMode="auto">
            <a:xfrm>
              <a:off x="748" y="3385"/>
              <a:ext cx="2268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4" name="Picture 30" descr="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2318" t="61530" r="253" b="13208"/>
            <a:stretch>
              <a:fillRect/>
            </a:stretch>
          </p:blipFill>
          <p:spPr bwMode="auto">
            <a:xfrm>
              <a:off x="1202" y="2341"/>
              <a:ext cx="1451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0383" name="AutoShape 3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5805488"/>
            <a:ext cx="684212" cy="6921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7" dur="30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0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" dur="3000"/>
                                        <p:tgtEl>
                                          <p:spTgt spid="100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10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0"/>
                            </p:stCondLst>
                            <p:childTnLst>
                              <p:par>
                                <p:cTn id="42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3" dur="3000"/>
                                        <p:tgtEl>
                                          <p:spTgt spid="100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0"/>
                            </p:stCondLst>
                            <p:childTnLst>
                              <p:par>
                                <p:cTn id="55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0"/>
                            </p:stCondLst>
                            <p:childTnLst>
                              <p:par>
                                <p:cTn id="68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4" grpId="0"/>
      <p:bldP spid="100364" grpId="1"/>
      <p:bldP spid="100367" grpId="0"/>
      <p:bldP spid="100367" grpId="1"/>
      <p:bldP spid="100370" grpId="0"/>
      <p:bldP spid="10037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9" name="Picture 5" descr="Без имени-3"/>
          <p:cNvPicPr>
            <a:picLocks noChangeAspect="1" noChangeArrowheads="1"/>
          </p:cNvPicPr>
          <p:nvPr>
            <p:ph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80" t="8325" r="8810" b="4379"/>
          <a:stretch>
            <a:fillRect/>
          </a:stretch>
        </p:blipFill>
        <p:spPr>
          <a:xfrm>
            <a:off x="1908175" y="46038"/>
            <a:ext cx="6767513" cy="6691312"/>
          </a:xfrm>
          <a:noFill/>
        </p:spPr>
      </p:pic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 rot="5400000">
            <a:off x="-2332037" y="3254375"/>
            <a:ext cx="5616575" cy="6381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4400" b="1" kern="10" normalizeH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Применение   спиртов</a:t>
            </a:r>
          </a:p>
        </p:txBody>
      </p:sp>
      <p:pic>
        <p:nvPicPr>
          <p:cNvPr id="20484" name="Picture 7" descr="Без имени-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18" t="38509" r="38872" b="42711"/>
          <a:stretch>
            <a:fillRect/>
          </a:stretch>
        </p:blipFill>
        <p:spPr bwMode="auto">
          <a:xfrm>
            <a:off x="3779838" y="2349500"/>
            <a:ext cx="25923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>
          <a:xfrm>
            <a:off x="5076825" y="3068638"/>
            <a:ext cx="3600450" cy="2701925"/>
          </a:xfrm>
        </p:spPr>
      </p:pic>
      <p:sp>
        <p:nvSpPr>
          <p:cNvPr id="54280" name="WordArt 8"/>
          <p:cNvSpPr>
            <a:spLocks noChangeArrowheads="1" noChangeShapeType="1" noTextEdit="1"/>
          </p:cNvSpPr>
          <p:nvPr/>
        </p:nvSpPr>
        <p:spPr bwMode="auto">
          <a:xfrm rot="5400000">
            <a:off x="-792956" y="2745582"/>
            <a:ext cx="2736850" cy="79216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Метанол</a:t>
            </a:r>
          </a:p>
        </p:txBody>
      </p:sp>
      <p:sp>
        <p:nvSpPr>
          <p:cNvPr id="54282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19838"/>
            <a:ext cx="611187" cy="5381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3643313"/>
            <a:ext cx="2500313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2500313"/>
            <a:ext cx="3798888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Рисунок 7"/>
          <p:cNvPicPr>
            <a:picLocks noChangeAspect="1" noChangeArrowheads="1"/>
          </p:cNvPicPr>
          <p:nvPr/>
        </p:nvPicPr>
        <p:blipFill>
          <a:blip r:embed="rId7" cstate="print"/>
          <a:srcRect l="32352" t="38702" r="33405" b="33929"/>
          <a:stretch>
            <a:fillRect/>
          </a:stretch>
        </p:blipFill>
        <p:spPr bwMode="auto">
          <a:xfrm>
            <a:off x="1214438" y="285750"/>
            <a:ext cx="45720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2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2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8" presetClass="entr" presetSubtype="3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 animBg="1"/>
      <p:bldP spid="54280" grpId="1" animBg="1"/>
      <p:bldP spid="542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0" y="1219200"/>
            <a:ext cx="7696200" cy="4876800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hlinkClick r:id="rId3" action="ppaction://hlinksldjump"/>
              </a:rPr>
              <a:t>Определение спиртов</a:t>
            </a:r>
            <a:endParaRPr lang="ru-RU" sz="2400" b="1" i="1" smtClean="0"/>
          </a:p>
          <a:p>
            <a:pPr eaLnBrk="1" hangingPunct="1"/>
            <a:r>
              <a:rPr lang="ru-RU" sz="2400" b="1" i="1" smtClean="0">
                <a:hlinkClick r:id="rId4" action="ppaction://hlinksldjump"/>
              </a:rPr>
              <a:t>Классификация спиртов</a:t>
            </a:r>
            <a:endParaRPr lang="ru-RU" sz="2400" b="1" i="1" smtClean="0"/>
          </a:p>
          <a:p>
            <a:pPr eaLnBrk="1" hangingPunct="1"/>
            <a:r>
              <a:rPr lang="ru-RU" sz="2400" b="1" smtClean="0">
                <a:hlinkClick r:id="rId5" action="ppaction://hlinksldjump"/>
              </a:rPr>
              <a:t>Номенклатура</a:t>
            </a:r>
            <a:endParaRPr lang="ru-RU" sz="2400" b="1" smtClean="0"/>
          </a:p>
          <a:p>
            <a:pPr eaLnBrk="1" hangingPunct="1"/>
            <a:r>
              <a:rPr lang="ru-RU" sz="2400" b="1" smtClean="0">
                <a:hlinkClick r:id="rId6" action="ppaction://hlinksldjump"/>
              </a:rPr>
              <a:t>Изомерия</a:t>
            </a:r>
            <a:endParaRPr lang="ru-RU" sz="2400" b="1" smtClean="0"/>
          </a:p>
          <a:p>
            <a:pPr eaLnBrk="1" hangingPunct="1"/>
            <a:r>
              <a:rPr lang="ru-RU" sz="2400" b="1" i="1" smtClean="0">
                <a:hlinkClick r:id="rId7" action="ppaction://hlinksldjump"/>
              </a:rPr>
              <a:t>Физические свойства</a:t>
            </a:r>
            <a:endParaRPr lang="ru-RU" sz="2400" b="1" i="1" smtClean="0"/>
          </a:p>
          <a:p>
            <a:pPr eaLnBrk="1" hangingPunct="1"/>
            <a:r>
              <a:rPr lang="ru-RU" sz="2400" b="1" i="1" smtClean="0">
                <a:hlinkClick r:id="rId8" action="ppaction://hlinksldjump"/>
              </a:rPr>
              <a:t>Аномалии у спиртов</a:t>
            </a:r>
            <a:endParaRPr lang="ru-RU" sz="2400" b="1" i="1" smtClean="0"/>
          </a:p>
          <a:p>
            <a:pPr eaLnBrk="1" hangingPunct="1"/>
            <a:r>
              <a:rPr lang="ru-RU" sz="2400" b="1" i="1" smtClean="0">
                <a:hlinkClick r:id="rId9" action="ppaction://hlinksldjump"/>
              </a:rPr>
              <a:t>Химические свойства</a:t>
            </a:r>
            <a:endParaRPr lang="ru-RU" sz="2400" b="1" i="1" smtClean="0"/>
          </a:p>
          <a:p>
            <a:pPr eaLnBrk="1" hangingPunct="1"/>
            <a:r>
              <a:rPr lang="ru-RU" sz="2400" b="1" i="1" smtClean="0">
                <a:hlinkClick r:id="rId10" action="ppaction://hlinksldjump"/>
              </a:rPr>
              <a:t>Физиологическое действие спиртов</a:t>
            </a:r>
            <a:endParaRPr lang="ru-RU" sz="2400" smtClean="0"/>
          </a:p>
          <a:p>
            <a:pPr eaLnBrk="1" hangingPunct="1"/>
            <a:r>
              <a:rPr lang="ru-RU" sz="2400" b="1" i="1" smtClean="0">
                <a:hlinkClick r:id="rId11" action="ppaction://hlinksldjump"/>
              </a:rPr>
              <a:t>Применение спиртов</a:t>
            </a:r>
            <a:endParaRPr lang="ru-RU" sz="2400" b="1" i="1" smtClean="0"/>
          </a:p>
          <a:p>
            <a:pPr eaLnBrk="1" hangingPunct="1"/>
            <a:r>
              <a:rPr lang="ru-RU" sz="2400" b="1" i="1" smtClean="0">
                <a:hlinkClick r:id="rId12" action="ppaction://hlinksldjump"/>
              </a:rPr>
              <a:t>Получение спиртов</a:t>
            </a:r>
            <a:endParaRPr lang="ru-RU" sz="2400" b="1" i="1" smtClean="0"/>
          </a:p>
          <a:p>
            <a:pPr eaLnBrk="1" hangingPunct="1"/>
            <a:r>
              <a:rPr lang="ru-RU" sz="2400" b="1" i="1" smtClean="0">
                <a:hlinkClick r:id="rId13" action="ppaction://hlinksldjump"/>
              </a:rPr>
              <a:t>Подведем итоги</a:t>
            </a:r>
            <a:endParaRPr lang="en-US" sz="2400" b="1" i="1" smtClean="0"/>
          </a:p>
          <a:p>
            <a:pPr eaLnBrk="1" hangingPunct="1"/>
            <a:endParaRPr lang="en-US" sz="2400" b="1" i="1" smtClean="0"/>
          </a:p>
          <a:p>
            <a:pPr eaLnBrk="1" hangingPunct="1">
              <a:buFontTx/>
              <a:buNone/>
            </a:pPr>
            <a:endParaRPr lang="ru-RU" sz="2400" b="1" i="1" smtClean="0"/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2195513" y="260350"/>
            <a:ext cx="4800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 cap="rnd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Содержание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6364288" cy="922338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Физиологическое действие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357188" y="1500188"/>
            <a:ext cx="4249737" cy="45434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smtClean="0"/>
              <a:t>    </a:t>
            </a:r>
            <a:r>
              <a:rPr lang="ru-RU" b="1" smtClean="0">
                <a:solidFill>
                  <a:srgbClr val="000099"/>
                </a:solidFill>
                <a:latin typeface="Times New Roman" pitchFamily="18" charset="0"/>
              </a:rPr>
              <a:t>В Древней Греции существовал бог виноделия - Дионис, которого греки переняли у фракийцев. 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Times New Roman" pitchFamily="18" charset="0"/>
              </a:rPr>
              <a:t>В римской мифологии Дионис носил имя Вакх</a:t>
            </a:r>
            <a:r>
              <a:rPr lang="ru-RU" sz="2400" b="1" smtClean="0">
                <a:solidFill>
                  <a:srgbClr val="000099"/>
                </a:solidFill>
                <a:latin typeface="Times New Roman" pitchFamily="18" charset="0"/>
              </a:rPr>
              <a:t>. 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908050"/>
            <a:ext cx="4170363" cy="5545138"/>
          </a:xfrm>
          <a:noFill/>
        </p:spPr>
      </p:pic>
      <p:pic>
        <p:nvPicPr>
          <p:cNvPr id="86023" name="Picture 7" descr="2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4716463" y="908050"/>
            <a:ext cx="4176712" cy="55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21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260350"/>
            <a:ext cx="4381500" cy="6337300"/>
          </a:xfrm>
          <a:noFill/>
        </p:spPr>
      </p:pic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4932363" y="1989138"/>
            <a:ext cx="3995737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99"/>
                </a:solidFill>
                <a:effectLst/>
                <a:latin typeface="Times New Roman" pitchFamily="18" charset="0"/>
              </a:rPr>
              <a:t>Действие вина разнообразно: оно повышает настроение, развязывает языки, иногда вызывает агрессию и очень часто – сонливость.</a:t>
            </a:r>
          </a:p>
          <a:p>
            <a:pPr algn="ctr"/>
            <a:r>
              <a:rPr lang="ru-RU" sz="2800" b="1">
                <a:solidFill>
                  <a:srgbClr val="000099"/>
                </a:solidFill>
                <a:effectLst/>
                <a:latin typeface="Times New Roman" pitchFamily="18" charset="0"/>
              </a:rPr>
              <a:t> Часто пьяный человек засыпает и, если спит достаточно просыпается трезвым.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79388" y="5802313"/>
            <a:ext cx="399573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 Крестьянская пирушка»  </a:t>
            </a:r>
            <a:b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</a:t>
            </a:r>
            <a:r>
              <a:rPr lang="ru-RU" sz="1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Адриан</a:t>
            </a:r>
            <a:r>
              <a:rPr lang="ru-RU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1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Браувер</a:t>
            </a:r>
            <a:r>
              <a:rPr lang="ru-RU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, Фландрия, 17 в.</a:t>
            </a:r>
          </a:p>
          <a:p>
            <a:pPr>
              <a:defRPr/>
            </a:pPr>
            <a:r>
              <a:rPr lang="ru-RU" b="1" dirty="0">
                <a:solidFill>
                  <a:srgbClr val="FFFF66"/>
                </a:solidFill>
                <a:effectLst/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>
          <a:xfrm>
            <a:off x="225425" y="285750"/>
            <a:ext cx="5581650" cy="6143625"/>
          </a:xfrm>
          <a:noFill/>
        </p:spPr>
      </p:pic>
      <p:pic>
        <p:nvPicPr>
          <p:cNvPr id="96273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5929313" y="357188"/>
            <a:ext cx="11938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142875" y="1428750"/>
            <a:ext cx="50355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Возникает ситуация, когда структуры головного мозга уже не могут функционировать без алкоголя,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 печень не способна его перерабатывать</a:t>
            </a:r>
            <a:endParaRPr lang="ru-RU" sz="3200" b="1" dirty="0"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5148263" y="1628775"/>
            <a:ext cx="3995737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Этиловый  спирт-наркотик , который   вследствие  высокой  растворимости  быстро  всасывается  в  кровь.  </a:t>
            </a:r>
          </a:p>
        </p:txBody>
      </p:sp>
      <p:pic>
        <p:nvPicPr>
          <p:cNvPr id="96271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4000500"/>
            <a:ext cx="37036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96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0" fill="hold"/>
                                        <p:tgtEl>
                                          <p:spTgt spid="96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6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428625"/>
            <a:ext cx="4905375" cy="6215063"/>
          </a:xfr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86375" y="1428750"/>
            <a:ext cx="3671888" cy="50292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Метиловый спирт - бесцветная жидкость, кипящая при температуре 65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˚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.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5 –10 мл  метанола вызывают слепоту и сильное отравление организма, а 30 мл могут привести к смертельному исходу</a:t>
            </a: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5715000" y="2928938"/>
            <a:ext cx="2079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unga" pitchFamily="2"/>
              </a:rPr>
              <a:t>СН</a:t>
            </a:r>
            <a:r>
              <a:rPr lang="ru-RU" sz="4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unga" pitchFamily="2"/>
              </a:rPr>
              <a:t>3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unga" pitchFamily="2"/>
              </a:rPr>
              <a:t>ОН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827088" y="4149725"/>
            <a:ext cx="2608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unga" pitchFamily="2"/>
              </a:rPr>
              <a:t>МЕТАНОЛ</a:t>
            </a:r>
          </a:p>
        </p:txBody>
      </p:sp>
      <p:sp>
        <p:nvSpPr>
          <p:cNvPr id="52233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175375"/>
            <a:ext cx="647700" cy="68262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8" y="4357688"/>
            <a:ext cx="2286000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http://journals.ru/attach/508/50721/7537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3" name="Rectangle 5"/>
          <p:cNvSpPr>
            <a:spLocks noChangeArrowheads="1"/>
          </p:cNvSpPr>
          <p:nvPr/>
        </p:nvSpPr>
        <p:spPr bwMode="auto">
          <a:xfrm rot="-1496149">
            <a:off x="6516688" y="5445125"/>
            <a:ext cx="2457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В.Маковский.</a:t>
            </a:r>
          </a:p>
          <a:p>
            <a:pPr>
              <a:defRPr/>
            </a:pPr>
            <a:r>
              <a:rPr lang="ru-RU" sz="28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«Не пущу!»</a:t>
            </a: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1428750" y="2420938"/>
            <a:ext cx="64293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Горький пропойца губит не только свою жизнь, но и жизнь своей семьи. Он готов пропить последние штаны. Его забитая нуждой и работой жена в порыве отчаяния решается противостоять самоубийственному поведению своего мужа.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1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88913"/>
            <a:ext cx="4827587" cy="6480175"/>
          </a:xfrm>
          <a:noFill/>
        </p:spPr>
      </p:pic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5364163" y="1700213"/>
            <a:ext cx="35337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Мальчика послали за водкой в шинок. Тогда еще не было закона, согласно которому лицам, не достигшим 18-летнего возраста, нельзя было продавать алкогольных напитков. Поэтому хозяин заведения озабочен только подлинностью купюры, которую предъявил покупатель.</a:t>
            </a: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589588"/>
            <a:ext cx="3973512" cy="1143000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folHlink"/>
                </a:solidFill>
                <a:latin typeface="Times New Roman" pitchFamily="18" charset="0"/>
              </a:rPr>
              <a:t>Шинкарь.</a:t>
            </a:r>
            <a:r>
              <a:rPr lang="ru-RU" sz="3200" b="1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br>
              <a:rPr lang="ru-RU" sz="3200" b="1" smtClean="0">
                <a:solidFill>
                  <a:schemeClr val="folHlink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chemeClr val="folHlink"/>
                </a:solidFill>
                <a:latin typeface="Times New Roman" pitchFamily="18" charset="0"/>
              </a:rPr>
              <a:t>ТранковскийА.И. 1879.</a:t>
            </a:r>
            <a:r>
              <a:rPr lang="ru-RU" sz="3200" b="1" smtClean="0">
                <a:solidFill>
                  <a:srgbClr val="FFFF66"/>
                </a:solidFill>
                <a:latin typeface="Times New Roman" pitchFamily="18" charset="0"/>
              </a:rPr>
              <a:t> </a:t>
            </a:r>
            <a:br>
              <a:rPr lang="ru-RU" sz="3200" b="1" smtClean="0">
                <a:solidFill>
                  <a:srgbClr val="FFFF66"/>
                </a:solidFill>
                <a:latin typeface="Times New Roman" pitchFamily="18" charset="0"/>
              </a:rPr>
            </a:br>
            <a:endParaRPr lang="ru-RU" sz="3200" b="1" smtClean="0">
              <a:solidFill>
                <a:srgbClr val="FFFF66"/>
              </a:solidFill>
              <a:latin typeface="Times New Roman" pitchFamily="18" charset="0"/>
            </a:endParaRPr>
          </a:p>
        </p:txBody>
      </p:sp>
      <p:pic>
        <p:nvPicPr>
          <p:cNvPr id="83975" name="Picture 7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 rot="1202091">
            <a:off x="5432425" y="331788"/>
            <a:ext cx="260826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8"/>
          <p:cNvPicPr>
            <a:picLocks noChangeAspect="1" noChangeArrowheads="1"/>
          </p:cNvPicPr>
          <p:nvPr/>
        </p:nvPicPr>
        <p:blipFill>
          <a:blip r:embed="rId5" cstate="print">
            <a:lum bright="-6000" contrast="24000"/>
          </a:blip>
          <a:srcRect/>
          <a:stretch>
            <a:fillRect/>
          </a:stretch>
        </p:blipFill>
        <p:spPr bwMode="auto">
          <a:xfrm rot="-1049334">
            <a:off x="5943600" y="2819400"/>
            <a:ext cx="2703513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285750" y="785813"/>
            <a:ext cx="417671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Постановление Правительства РФ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19 августа 1999г. №987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Алканолы"/>
          <p:cNvPicPr>
            <a:picLocks noChangeAspect="1" noChangeArrowheads="1"/>
          </p:cNvPicPr>
          <p:nvPr>
            <p:ph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98763" y="0"/>
            <a:ext cx="4938712" cy="6858000"/>
          </a:xfr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1"/>
          <p:cNvSpPr>
            <a:spLocks noGrp="1"/>
          </p:cNvSpPr>
          <p:nvPr>
            <p:ph/>
          </p:nvPr>
        </p:nvSpPr>
        <p:spPr>
          <a:xfrm>
            <a:off x="1285875" y="1214438"/>
            <a:ext cx="7313613" cy="5851525"/>
          </a:xfrm>
        </p:spPr>
        <p:txBody>
          <a:bodyPr/>
          <a:lstStyle/>
          <a:p>
            <a:r>
              <a:rPr lang="en-US" sz="1600" smtClean="0"/>
              <a:t>http://realab.kiev.ua/index.php?page=1-25</a:t>
            </a:r>
            <a:endParaRPr lang="ru-RU" sz="1600" smtClean="0"/>
          </a:p>
          <a:p>
            <a:r>
              <a:rPr lang="en-US" sz="1600" smtClean="0"/>
              <a:t>http://www.journals.ru/journals_comments.php?id=2745559</a:t>
            </a:r>
            <a:endParaRPr lang="ru-RU" sz="1600" smtClean="0"/>
          </a:p>
          <a:p>
            <a:r>
              <a:rPr lang="en-US" sz="1600" smtClean="0"/>
              <a:t>http://forum.hq4u.org/topic/29719/page__pid__68942__st__0&amp;</a:t>
            </a:r>
            <a:endParaRPr lang="ru-RU" sz="1600" smtClean="0"/>
          </a:p>
          <a:p>
            <a:r>
              <a:rPr lang="en-US" sz="1600" smtClean="0"/>
              <a:t>http://video.yandex.ru/search.xml?text=%D0%BC%D0%B5%D1%82%D0%B0%D0%BD%D0%BE%D0%BB%20%D0%BF%D1%80%D0%B8%D0%BC%D0%B5%D0%BD%D0%B5%D0%BD%D0%B8%D0%B5&amp;where=all&amp;id=81039460-00</a:t>
            </a:r>
            <a:endParaRPr lang="ru-RU" sz="1600" smtClean="0"/>
          </a:p>
          <a:p>
            <a:r>
              <a:rPr lang="en-US" sz="1600" smtClean="0"/>
              <a:t>http://schools.keldysh.ru/sch1216/students/canis_major/maira.htm</a:t>
            </a:r>
            <a:endParaRPr lang="ru-RU" sz="1600" smtClean="0"/>
          </a:p>
          <a:p>
            <a:endParaRPr lang="ru-RU" sz="1600" smtClean="0"/>
          </a:p>
          <a:p>
            <a:endParaRPr lang="ru-RU" sz="1600" smtClean="0"/>
          </a:p>
          <a:p>
            <a:r>
              <a:rPr lang="ru-RU" sz="1600" smtClean="0"/>
              <a:t>Химия . 7-11 класс.  </a:t>
            </a:r>
            <a:r>
              <a:rPr lang="ru-RU" sz="1600" i="1" smtClean="0"/>
              <a:t>Рудзитис Г.Е., Фельдман Ф.Г.(</a:t>
            </a:r>
            <a:r>
              <a:rPr lang="ru-RU" sz="1600" smtClean="0"/>
              <a:t>2-х частях). М., Просвещение 1985. Часть 2 стр.200-208</a:t>
            </a:r>
          </a:p>
          <a:p>
            <a:r>
              <a:rPr lang="ru-RU" sz="1600" smtClean="0"/>
              <a:t>Герасимова Н.Ф., Базаева М.В., Супоницкая И.И. Использование опорных конспектов на практических занятиях. //Химия в школе, 1995, №5, с.59-60. </a:t>
            </a:r>
          </a:p>
          <a:p>
            <a:endParaRPr lang="ru-RU" sz="1600" smtClean="0"/>
          </a:p>
          <a:p>
            <a:endParaRPr lang="ru-RU" sz="1600" smtClean="0"/>
          </a:p>
          <a:p>
            <a:endParaRPr lang="ru-RU" sz="1600" smtClean="0"/>
          </a:p>
          <a:p>
            <a:endParaRPr lang="ru-RU" sz="1600" smtClean="0"/>
          </a:p>
          <a:p>
            <a:endParaRPr lang="ru-RU" sz="160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143000" y="214313"/>
            <a:ext cx="524192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u="sng" dirty="0">
                <a:cs typeface="Andalus" pitchFamily="18" charset="-78"/>
              </a:rPr>
              <a:t>Источники  используемого материала</a:t>
            </a:r>
            <a:endParaRPr lang="ru-RU" i="1" dirty="0">
              <a:cs typeface="Andalus" pitchFamily="18" charset="-78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40000" contrast="-34000"/>
          </a:blip>
          <a:srcRect l="-1653" t="3966" b="18018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3924300" y="333375"/>
            <a:ext cx="4465638" cy="1357313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>
              <a:defRPr/>
            </a:pPr>
            <a:r>
              <a:rPr lang="ru-RU" sz="4400" b="1" i="1" kern="10" spc="2200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2DEDF7"/>
                    </a:gs>
                    <a:gs pos="50000">
                      <a:schemeClr val="hlink"/>
                    </a:gs>
                    <a:gs pos="100000">
                      <a:srgbClr val="2DEDF7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71600"/>
            <a:ext cx="3851275" cy="4648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smtClean="0">
                <a:solidFill>
                  <a:srgbClr val="800000"/>
                </a:solidFill>
              </a:rPr>
              <a:t>Спиртами называются органические вещества, молекулы которых содержат одну или несколько функциональных гидроксильных групп, соединенных с углеводородным радикалом.</a:t>
            </a:r>
          </a:p>
        </p:txBody>
      </p:sp>
      <p:pic>
        <p:nvPicPr>
          <p:cNvPr id="9221" name="Picture 5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6000" contrast="18000"/>
          </a:blip>
          <a:srcRect l="4399" t="15932" r="88737" b="80296"/>
          <a:stretch>
            <a:fillRect/>
          </a:stretch>
        </p:blipFill>
        <p:spPr bwMode="auto">
          <a:xfrm>
            <a:off x="1476375" y="1844675"/>
            <a:ext cx="36004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1620" t="15024" r="79169" b="79907"/>
          <a:stretch>
            <a:fillRect/>
          </a:stretch>
        </p:blipFill>
        <p:spPr bwMode="auto">
          <a:xfrm>
            <a:off x="5003800" y="1844675"/>
            <a:ext cx="36734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267" t="7922" r="74170" b="85989"/>
          <a:stretch>
            <a:fillRect/>
          </a:stretch>
        </p:blipFill>
        <p:spPr bwMode="auto">
          <a:xfrm>
            <a:off x="2268538" y="4941888"/>
            <a:ext cx="395922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6247" t="7922" r="64725" b="85989"/>
          <a:stretch>
            <a:fillRect/>
          </a:stretch>
        </p:blipFill>
        <p:spPr bwMode="auto">
          <a:xfrm>
            <a:off x="6227763" y="4941888"/>
            <a:ext cx="158432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755650" cy="7651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74638"/>
            <a:ext cx="8005763" cy="8509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характеру углеводородного радикала</a:t>
            </a:r>
            <a:r>
              <a:rPr lang="ru-RU" sz="3200" b="1" smtClean="0">
                <a:solidFill>
                  <a:schemeClr val="folHlink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4427538" y="2276475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1258888" y="1989138"/>
            <a:ext cx="1800225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5940425" y="2060575"/>
            <a:ext cx="1871663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708400" y="3789363"/>
            <a:ext cx="1878013" cy="1389062"/>
            <a:chOff x="2485" y="2186"/>
            <a:chExt cx="1183" cy="875"/>
          </a:xfrm>
        </p:grpSpPr>
        <p:sp>
          <p:nvSpPr>
            <p:cNvPr id="8213" name="Text Box 8"/>
            <p:cNvSpPr txBox="1">
              <a:spLocks noChangeArrowheads="1"/>
            </p:cNvSpPr>
            <p:nvPr/>
          </p:nvSpPr>
          <p:spPr bwMode="auto">
            <a:xfrm>
              <a:off x="3254" y="2186"/>
              <a:ext cx="41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2400" b="1">
                  <a:effectLst/>
                  <a:latin typeface="Times New Roman" pitchFamily="18" charset="0"/>
                </a:rPr>
                <a:t>ОН</a:t>
              </a:r>
            </a:p>
          </p:txBody>
        </p:sp>
        <p:sp>
          <p:nvSpPr>
            <p:cNvPr id="21513" name="AutoShape 9"/>
            <p:cNvSpPr>
              <a:spLocks noChangeArrowheads="1"/>
            </p:cNvSpPr>
            <p:nvPr/>
          </p:nvSpPr>
          <p:spPr bwMode="auto">
            <a:xfrm>
              <a:off x="2485" y="2485"/>
              <a:ext cx="666" cy="576"/>
            </a:xfrm>
            <a:prstGeom prst="hexagon">
              <a:avLst>
                <a:gd name="adj" fmla="val 27081"/>
                <a:gd name="vf" fmla="val 11547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14" name="Line 10"/>
            <p:cNvSpPr>
              <a:spLocks noChangeShapeType="1"/>
            </p:cNvSpPr>
            <p:nvPr/>
          </p:nvSpPr>
          <p:spPr bwMode="auto">
            <a:xfrm flipV="1">
              <a:off x="3061" y="2341"/>
              <a:ext cx="192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539750" y="3789363"/>
            <a:ext cx="2052638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ru-RU" sz="2800" b="1">
                <a:effectLst/>
                <a:latin typeface="Times New Roman" pitchFamily="18" charset="0"/>
              </a:rPr>
              <a:t>СН</a:t>
            </a:r>
            <a:r>
              <a:rPr lang="ru-RU" sz="2800" b="1" baseline="-25000">
                <a:effectLst/>
                <a:latin typeface="Times New Roman" pitchFamily="18" charset="0"/>
              </a:rPr>
              <a:t>3</a:t>
            </a:r>
            <a:r>
              <a:rPr lang="ru-RU" sz="2800" b="1">
                <a:effectLst/>
                <a:latin typeface="Times New Roman" pitchFamily="18" charset="0"/>
              </a:rPr>
              <a:t>СН</a:t>
            </a:r>
            <a:r>
              <a:rPr lang="ru-RU" sz="2800" b="1" baseline="-25000">
                <a:effectLst/>
                <a:latin typeface="Times New Roman" pitchFamily="18" charset="0"/>
              </a:rPr>
              <a:t>2</a:t>
            </a:r>
            <a:r>
              <a:rPr lang="ru-RU" sz="2800" b="1">
                <a:effectLst/>
                <a:latin typeface="Times New Roman" pitchFamily="18" charset="0"/>
              </a:rPr>
              <a:t>ОН </a:t>
            </a:r>
          </a:p>
          <a:p>
            <a:pPr algn="ctr" eaLnBrk="0" hangingPunct="0">
              <a:spcBef>
                <a:spcPct val="50000"/>
              </a:spcBef>
            </a:pPr>
            <a:r>
              <a:rPr lang="ru-RU" sz="2800" b="1">
                <a:effectLst/>
                <a:latin typeface="Times New Roman" pitchFamily="18" charset="0"/>
              </a:rPr>
              <a:t>     </a:t>
            </a: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443663" y="3860800"/>
            <a:ext cx="2436812" cy="1389063"/>
            <a:chOff x="4225" y="2251"/>
            <a:chExt cx="1535" cy="875"/>
          </a:xfrm>
        </p:grpSpPr>
        <p:grpSp>
          <p:nvGrpSpPr>
            <p:cNvPr id="8208" name="Group 13"/>
            <p:cNvGrpSpPr>
              <a:grpSpLocks/>
            </p:cNvGrpSpPr>
            <p:nvPr/>
          </p:nvGrpSpPr>
          <p:grpSpPr bwMode="auto">
            <a:xfrm>
              <a:off x="4225" y="2251"/>
              <a:ext cx="1535" cy="875"/>
              <a:chOff x="2485" y="2186"/>
              <a:chExt cx="1535" cy="875"/>
            </a:xfrm>
          </p:grpSpPr>
          <p:sp>
            <p:nvSpPr>
              <p:cNvPr id="8210" name="Text Box 14"/>
              <p:cNvSpPr txBox="1">
                <a:spLocks noChangeArrowheads="1"/>
              </p:cNvSpPr>
              <p:nvPr/>
            </p:nvSpPr>
            <p:spPr bwMode="auto">
              <a:xfrm>
                <a:off x="3254" y="2186"/>
                <a:ext cx="766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ru-RU" sz="2400" b="1">
                    <a:effectLst/>
                    <a:latin typeface="Times New Roman" pitchFamily="18" charset="0"/>
                  </a:rPr>
                  <a:t>СН</a:t>
                </a:r>
                <a:r>
                  <a:rPr lang="ru-RU" sz="2400" b="1" baseline="-25000">
                    <a:effectLst/>
                    <a:latin typeface="Times New Roman" pitchFamily="18" charset="0"/>
                  </a:rPr>
                  <a:t>2</a:t>
                </a:r>
                <a:r>
                  <a:rPr lang="ru-RU" sz="2400" b="1">
                    <a:effectLst/>
                    <a:latin typeface="Times New Roman" pitchFamily="18" charset="0"/>
                  </a:rPr>
                  <a:t>ОН</a:t>
                </a:r>
              </a:p>
              <a:p>
                <a:pPr eaLnBrk="0" hangingPunct="0"/>
                <a:endParaRPr lang="ru-RU" sz="2400" b="1"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1519" name="AutoShape 15"/>
              <p:cNvSpPr>
                <a:spLocks noChangeArrowheads="1"/>
              </p:cNvSpPr>
              <p:nvPr/>
            </p:nvSpPr>
            <p:spPr bwMode="auto">
              <a:xfrm>
                <a:off x="2485" y="2485"/>
                <a:ext cx="666" cy="576"/>
              </a:xfrm>
              <a:prstGeom prst="hexagon">
                <a:avLst>
                  <a:gd name="adj" fmla="val 27081"/>
                  <a:gd name="vf" fmla="val 11547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520" name="Line 16"/>
              <p:cNvSpPr>
                <a:spLocks noChangeShapeType="1"/>
              </p:cNvSpPr>
              <p:nvPr/>
            </p:nvSpPr>
            <p:spPr bwMode="auto">
              <a:xfrm flipV="1">
                <a:off x="3061" y="2341"/>
                <a:ext cx="192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 useBgFill="1">
          <p:nvSpPr>
            <p:cNvPr id="21521" name="Oval 17"/>
            <p:cNvSpPr>
              <a:spLocks noChangeArrowheads="1"/>
            </p:cNvSpPr>
            <p:nvPr/>
          </p:nvSpPr>
          <p:spPr bwMode="auto">
            <a:xfrm>
              <a:off x="4368" y="2659"/>
              <a:ext cx="288" cy="384"/>
            </a:xfrm>
            <a:prstGeom prst="ellipse">
              <a:avLst/>
            </a:prstGeom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522" name="WordArt 18"/>
          <p:cNvSpPr>
            <a:spLocks noChangeArrowheads="1" noChangeShapeType="1" noTextEdit="1"/>
          </p:cNvSpPr>
          <p:nvPr/>
        </p:nvSpPr>
        <p:spPr bwMode="auto">
          <a:xfrm>
            <a:off x="3132138" y="1268413"/>
            <a:ext cx="2735262" cy="1335087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b="1" kern="10" spc="720">
                <a:ln w="254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2DEDF7"/>
                    </a:gs>
                    <a:gs pos="50000">
                      <a:srgbClr val="0000FF"/>
                    </a:gs>
                    <a:gs pos="100000">
                      <a:srgbClr val="2DEDF7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спирты</a:t>
            </a:r>
          </a:p>
        </p:txBody>
      </p:sp>
      <p:sp>
        <p:nvSpPr>
          <p:cNvPr id="21523" name="WordArt 19"/>
          <p:cNvSpPr>
            <a:spLocks noChangeArrowheads="1" noChangeShapeType="1" noTextEdit="1"/>
          </p:cNvSpPr>
          <p:nvPr/>
        </p:nvSpPr>
        <p:spPr bwMode="auto">
          <a:xfrm>
            <a:off x="250825" y="3213100"/>
            <a:ext cx="2449513" cy="12239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2DEDF7"/>
                    </a:gs>
                    <a:gs pos="50000">
                      <a:srgbClr val="0000FF"/>
                    </a:gs>
                    <a:gs pos="100000">
                      <a:srgbClr val="2DEDF7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алифатические</a:t>
            </a:r>
          </a:p>
        </p:txBody>
      </p:sp>
      <p:sp>
        <p:nvSpPr>
          <p:cNvPr id="21524" name="WordArt 20"/>
          <p:cNvSpPr>
            <a:spLocks noChangeArrowheads="1" noChangeShapeType="1" noTextEdit="1"/>
          </p:cNvSpPr>
          <p:nvPr/>
        </p:nvSpPr>
        <p:spPr bwMode="auto">
          <a:xfrm>
            <a:off x="3203575" y="2060575"/>
            <a:ext cx="2808288" cy="144145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2DEDF7"/>
                    </a:gs>
                    <a:gs pos="50000">
                      <a:srgbClr val="0000FF"/>
                    </a:gs>
                    <a:gs pos="100000">
                      <a:srgbClr val="2DEDF7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алициклические</a:t>
            </a:r>
          </a:p>
        </p:txBody>
      </p:sp>
      <p:sp>
        <p:nvSpPr>
          <p:cNvPr id="21525" name="WordArt 21"/>
          <p:cNvSpPr>
            <a:spLocks noChangeArrowheads="1" noChangeShapeType="1" noTextEdit="1"/>
          </p:cNvSpPr>
          <p:nvPr/>
        </p:nvSpPr>
        <p:spPr bwMode="auto">
          <a:xfrm>
            <a:off x="6300788" y="3284538"/>
            <a:ext cx="2624137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2DEDF7"/>
                    </a:gs>
                    <a:gs pos="50000">
                      <a:srgbClr val="0000FF"/>
                    </a:gs>
                    <a:gs pos="100000">
                      <a:srgbClr val="2DEDF7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ароматические</a:t>
            </a:r>
          </a:p>
        </p:txBody>
      </p: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411413" y="5300663"/>
            <a:ext cx="316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800" b="1">
                <a:effectLst/>
                <a:latin typeface="Times New Roman" pitchFamily="18" charset="0"/>
              </a:rPr>
              <a:t>циклогексанол</a:t>
            </a:r>
            <a:endParaRPr kumimoji="1" lang="ru-RU" sz="2800" b="1">
              <a:effectLst/>
              <a:latin typeface="Times New Roman" pitchFamily="18" charset="0"/>
            </a:endParaRP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5940425" y="4995863"/>
            <a:ext cx="237648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effectLst/>
              </a:rPr>
              <a:t>          </a:t>
            </a:r>
            <a:r>
              <a:rPr lang="ru-RU" sz="2800" b="1">
                <a:effectLst/>
                <a:latin typeface="Times New Roman" pitchFamily="18" charset="0"/>
              </a:rPr>
              <a:t>бензиловый                                                                             спирт</a:t>
            </a:r>
            <a:r>
              <a:rPr lang="ru-RU" sz="1800" b="1">
                <a:effectLst/>
              </a:rPr>
              <a:t>              </a:t>
            </a:r>
          </a:p>
          <a:p>
            <a:pPr eaLnBrk="0" hangingPunct="0">
              <a:spcBef>
                <a:spcPct val="50000"/>
              </a:spcBef>
            </a:pPr>
            <a:endParaRPr kumimoji="1" lang="ru-RU" sz="2800" b="1">
              <a:effectLst/>
              <a:latin typeface="Times New Roman" pitchFamily="18" charset="0"/>
            </a:endParaRP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755650" y="4556125"/>
            <a:ext cx="1539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b="1">
                <a:effectLst/>
                <a:latin typeface="Times New Roman" pitchFamily="18" charset="0"/>
              </a:rPr>
              <a:t>этанол</a:t>
            </a:r>
            <a:r>
              <a:rPr lang="ru-RU" sz="2800">
                <a:effectLst/>
                <a:latin typeface="Times New Roman" pitchFamily="18" charset="0"/>
              </a:rPr>
              <a:t>  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5" grpId="0"/>
      <p:bldP spid="21522" grpId="0" animBg="1"/>
      <p:bldP spid="21523" grpId="0" animBg="1"/>
      <p:bldP spid="21524" grpId="0" animBg="1"/>
      <p:bldP spid="21525" grpId="0" animBg="1"/>
      <p:bldP spid="21527" grpId="0"/>
      <p:bldP spid="215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числу  гидроксильных групп:</a:t>
            </a:r>
            <a:br>
              <a:rPr lang="ru-RU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800" b="1" smtClean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22531" name="Organization Chart 3"/>
          <p:cNvGraphicFramePr>
            <a:graphicFrameLocks/>
          </p:cNvGraphicFramePr>
          <p:nvPr>
            <p:ph idx="1"/>
          </p:nvPr>
        </p:nvGraphicFramePr>
        <p:xfrm>
          <a:off x="179388" y="1484313"/>
          <a:ext cx="8785225" cy="245745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179388" y="4365625"/>
            <a:ext cx="16557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effectLst/>
                <a:latin typeface="Times New Roman" pitchFamily="18" charset="0"/>
              </a:rPr>
              <a:t>СН</a:t>
            </a:r>
            <a:r>
              <a:rPr lang="ru-RU" sz="2400" b="1" baseline="-25000">
                <a:effectLst/>
                <a:latin typeface="Times New Roman" pitchFamily="18" charset="0"/>
              </a:rPr>
              <a:t>3</a:t>
            </a:r>
            <a:r>
              <a:rPr lang="ru-RU" sz="2400" b="1">
                <a:effectLst/>
                <a:latin typeface="Times New Roman" pitchFamily="18" charset="0"/>
              </a:rPr>
              <a:t> – ОН</a:t>
            </a:r>
          </a:p>
          <a:p>
            <a:pPr eaLnBrk="0" hangingPunct="0"/>
            <a:endParaRPr lang="ru-RU" sz="2400" b="1">
              <a:effectLst/>
              <a:latin typeface="Times New Roman" pitchFamily="18" charset="0"/>
            </a:endParaRPr>
          </a:p>
          <a:p>
            <a:pPr eaLnBrk="0" hangingPunct="0"/>
            <a:r>
              <a:rPr lang="ru-RU" sz="2400" b="1">
                <a:solidFill>
                  <a:schemeClr val="tx2"/>
                </a:solidFill>
                <a:effectLst/>
                <a:latin typeface="Times New Roman" pitchFamily="18" charset="0"/>
              </a:rPr>
              <a:t>метанол</a:t>
            </a: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4067175" y="4221163"/>
            <a:ext cx="31686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sz="2400" b="1">
                <a:effectLst/>
                <a:latin typeface="Times New Roman" pitchFamily="18" charset="0"/>
              </a:rPr>
              <a:t>     СН2 – СН – СН2</a:t>
            </a:r>
          </a:p>
          <a:p>
            <a:pPr algn="r" eaLnBrk="0" hangingPunct="0"/>
            <a:endParaRPr lang="ru-RU" sz="2400" b="1">
              <a:effectLst/>
              <a:latin typeface="Times New Roman" pitchFamily="18" charset="0"/>
            </a:endParaRPr>
          </a:p>
          <a:p>
            <a:pPr algn="ctr" eaLnBrk="0" hangingPunct="0"/>
            <a:r>
              <a:rPr lang="ru-RU" sz="2400" b="1">
                <a:effectLst/>
                <a:latin typeface="Times New Roman" pitchFamily="18" charset="0"/>
              </a:rPr>
              <a:t>        ОН    ОН    ОН     </a:t>
            </a:r>
            <a:r>
              <a:rPr lang="ru-RU" sz="2400" b="1">
                <a:solidFill>
                  <a:schemeClr val="tx2"/>
                </a:solidFill>
                <a:effectLst/>
                <a:latin typeface="Times New Roman" pitchFamily="18" charset="0"/>
              </a:rPr>
              <a:t>глицерин</a:t>
            </a:r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5003800" y="4652963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5867400" y="4652963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6659563" y="4652963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3924300" y="4221163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sz="2400" b="1">
                <a:effectLst/>
                <a:latin typeface="Times New Roman" pitchFamily="18" charset="0"/>
              </a:rPr>
              <a:t>     </a:t>
            </a:r>
            <a:endParaRPr lang="ru-RU" sz="2400" b="1"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2195513" y="4292600"/>
            <a:ext cx="23749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effectLst/>
                <a:latin typeface="Times New Roman" pitchFamily="18" charset="0"/>
              </a:rPr>
              <a:t>   СН2 – СН2</a:t>
            </a:r>
          </a:p>
          <a:p>
            <a:pPr algn="r" eaLnBrk="0" hangingPunct="0"/>
            <a:endParaRPr lang="ru-RU" sz="2400" b="1">
              <a:effectLst/>
              <a:latin typeface="Times New Roman" pitchFamily="18" charset="0"/>
            </a:endParaRPr>
          </a:p>
          <a:p>
            <a:pPr eaLnBrk="0" hangingPunct="0"/>
            <a:r>
              <a:rPr lang="ru-RU" sz="2400" b="1">
                <a:effectLst/>
                <a:latin typeface="Times New Roman" pitchFamily="18" charset="0"/>
              </a:rPr>
              <a:t>    ОН     ОН</a:t>
            </a:r>
          </a:p>
          <a:p>
            <a:pPr algn="r" eaLnBrk="0" hangingPunct="0"/>
            <a:r>
              <a:rPr lang="ru-RU" sz="2400" b="1">
                <a:solidFill>
                  <a:schemeClr val="tx2"/>
                </a:solidFill>
                <a:effectLst/>
                <a:latin typeface="Times New Roman" pitchFamily="18" charset="0"/>
              </a:rPr>
              <a:t>этиленгликоль</a:t>
            </a:r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2771775" y="4724400"/>
            <a:ext cx="0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553" name="Line 25"/>
          <p:cNvSpPr>
            <a:spLocks noChangeShapeType="1"/>
          </p:cNvSpPr>
          <p:nvPr/>
        </p:nvSpPr>
        <p:spPr bwMode="auto">
          <a:xfrm>
            <a:off x="3635375" y="4724400"/>
            <a:ext cx="0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2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Dgm spid="22531" grpId="0"/>
      <p:bldP spid="22543" grpId="0"/>
      <p:bldP spid="225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250825" y="1484313"/>
            <a:ext cx="8713788" cy="3744912"/>
            <a:chOff x="158" y="1298"/>
            <a:chExt cx="5489" cy="2359"/>
          </a:xfrm>
        </p:grpSpPr>
        <p:graphicFrame>
          <p:nvGraphicFramePr>
            <p:cNvPr id="2050" name="Organization Chart 43"/>
            <p:cNvGraphicFramePr>
              <a:graphicFrameLocks/>
            </p:cNvGraphicFramePr>
            <p:nvPr/>
          </p:nvGraphicFramePr>
          <p:xfrm>
            <a:off x="158" y="1298"/>
            <a:ext cx="5489" cy="2359"/>
          </p:xfrm>
          <a:graphic>
            <a:graphicData uri="http://schemas.openxmlformats.org/drawingml/2006/compatibility">
              <com:legacyDrawing xmlns:com="http://schemas.openxmlformats.org/drawingml/2006/compatibility" spid="_x0000_s2050"/>
            </a:graphicData>
          </a:graphic>
        </p:graphicFrame>
        <p:pic>
          <p:nvPicPr>
            <p:cNvPr id="2065" name="Picture 5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661" t="45700" r="73586" b="14313"/>
            <a:stretch>
              <a:fillRect/>
            </a:stretch>
          </p:blipFill>
          <p:spPr bwMode="auto">
            <a:xfrm>
              <a:off x="249" y="2614"/>
              <a:ext cx="1406" cy="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74638"/>
            <a:ext cx="7789863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положению гидроксильной группы:</a:t>
            </a:r>
          </a:p>
        </p:txBody>
      </p:sp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647" t="45700" r="41162" b="14313"/>
          <a:stretch>
            <a:fillRect/>
          </a:stretch>
        </p:blipFill>
        <p:spPr bwMode="auto">
          <a:xfrm>
            <a:off x="3419475" y="3573463"/>
            <a:ext cx="23749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09" name="AutoShape 5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674" t="8514" r="65141" b="85684"/>
          <a:stretch>
            <a:fillRect/>
          </a:stretch>
        </p:blipFill>
        <p:spPr bwMode="auto">
          <a:xfrm>
            <a:off x="1331913" y="333375"/>
            <a:ext cx="439102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674" t="14908" r="79092" b="78894"/>
          <a:stretch>
            <a:fillRect/>
          </a:stretch>
        </p:blipFill>
        <p:spPr bwMode="auto">
          <a:xfrm>
            <a:off x="5867400" y="692150"/>
            <a:ext cx="28797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Алканол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599" t="16685" r="59398" b="78894"/>
          <a:stretch>
            <a:fillRect/>
          </a:stretch>
        </p:blipFill>
        <p:spPr bwMode="auto">
          <a:xfrm>
            <a:off x="827088" y="1916113"/>
            <a:ext cx="4248150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5508625" y="2636838"/>
            <a:ext cx="304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/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Этанол,  пентанол-2</a:t>
            </a:r>
          </a:p>
        </p:txBody>
      </p:sp>
      <p:pic>
        <p:nvPicPr>
          <p:cNvPr id="65550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2060575"/>
            <a:ext cx="13684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1" name="Picture 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69" t="9036" r="8046" b="-201"/>
          <a:stretch>
            <a:fillRect/>
          </a:stretch>
        </p:blipFill>
        <p:spPr bwMode="auto">
          <a:xfrm rot="-181517">
            <a:off x="1979613" y="1628775"/>
            <a:ext cx="21605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2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524" t="18730" r="11739" b="13943"/>
          <a:stretch>
            <a:fillRect/>
          </a:stretch>
        </p:blipFill>
        <p:spPr bwMode="auto">
          <a:xfrm>
            <a:off x="3924300" y="2205038"/>
            <a:ext cx="11509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4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69" t="9036" r="8046" b="-201"/>
          <a:stretch>
            <a:fillRect/>
          </a:stretch>
        </p:blipFill>
        <p:spPr bwMode="auto">
          <a:xfrm>
            <a:off x="7885113" y="2565400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5" name="Picture 1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2565400"/>
            <a:ext cx="7921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6" name="Picture 2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2565400"/>
            <a:ext cx="10795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7" name="Picture 2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524" t="18730" r="11739" b="13943"/>
          <a:stretch>
            <a:fillRect/>
          </a:stretch>
        </p:blipFill>
        <p:spPr bwMode="auto">
          <a:xfrm>
            <a:off x="8172450" y="2636838"/>
            <a:ext cx="433388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58" name="Picture 2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69" t="9036" r="8046" b="-201"/>
          <a:stretch>
            <a:fillRect/>
          </a:stretch>
        </p:blipFill>
        <p:spPr bwMode="auto">
          <a:xfrm>
            <a:off x="6372225" y="2565400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64" name="c46020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042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65" name="AutoShape 29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092825"/>
            <a:ext cx="827088" cy="7651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65567" name="Picture 31"/>
          <p:cNvPicPr>
            <a:picLocks noChangeAspect="1" noChangeArrowheads="1"/>
          </p:cNvPicPr>
          <p:nvPr/>
        </p:nvPicPr>
        <p:blipFill>
          <a:blip r:embed="rId1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1547813" y="3429000"/>
            <a:ext cx="6985000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3" name="WordArt 32"/>
          <p:cNvSpPr>
            <a:spLocks noChangeArrowheads="1" noChangeShapeType="1" noTextEdit="1"/>
          </p:cNvSpPr>
          <p:nvPr/>
        </p:nvSpPr>
        <p:spPr bwMode="auto">
          <a:xfrm rot="5400000">
            <a:off x="-1801018" y="3032918"/>
            <a:ext cx="4679950" cy="57626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4400" b="1" kern="10" normalizeH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Номенклатура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145" fill="hold"/>
                                        <p:tgtEl>
                                          <p:spTgt spid="655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5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5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145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145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145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145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145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200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200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200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945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0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945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945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64"/>
                </p:tgtEl>
              </p:cMediaNode>
            </p:audio>
          </p:childTnLst>
        </p:cTn>
      </p:par>
    </p:tnLst>
    <p:bldLst>
      <p:bldP spid="655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Picture 4" descr="Алканол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674" t="21106" r="78676" b="73874"/>
          <a:stretch>
            <a:fillRect/>
          </a:stretch>
        </p:blipFill>
        <p:spPr bwMode="auto">
          <a:xfrm>
            <a:off x="1331913" y="692150"/>
            <a:ext cx="2881312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5" descr="Алканол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1732" t="24062" r="62265" b="70625"/>
          <a:stretch>
            <a:fillRect/>
          </a:stretch>
        </p:blipFill>
        <p:spPr bwMode="auto">
          <a:xfrm>
            <a:off x="1258888" y="4724400"/>
            <a:ext cx="28082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4" name="Picture 6" descr="Алканол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728" t="27904" r="79498" b="66191"/>
          <a:stretch>
            <a:fillRect/>
          </a:stretch>
        </p:blipFill>
        <p:spPr bwMode="auto">
          <a:xfrm>
            <a:off x="1258888" y="2492375"/>
            <a:ext cx="259238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4427538" y="11969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Гексанол-1</a:t>
            </a:r>
          </a:p>
        </p:txBody>
      </p:sp>
      <p:sp>
        <p:nvSpPr>
          <p:cNvPr id="135176" name="Text Box 8"/>
          <p:cNvSpPr txBox="1">
            <a:spLocks noChangeArrowheads="1"/>
          </p:cNvSpPr>
          <p:nvPr/>
        </p:nvSpPr>
        <p:spPr bwMode="auto">
          <a:xfrm>
            <a:off x="4716463" y="3213100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Гексанол-3</a:t>
            </a: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4067175" y="5734050"/>
            <a:ext cx="3565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Пропилбутиловый эфир</a:t>
            </a:r>
          </a:p>
        </p:txBody>
      </p:sp>
      <p:sp>
        <p:nvSpPr>
          <p:cNvPr id="10248" name="WordArt 13"/>
          <p:cNvSpPr>
            <a:spLocks noChangeArrowheads="1" noChangeShapeType="1" noTextEdit="1"/>
          </p:cNvSpPr>
          <p:nvPr/>
        </p:nvSpPr>
        <p:spPr bwMode="auto">
          <a:xfrm rot="5400000">
            <a:off x="-1548606" y="2924969"/>
            <a:ext cx="4392612" cy="6477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4800" b="1" kern="10" normalizeH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Изомерия</a:t>
            </a:r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1116013" y="188913"/>
            <a:ext cx="8027987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effectLst/>
                <a:latin typeface="Times New Roman" pitchFamily="18" charset="0"/>
              </a:rPr>
              <a:t> Изомерия углеродного скелета, начиная с </a:t>
            </a:r>
            <a:r>
              <a:rPr lang="en-US" sz="2800" b="1">
                <a:effectLst/>
                <a:latin typeface="Times New Roman" pitchFamily="18" charset="0"/>
              </a:rPr>
              <a:t>C</a:t>
            </a:r>
            <a:r>
              <a:rPr lang="ru-RU" sz="2800" b="1" baseline="-25000">
                <a:effectLst/>
                <a:latin typeface="Times New Roman" pitchFamily="18" charset="0"/>
              </a:rPr>
              <a:t>4</a:t>
            </a:r>
            <a:r>
              <a:rPr lang="en-US" sz="2800" b="1">
                <a:effectLst/>
                <a:latin typeface="Times New Roman" pitchFamily="18" charset="0"/>
              </a:rPr>
              <a:t>H</a:t>
            </a:r>
            <a:r>
              <a:rPr lang="ru-RU" sz="2800" b="1" baseline="-25000">
                <a:effectLst/>
                <a:latin typeface="Times New Roman" pitchFamily="18" charset="0"/>
              </a:rPr>
              <a:t>9</a:t>
            </a:r>
            <a:r>
              <a:rPr lang="en-US" sz="2800" b="1">
                <a:effectLst/>
                <a:latin typeface="Times New Roman" pitchFamily="18" charset="0"/>
              </a:rPr>
              <a:t>OH</a:t>
            </a:r>
            <a:endParaRPr lang="ru-RU" sz="2800" b="1">
              <a:effectLst/>
              <a:latin typeface="Times New Roman" pitchFamily="18" charset="0"/>
            </a:endParaRPr>
          </a:p>
          <a:p>
            <a:endParaRPr lang="ru-RU" sz="2400" b="1">
              <a:effectLst/>
              <a:latin typeface="Times New Roman" pitchFamily="18" charset="0"/>
            </a:endParaRPr>
          </a:p>
        </p:txBody>
      </p:sp>
      <p:sp>
        <p:nvSpPr>
          <p:cNvPr id="135186" name="Rectangle 18"/>
          <p:cNvSpPr>
            <a:spLocks noChangeArrowheads="1"/>
          </p:cNvSpPr>
          <p:nvPr/>
        </p:nvSpPr>
        <p:spPr bwMode="auto">
          <a:xfrm>
            <a:off x="1187450" y="1989138"/>
            <a:ext cx="776922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effectLst/>
              </a:rPr>
              <a:t> </a:t>
            </a:r>
            <a:r>
              <a:rPr lang="ru-RU" sz="2400" b="1">
                <a:effectLst/>
                <a:latin typeface="Times New Roman" pitchFamily="18" charset="0"/>
              </a:rPr>
              <a:t>Изомерия положения гидроксильной группы,</a:t>
            </a:r>
          </a:p>
          <a:p>
            <a:r>
              <a:rPr lang="ru-RU" sz="2400" b="1">
                <a:effectLst/>
                <a:latin typeface="Times New Roman" pitchFamily="18" charset="0"/>
              </a:rPr>
              <a:t>                                                               начиная с </a:t>
            </a:r>
            <a:r>
              <a:rPr lang="ru-RU" sz="2800" b="1">
                <a:effectLst/>
                <a:latin typeface="Times New Roman" pitchFamily="18" charset="0"/>
              </a:rPr>
              <a:t>С</a:t>
            </a:r>
            <a:r>
              <a:rPr lang="ru-RU" sz="2800" b="1" baseline="-25000">
                <a:effectLst/>
                <a:latin typeface="Times New Roman" pitchFamily="18" charset="0"/>
              </a:rPr>
              <a:t>3</a:t>
            </a:r>
            <a:r>
              <a:rPr lang="ru-RU" sz="2800" b="1">
                <a:effectLst/>
                <a:latin typeface="Times New Roman" pitchFamily="18" charset="0"/>
              </a:rPr>
              <a:t>Н</a:t>
            </a:r>
            <a:r>
              <a:rPr lang="ru-RU" sz="2800" b="1" baseline="-25000">
                <a:effectLst/>
                <a:latin typeface="Times New Roman" pitchFamily="18" charset="0"/>
              </a:rPr>
              <a:t>7</a:t>
            </a:r>
            <a:r>
              <a:rPr lang="ru-RU" sz="2800" b="1">
                <a:effectLst/>
                <a:latin typeface="Times New Roman" pitchFamily="18" charset="0"/>
              </a:rPr>
              <a:t>ОН</a:t>
            </a:r>
            <a:endParaRPr lang="en-US" sz="2800" b="1">
              <a:effectLst/>
              <a:latin typeface="Times New Roman" pitchFamily="18" charset="0"/>
            </a:endParaRPr>
          </a:p>
        </p:txBody>
      </p:sp>
      <p:sp>
        <p:nvSpPr>
          <p:cNvPr id="135187" name="Rectangle 19"/>
          <p:cNvSpPr>
            <a:spLocks noChangeArrowheads="1"/>
          </p:cNvSpPr>
          <p:nvPr/>
        </p:nvSpPr>
        <p:spPr bwMode="auto">
          <a:xfrm>
            <a:off x="1042988" y="4076700"/>
            <a:ext cx="7740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effectLst/>
                <a:latin typeface="Times New Roman" pitchFamily="18" charset="0"/>
              </a:rPr>
              <a:t>Межклассовая изомерия с простыми эфирами</a:t>
            </a:r>
          </a:p>
          <a:p>
            <a:r>
              <a:rPr lang="ru-RU" sz="2400" b="1">
                <a:effectLst/>
                <a:latin typeface="Times New Roman" pitchFamily="18" charset="0"/>
              </a:rPr>
              <a:t>                                                   </a:t>
            </a:r>
            <a:r>
              <a:rPr lang="ru-RU" b="1">
                <a:effectLst/>
                <a:latin typeface="Times New Roman" pitchFamily="18" charset="0"/>
              </a:rPr>
              <a:t>СН</a:t>
            </a:r>
            <a:r>
              <a:rPr lang="ru-RU" b="1" baseline="-25000">
                <a:effectLst/>
                <a:latin typeface="Times New Roman" pitchFamily="18" charset="0"/>
              </a:rPr>
              <a:t>3</a:t>
            </a:r>
            <a:r>
              <a:rPr lang="ru-RU" b="1">
                <a:effectLst/>
                <a:latin typeface="Times New Roman" pitchFamily="18" charset="0"/>
              </a:rPr>
              <a:t>–СН</a:t>
            </a:r>
            <a:r>
              <a:rPr lang="ru-RU" b="1" baseline="-25000">
                <a:effectLst/>
                <a:latin typeface="Times New Roman" pitchFamily="18" charset="0"/>
              </a:rPr>
              <a:t>2</a:t>
            </a:r>
            <a:r>
              <a:rPr lang="ru-RU" b="1">
                <a:effectLst/>
                <a:latin typeface="Times New Roman" pitchFamily="18" charset="0"/>
              </a:rPr>
              <a:t>–ОН и СН</a:t>
            </a:r>
            <a:r>
              <a:rPr lang="ru-RU" b="1" baseline="-25000">
                <a:effectLst/>
                <a:latin typeface="Times New Roman" pitchFamily="18" charset="0"/>
              </a:rPr>
              <a:t>3</a:t>
            </a:r>
            <a:r>
              <a:rPr lang="ru-RU" b="1">
                <a:effectLst/>
                <a:latin typeface="Times New Roman" pitchFamily="18" charset="0"/>
              </a:rPr>
              <a:t>–О–СН</a:t>
            </a:r>
            <a:r>
              <a:rPr lang="ru-RU" b="1" baseline="-25000">
                <a:effectLst/>
                <a:latin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4" dur="2000"/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0"/>
                            </p:stCondLst>
                            <p:childTnLst>
                              <p:par>
                                <p:cTn id="45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0"/>
                            </p:stCondLst>
                            <p:childTnLst>
                              <p:par>
                                <p:cTn id="4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0"/>
                            </p:stCondLst>
                            <p:childTnLst>
                              <p:par>
                                <p:cTn id="5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400"/>
                            </p:stCondLst>
                            <p:childTnLst>
                              <p:par>
                                <p:cTn id="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1000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1000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000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400"/>
                            </p:stCondLst>
                            <p:childTnLst>
                              <p:par>
                                <p:cTn id="73" presetID="9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4" dur="20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6" grpId="0" build="allAtOnce"/>
      <p:bldP spid="135177" grpId="0"/>
      <p:bldP spid="135177" grpId="1"/>
      <p:bldP spid="135184" grpId="0"/>
      <p:bldP spid="1351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84" name="Picture 24" descr="c460301p"/>
          <p:cNvPicPr>
            <a:picLocks noChangeAspect="1" noChangeArrowheads="1"/>
          </p:cNvPicPr>
          <p:nvPr/>
        </p:nvPicPr>
        <p:blipFill>
          <a:blip r:embed="rId4" cstate="print"/>
          <a:srcRect l="62708" t="29178" r="13239" b="31964"/>
          <a:stretch>
            <a:fillRect/>
          </a:stretch>
        </p:blipFill>
        <p:spPr bwMode="auto">
          <a:xfrm>
            <a:off x="250825" y="3573463"/>
            <a:ext cx="20161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6" descr="Алканол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813" t="7948" r="41832" b="85316"/>
          <a:stretch>
            <a:fillRect/>
          </a:stretch>
        </p:blipFill>
        <p:spPr bwMode="auto">
          <a:xfrm>
            <a:off x="2428875" y="100012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Picture 10" descr="Алканол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895" t="19577" r="23988" b="76834"/>
          <a:stretch>
            <a:fillRect/>
          </a:stretch>
        </p:blipFill>
        <p:spPr bwMode="auto">
          <a:xfrm>
            <a:off x="6372225" y="2060575"/>
            <a:ext cx="22320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1" name="Picture 11" descr="Алканол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603" t="16498" r="27556" b="80933"/>
          <a:stretch>
            <a:fillRect/>
          </a:stretch>
        </p:blipFill>
        <p:spPr bwMode="auto">
          <a:xfrm>
            <a:off x="2714625" y="3214688"/>
            <a:ext cx="136842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9" name="Rectangle 19"/>
          <p:cNvSpPr>
            <a:spLocks noGrp="1" noChangeArrowheads="1"/>
          </p:cNvSpPr>
          <p:nvPr>
            <p:ph type="title"/>
          </p:nvPr>
        </p:nvSpPr>
        <p:spPr>
          <a:xfrm>
            <a:off x="2195513" y="0"/>
            <a:ext cx="504031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Физические свойства.</a:t>
            </a:r>
          </a:p>
        </p:txBody>
      </p:sp>
      <p:pic>
        <p:nvPicPr>
          <p:cNvPr id="66567" name="Picture 7" descr="Алканол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860" t="24649" r="16701" b="70551"/>
          <a:stretch>
            <a:fillRect/>
          </a:stretch>
        </p:blipFill>
        <p:spPr bwMode="auto">
          <a:xfrm>
            <a:off x="2214563" y="2214563"/>
            <a:ext cx="21669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85" name="Picture 25" descr="c460301p"/>
          <p:cNvPicPr>
            <a:picLocks noChangeAspect="1" noChangeArrowheads="1"/>
          </p:cNvPicPr>
          <p:nvPr/>
        </p:nvPicPr>
        <p:blipFill>
          <a:blip r:embed="rId4" cstate="print"/>
          <a:srcRect l="33502" t="19427" r="46744" b="22250"/>
          <a:stretch>
            <a:fillRect/>
          </a:stretch>
        </p:blipFill>
        <p:spPr bwMode="auto">
          <a:xfrm>
            <a:off x="323850" y="908050"/>
            <a:ext cx="1655763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88" name="Picture 28" descr="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620" t="8801" r="11450" b="7834"/>
          <a:stretch>
            <a:fillRect/>
          </a:stretch>
        </p:blipFill>
        <p:spPr bwMode="auto">
          <a:xfrm>
            <a:off x="2555875" y="3860800"/>
            <a:ext cx="12954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89" name="AutoShape 2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165850"/>
            <a:ext cx="611188" cy="6921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66572" name="Picture 12" descr="Алканол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896" t="18213" r="8717" b="76997"/>
          <a:stretch>
            <a:fillRect/>
          </a:stretch>
        </p:blipFill>
        <p:spPr bwMode="auto">
          <a:xfrm>
            <a:off x="1857375" y="2571750"/>
            <a:ext cx="700088" cy="8636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</p:pic>
      <p:pic>
        <p:nvPicPr>
          <p:cNvPr id="66595" name="Picture 35" descr="Алканол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216" t="14960" r="38965" b="75793"/>
          <a:stretch>
            <a:fillRect/>
          </a:stretch>
        </p:blipFill>
        <p:spPr bwMode="auto">
          <a:xfrm>
            <a:off x="3924300" y="692150"/>
            <a:ext cx="26638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96" name="B10-1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249613"/>
            <a:ext cx="43211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97" name="Picture 3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7188" y="5072063"/>
            <a:ext cx="5000626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6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659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Шаблон оформления 'Надпись крупным планом'">
  <a:themeElements>
    <a:clrScheme name="Шаблон оформления 'Надпись крупным планом'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Шаблон оформления 'Надпись крупным планом'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Шаблон оформления 'Надпись крупным планом'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'Надпись крупным планом'</Template>
  <TotalTime>2362</TotalTime>
  <Words>566</Words>
  <Application>Microsoft Office PowerPoint</Application>
  <PresentationFormat>Экран (4:3)</PresentationFormat>
  <Paragraphs>158</Paragraphs>
  <Slides>27</Slides>
  <Notes>26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Times New Roman</vt:lpstr>
      <vt:lpstr>Symbol</vt:lpstr>
      <vt:lpstr>Tunga</vt:lpstr>
      <vt:lpstr>Andalus</vt:lpstr>
      <vt:lpstr>Шаблон оформления 'Надпись крупным планом'</vt:lpstr>
      <vt:lpstr>Слайд 1</vt:lpstr>
      <vt:lpstr>Слайд 2</vt:lpstr>
      <vt:lpstr>Слайд 3</vt:lpstr>
      <vt:lpstr>По характеру углеводородного радикала:</vt:lpstr>
      <vt:lpstr>По числу  гидроксильных групп: </vt:lpstr>
      <vt:lpstr>По положению гидроксильной группы:</vt:lpstr>
      <vt:lpstr>Слайд 7</vt:lpstr>
      <vt:lpstr>Слайд 8</vt:lpstr>
      <vt:lpstr>Физические свойства.</vt:lpstr>
      <vt:lpstr>Слайд 10</vt:lpstr>
      <vt:lpstr>Слайд 11</vt:lpstr>
      <vt:lpstr>Слайд 12</vt:lpstr>
      <vt:lpstr>Разрыв связи О-Н</vt:lpstr>
      <vt:lpstr>Разрыв связи R-ОН</vt:lpstr>
      <vt:lpstr> Реакции дегидратации</vt:lpstr>
      <vt:lpstr>Слайд 16</vt:lpstr>
      <vt:lpstr>Слайд 17</vt:lpstr>
      <vt:lpstr>Слайд 18</vt:lpstr>
      <vt:lpstr>Слайд 19</vt:lpstr>
      <vt:lpstr>Физиологическое действие</vt:lpstr>
      <vt:lpstr>Слайд 21</vt:lpstr>
      <vt:lpstr>Слайд 22</vt:lpstr>
      <vt:lpstr>Слайд 23</vt:lpstr>
      <vt:lpstr>Слайд 24</vt:lpstr>
      <vt:lpstr>Шинкарь.  ТранковскийА.И. 1879.  </vt:lpstr>
      <vt:lpstr>Слайд 26</vt:lpstr>
      <vt:lpstr>Слайд 27</vt:lpstr>
    </vt:vector>
  </TitlesOfParts>
  <Company>Загородная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Admin</cp:lastModifiedBy>
  <cp:revision>81</cp:revision>
  <dcterms:created xsi:type="dcterms:W3CDTF">2006-01-05T08:29:47Z</dcterms:created>
  <dcterms:modified xsi:type="dcterms:W3CDTF">2012-03-09T21:32:52Z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TC011594371049</vt:lpwstr>
  </property>
</Properties>
</file>