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57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2" r:id="rId16"/>
    <p:sldId id="273" r:id="rId17"/>
    <p:sldId id="274" r:id="rId18"/>
    <p:sldId id="276" r:id="rId19"/>
    <p:sldId id="284" r:id="rId20"/>
    <p:sldId id="281" r:id="rId21"/>
    <p:sldId id="282" r:id="rId22"/>
    <p:sldId id="275" r:id="rId23"/>
    <p:sldId id="278" r:id="rId24"/>
    <p:sldId id="280" r:id="rId25"/>
    <p:sldId id="277" r:id="rId26"/>
    <p:sldId id="27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4" autoAdjust="0"/>
    <p:restoredTop sz="94660"/>
  </p:normalViewPr>
  <p:slideViewPr>
    <p:cSldViewPr>
      <p:cViewPr varScale="1">
        <p:scale>
          <a:sx n="100" d="100"/>
          <a:sy n="100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338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142339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2340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2341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</p:grpSp>
      <p:sp>
        <p:nvSpPr>
          <p:cNvPr id="14234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2344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2345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2346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99D0D73-F363-4400-822E-D281FAA8AE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F92D7-A60E-4E4B-B6B3-E0E9197041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9B3E7-C848-43CB-8150-E6C826D16F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9FCA83A-A477-4CB0-B84C-DBAA5BF16C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ED20A-1600-45A6-A1A4-F802052760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F0318-351F-4119-B47D-5D126F32B6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172A1-A555-460F-AD0B-7AD5EA3E39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233DB-FE9A-4840-A4BF-9F386D0B0B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AE3E26-7745-467B-8C05-99262F35C0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1C020-694D-417B-83F1-D08937A958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54675-842E-4EEF-875E-B8DD6CB59C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3776D-A82B-49F5-895C-D0840B4AEA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314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41315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1316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41317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131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1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2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4132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4132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DA8772-0188-49B7-A40F-F25C6EA8FFC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042988" y="1341438"/>
            <a:ext cx="7345362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4400" dirty="0">
              <a:solidFill>
                <a:schemeClr val="tx2"/>
              </a:solidFill>
              <a:latin typeface="Arial" charset="0"/>
            </a:endParaRPr>
          </a:p>
          <a:p>
            <a:pPr algn="ctr"/>
            <a:r>
              <a:rPr lang="ru-RU" sz="4400" b="1" dirty="0" err="1">
                <a:solidFill>
                  <a:schemeClr val="tx2"/>
                </a:solidFill>
                <a:latin typeface="Arial" charset="0"/>
              </a:rPr>
              <a:t>Алкадиены</a:t>
            </a:r>
            <a:r>
              <a:rPr lang="ru-RU" sz="4400" b="1" dirty="0">
                <a:solidFill>
                  <a:schemeClr val="tx2"/>
                </a:solidFill>
                <a:latin typeface="Arial" charset="0"/>
              </a:rPr>
              <a:t>:</a:t>
            </a:r>
            <a:br>
              <a:rPr lang="ru-RU" sz="4400" b="1" dirty="0">
                <a:solidFill>
                  <a:schemeClr val="tx2"/>
                </a:solidFill>
                <a:latin typeface="Arial" charset="0"/>
              </a:rPr>
            </a:br>
            <a:r>
              <a:rPr lang="ru-RU" sz="4400" b="1" dirty="0">
                <a:solidFill>
                  <a:schemeClr val="tx2"/>
                </a:solidFill>
                <a:latin typeface="Arial" charset="0"/>
              </a:rPr>
              <a:t>строение, номенклатура,</a:t>
            </a:r>
          </a:p>
          <a:p>
            <a:pPr algn="ctr"/>
            <a:r>
              <a:rPr lang="ru-RU" sz="4400" b="1" dirty="0">
                <a:solidFill>
                  <a:schemeClr val="tx2"/>
                </a:solidFill>
                <a:latin typeface="Arial" charset="0"/>
              </a:rPr>
              <a:t>гомологи, изомерия</a:t>
            </a:r>
          </a:p>
        </p:txBody>
      </p:sp>
      <p:pic>
        <p:nvPicPr>
          <p:cNvPr id="3080" name="Picture 8" descr="j02339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652963"/>
            <a:ext cx="1395413" cy="1441450"/>
          </a:xfrm>
          <a:prstGeom prst="rect">
            <a:avLst/>
          </a:prstGeom>
          <a:noFill/>
        </p:spPr>
      </p:pic>
      <p:sp>
        <p:nvSpPr>
          <p:cNvPr id="6" name="Багетная рамка 5"/>
          <p:cNvSpPr/>
          <p:nvPr/>
        </p:nvSpPr>
        <p:spPr>
          <a:xfrm>
            <a:off x="2357422" y="6000768"/>
            <a:ext cx="385765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ОТВЕТ: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СН</a:t>
            </a:r>
            <a:r>
              <a:rPr lang="ru-RU" baseline="-25000"/>
              <a:t>3</a:t>
            </a:r>
            <a:r>
              <a:rPr lang="ru-RU"/>
              <a:t>      СН</a:t>
            </a:r>
            <a:r>
              <a:rPr lang="ru-RU" baseline="-25000"/>
              <a:t>3</a:t>
            </a:r>
            <a:r>
              <a:rPr lang="ru-RU"/>
              <a:t> </a:t>
            </a:r>
          </a:p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СН</a:t>
            </a:r>
            <a:r>
              <a:rPr lang="ru-RU" baseline="-25000"/>
              <a:t>3</a:t>
            </a:r>
            <a:r>
              <a:rPr lang="ru-RU"/>
              <a:t>-СН-СН</a:t>
            </a:r>
            <a:r>
              <a:rPr lang="ru-RU" baseline="-25000"/>
              <a:t>2</a:t>
            </a:r>
            <a:r>
              <a:rPr lang="ru-RU"/>
              <a:t>-С=СН-СН=СН</a:t>
            </a:r>
            <a:r>
              <a:rPr lang="ru-RU" baseline="-25000"/>
              <a:t>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aseline="-250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baseline="-250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i="1">
                <a:solidFill>
                  <a:schemeClr val="hlink"/>
                </a:solidFill>
              </a:rPr>
              <a:t>4,6-диметилгептадиен-1,3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9637" name="Line 5"/>
          <p:cNvSpPr>
            <a:spLocks noChangeShapeType="1"/>
          </p:cNvSpPr>
          <p:nvPr/>
        </p:nvSpPr>
        <p:spPr bwMode="auto">
          <a:xfrm>
            <a:off x="3419475" y="32131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39" name="Line 7"/>
          <p:cNvSpPr>
            <a:spLocks noChangeShapeType="1"/>
          </p:cNvSpPr>
          <p:nvPr/>
        </p:nvSpPr>
        <p:spPr bwMode="auto">
          <a:xfrm>
            <a:off x="4932363" y="32845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/>
              <a:t>ИЗОМЕРИЯ АЛКАДИЕНОВ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1. Структурная: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а) изомерия углеродного скелета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б) изомерия положения двойных связей.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2. Пространственная: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а)цис-транс изомерия</a:t>
            </a:r>
            <a:endParaRPr lang="ru-RU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3. Межклассовая изомерия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(алкины)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/>
              <a:t>ЗАДАНИЕ 2: </a:t>
            </a:r>
            <a:br>
              <a:rPr lang="ru-RU" sz="2800" b="1"/>
            </a:br>
            <a:r>
              <a:rPr lang="ru-RU" sz="2800" b="1"/>
              <a:t>назвать вещество и составить формулы изомеров каждого вида :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СН</a:t>
            </a:r>
            <a:r>
              <a:rPr lang="ru-RU" baseline="-25000"/>
              <a:t>3</a:t>
            </a:r>
            <a:r>
              <a:rPr lang="ru-RU"/>
              <a:t>          СН</a:t>
            </a:r>
            <a:r>
              <a:rPr lang="ru-RU" baseline="-25000"/>
              <a:t>3</a:t>
            </a: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  <a:p>
            <a:pPr algn="ctr">
              <a:buFont typeface="Wingdings" pitchFamily="2" charset="2"/>
              <a:buNone/>
            </a:pPr>
            <a:r>
              <a:rPr lang="ru-RU"/>
              <a:t> СН</a:t>
            </a:r>
            <a:r>
              <a:rPr lang="ru-RU" baseline="-25000"/>
              <a:t>3</a:t>
            </a:r>
            <a:r>
              <a:rPr lang="ru-RU"/>
              <a:t>-СН-СН=С=С-СН</a:t>
            </a:r>
            <a:r>
              <a:rPr lang="ru-RU" baseline="-25000"/>
              <a:t>2</a:t>
            </a:r>
            <a:r>
              <a:rPr lang="ru-RU"/>
              <a:t>-СН</a:t>
            </a:r>
            <a:r>
              <a:rPr lang="ru-RU" baseline="-25000"/>
              <a:t>3</a:t>
            </a:r>
          </a:p>
        </p:txBody>
      </p:sp>
      <p:sp>
        <p:nvSpPr>
          <p:cNvPr id="72708" name="Line 4"/>
          <p:cNvSpPr>
            <a:spLocks noChangeShapeType="1"/>
          </p:cNvSpPr>
          <p:nvPr/>
        </p:nvSpPr>
        <p:spPr bwMode="auto">
          <a:xfrm>
            <a:off x="3635375" y="28527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0" name="Line 6"/>
          <p:cNvSpPr>
            <a:spLocks noChangeShapeType="1"/>
          </p:cNvSpPr>
          <p:nvPr/>
        </p:nvSpPr>
        <p:spPr bwMode="auto">
          <a:xfrm>
            <a:off x="5651500" y="28527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2712" name="Picture 8" descr="J02991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4581525"/>
            <a:ext cx="23749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/>
              <a:t>ХИМИЧЕСКИЕ СВОЙСТВА</a:t>
            </a:r>
            <a:r>
              <a:rPr lang="ru-RU" sz="3200"/>
              <a:t> 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68500"/>
            <a:ext cx="7577138" cy="38274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Галогенирование</a:t>
            </a:r>
          </a:p>
          <a:p>
            <a:pPr algn="ctr">
              <a:buFont typeface="Wingdings" pitchFamily="2" charset="2"/>
              <a:buNone/>
            </a:pPr>
            <a:r>
              <a:rPr lang="ru-RU"/>
              <a:t> 1 </a:t>
            </a:r>
            <a:r>
              <a:rPr lang="ru-RU" sz="2400" i="1"/>
              <a:t>(неполное)</a:t>
            </a: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</a:t>
            </a:r>
            <a:r>
              <a:rPr lang="en-US" baseline="-25000"/>
              <a:t>  </a:t>
            </a:r>
            <a:r>
              <a:rPr lang="ru-RU" sz="2800"/>
              <a:t>+ </a:t>
            </a:r>
            <a:r>
              <a:rPr lang="en-US" sz="2800"/>
              <a:t>Br</a:t>
            </a:r>
            <a:r>
              <a:rPr lang="en-US" sz="2800" baseline="-25000"/>
              <a:t>2</a:t>
            </a:r>
            <a:r>
              <a:rPr lang="ru-RU" sz="2800" baseline="-25000"/>
              <a:t>  1, 2 - присоединение</a:t>
            </a:r>
            <a:endParaRPr lang="en-US" baseline="-25000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-СН-СН=СН</a:t>
            </a:r>
            <a:r>
              <a:rPr lang="ru-RU" baseline="-25000"/>
              <a:t>2</a:t>
            </a:r>
            <a:r>
              <a:rPr lang="ru-RU" sz="2000"/>
              <a:t>   </a:t>
            </a:r>
            <a:r>
              <a:rPr lang="ru-RU" sz="2000" i="1">
                <a:solidFill>
                  <a:schemeClr val="tx2"/>
                </a:solidFill>
              </a:rPr>
              <a:t>3,4 – дибромбутен-1</a:t>
            </a:r>
            <a:endParaRPr lang="ru-RU" sz="2000" i="1"/>
          </a:p>
          <a:p>
            <a:pPr>
              <a:buFont typeface="Wingdings" pitchFamily="2" charset="2"/>
              <a:buNone/>
            </a:pPr>
            <a:r>
              <a:rPr lang="en-US" sz="2800"/>
              <a:t>Br</a:t>
            </a:r>
            <a:r>
              <a:rPr lang="ru-RU" sz="2800"/>
              <a:t>   </a:t>
            </a:r>
            <a:r>
              <a:rPr lang="en-US" sz="2800"/>
              <a:t>Br</a:t>
            </a:r>
            <a:endParaRPr lang="ru-RU" sz="2800"/>
          </a:p>
        </p:txBody>
      </p:sp>
      <p:sp>
        <p:nvSpPr>
          <p:cNvPr id="73746" name="Line 18"/>
          <p:cNvSpPr>
            <a:spLocks noChangeShapeType="1"/>
          </p:cNvSpPr>
          <p:nvPr/>
        </p:nvSpPr>
        <p:spPr bwMode="auto">
          <a:xfrm>
            <a:off x="5508625" y="3141663"/>
            <a:ext cx="2808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47" name="Line 19"/>
          <p:cNvSpPr>
            <a:spLocks noChangeShapeType="1"/>
          </p:cNvSpPr>
          <p:nvPr/>
        </p:nvSpPr>
        <p:spPr bwMode="auto">
          <a:xfrm>
            <a:off x="1187450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49" name="Line 21"/>
          <p:cNvSpPr>
            <a:spLocks noChangeShapeType="1"/>
          </p:cNvSpPr>
          <p:nvPr/>
        </p:nvSpPr>
        <p:spPr bwMode="auto">
          <a:xfrm>
            <a:off x="2051050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375" y="508000"/>
            <a:ext cx="6869113" cy="893763"/>
          </a:xfrm>
        </p:spPr>
        <p:txBody>
          <a:bodyPr/>
          <a:lstStyle/>
          <a:p>
            <a:pPr algn="ctr"/>
            <a:r>
              <a:rPr lang="ru-RU" b="1"/>
              <a:t>ХИМИЧЕСКИЕ СВОЙСТВА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968500"/>
            <a:ext cx="7361238" cy="38274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Галогенирование</a:t>
            </a:r>
          </a:p>
          <a:p>
            <a:pPr algn="ctr">
              <a:buFont typeface="Wingdings" pitchFamily="2" charset="2"/>
              <a:buNone/>
            </a:pPr>
            <a:r>
              <a:rPr lang="ru-RU"/>
              <a:t> 2 </a:t>
            </a:r>
            <a:r>
              <a:rPr lang="ru-RU" sz="2400" i="1"/>
              <a:t>(неполное)</a:t>
            </a:r>
            <a:r>
              <a:rPr lang="ru-RU"/>
              <a:t> </a:t>
            </a:r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</a:t>
            </a:r>
            <a:r>
              <a:rPr lang="en-US" baseline="-25000"/>
              <a:t>  </a:t>
            </a:r>
            <a:r>
              <a:rPr lang="ru-RU" sz="2800"/>
              <a:t>+ </a:t>
            </a:r>
            <a:r>
              <a:rPr lang="en-US" sz="2800"/>
              <a:t>Br</a:t>
            </a:r>
            <a:r>
              <a:rPr lang="en-US" sz="2800" baseline="-25000"/>
              <a:t>2</a:t>
            </a:r>
            <a:r>
              <a:rPr lang="ru-RU" sz="2800" baseline="-25000"/>
              <a:t>  1, 4 -присоединение</a:t>
            </a:r>
            <a:endParaRPr lang="en-US" baseline="-25000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-СН=СН-СН</a:t>
            </a:r>
            <a:r>
              <a:rPr lang="ru-RU" baseline="-25000"/>
              <a:t>2</a:t>
            </a:r>
            <a:r>
              <a:rPr lang="ru-RU" sz="2000"/>
              <a:t>   </a:t>
            </a:r>
            <a:r>
              <a:rPr lang="ru-RU" sz="2000" i="1">
                <a:solidFill>
                  <a:schemeClr val="tx2"/>
                </a:solidFill>
              </a:rPr>
              <a:t>1,4 – дибромбутен-2</a:t>
            </a:r>
            <a:endParaRPr lang="ru-RU" sz="2000" i="1"/>
          </a:p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en-US" sz="2800"/>
              <a:t>Br</a:t>
            </a:r>
            <a:r>
              <a:rPr lang="ru-RU" sz="2800"/>
              <a:t>                </a:t>
            </a:r>
            <a:r>
              <a:rPr lang="en-US" sz="2800"/>
              <a:t>Br</a:t>
            </a:r>
            <a:endParaRPr lang="ru-RU" sz="2800"/>
          </a:p>
          <a:p>
            <a:pPr algn="ctr">
              <a:buFont typeface="Wingdings" pitchFamily="2" charset="2"/>
              <a:buNone/>
            </a:pPr>
            <a:endParaRPr lang="ru-RU"/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3851275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58" name="Line 6"/>
          <p:cNvSpPr>
            <a:spLocks noChangeShapeType="1"/>
          </p:cNvSpPr>
          <p:nvPr/>
        </p:nvSpPr>
        <p:spPr bwMode="auto">
          <a:xfrm>
            <a:off x="1476375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59" name="Line 7"/>
          <p:cNvSpPr>
            <a:spLocks noChangeShapeType="1"/>
          </p:cNvSpPr>
          <p:nvPr/>
        </p:nvSpPr>
        <p:spPr bwMode="auto">
          <a:xfrm>
            <a:off x="5580063" y="3284538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ХИМИЧЕСКИЕ СВОЙСТВА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987550"/>
            <a:ext cx="7993062" cy="38227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Галогенирование</a:t>
            </a:r>
          </a:p>
          <a:p>
            <a:pPr algn="ctr">
              <a:buFont typeface="Wingdings" pitchFamily="2" charset="2"/>
              <a:buNone/>
            </a:pPr>
            <a:r>
              <a:rPr lang="ru-RU"/>
              <a:t> 3 </a:t>
            </a:r>
            <a:r>
              <a:rPr lang="ru-RU" sz="2400" i="1"/>
              <a:t>(полное)</a:t>
            </a: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</a:t>
            </a:r>
            <a:r>
              <a:rPr lang="en-US" baseline="-25000"/>
              <a:t>  </a:t>
            </a:r>
            <a:r>
              <a:rPr lang="ru-RU" sz="2800"/>
              <a:t>+ 2</a:t>
            </a:r>
            <a:r>
              <a:rPr lang="en-US" sz="2800"/>
              <a:t>Br</a:t>
            </a:r>
            <a:r>
              <a:rPr lang="en-US" sz="2800" baseline="-25000"/>
              <a:t>2</a:t>
            </a:r>
            <a:r>
              <a:rPr lang="ru-RU" sz="2800" baseline="-25000"/>
              <a:t>  1,2,3,4 -присоединение</a:t>
            </a:r>
            <a:endParaRPr lang="en-US" baseline="-25000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2</a:t>
            </a:r>
            <a:r>
              <a:rPr lang="ru-RU"/>
              <a:t>-СН-СН-СН</a:t>
            </a:r>
            <a:r>
              <a:rPr lang="ru-RU" baseline="-25000"/>
              <a:t>2</a:t>
            </a:r>
            <a:r>
              <a:rPr lang="ru-RU" sz="2000"/>
              <a:t>   </a:t>
            </a:r>
            <a:r>
              <a:rPr lang="ru-RU" sz="2000" i="1">
                <a:solidFill>
                  <a:schemeClr val="tx2"/>
                </a:solidFill>
              </a:rPr>
              <a:t>1,2,3,4 – тетрабромбутан</a:t>
            </a:r>
            <a:endParaRPr lang="ru-RU" sz="2000" i="1"/>
          </a:p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en-US" sz="2800"/>
              <a:t>Br</a:t>
            </a:r>
            <a:r>
              <a:rPr lang="ru-RU" sz="2800"/>
              <a:t>   </a:t>
            </a:r>
            <a:r>
              <a:rPr lang="en-US" sz="2800"/>
              <a:t>Br</a:t>
            </a:r>
            <a:r>
              <a:rPr lang="ru-RU" sz="2800"/>
              <a:t>   </a:t>
            </a:r>
            <a:r>
              <a:rPr lang="en-US" sz="2800"/>
              <a:t>Br</a:t>
            </a:r>
            <a:r>
              <a:rPr lang="ru-RU" sz="2800"/>
              <a:t>  </a:t>
            </a:r>
            <a:r>
              <a:rPr lang="en-US" sz="2800"/>
              <a:t>Br</a:t>
            </a:r>
            <a:endParaRPr lang="ru-RU" sz="2800"/>
          </a:p>
          <a:p>
            <a:endParaRPr lang="ru-RU"/>
          </a:p>
        </p:txBody>
      </p:sp>
      <p:sp>
        <p:nvSpPr>
          <p:cNvPr id="77829" name="Line 5"/>
          <p:cNvSpPr>
            <a:spLocks noChangeShapeType="1"/>
          </p:cNvSpPr>
          <p:nvPr/>
        </p:nvSpPr>
        <p:spPr bwMode="auto">
          <a:xfrm>
            <a:off x="5651500" y="3213100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1258888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>
            <a:off x="1979613" y="45815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2771775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3" name="Line 9"/>
          <p:cNvSpPr>
            <a:spLocks noChangeShapeType="1"/>
          </p:cNvSpPr>
          <p:nvPr/>
        </p:nvSpPr>
        <p:spPr bwMode="auto">
          <a:xfrm>
            <a:off x="3348038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172450" cy="1398588"/>
          </a:xfrm>
        </p:spPr>
        <p:txBody>
          <a:bodyPr/>
          <a:lstStyle/>
          <a:p>
            <a:pPr algn="ctr"/>
            <a:r>
              <a:rPr lang="ru-RU" sz="2800" b="1"/>
              <a:t>ЗАДАНИЕ 3: </a:t>
            </a:r>
            <a:br>
              <a:rPr lang="ru-RU" sz="2800" b="1"/>
            </a:br>
            <a:r>
              <a:rPr lang="ru-RU" sz="2800" b="1"/>
              <a:t>записать уравнения реакций гидрирования бутадиена-1,3 возможными способами:</a:t>
            </a:r>
          </a:p>
        </p:txBody>
      </p:sp>
      <p:graphicFrame>
        <p:nvGraphicFramePr>
          <p:cNvPr id="78852" name="Object 4"/>
          <p:cNvGraphicFramePr>
            <a:graphicFrameLocks noChangeAspect="1"/>
          </p:cNvGraphicFramePr>
          <p:nvPr>
            <p:ph idx="1"/>
          </p:nvPr>
        </p:nvGraphicFramePr>
        <p:xfrm>
          <a:off x="3556000" y="2051050"/>
          <a:ext cx="2876550" cy="3889375"/>
        </p:xfrm>
        <a:graphic>
          <a:graphicData uri="http://schemas.openxmlformats.org/presentationml/2006/ole">
            <p:oleObj spid="_x0000_s78852" name="Clip" r:id="rId3" imgW="1857600" imgH="3995640" progId="MS_ClipArt_Gallery.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ОТВЕТ: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827213"/>
            <a:ext cx="813752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1.СН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 </a:t>
            </a:r>
            <a:r>
              <a:rPr lang="ru-RU" baseline="30000"/>
              <a:t>+ </a:t>
            </a:r>
            <a:r>
              <a:rPr lang="ru-RU" sz="3200" baseline="30000"/>
              <a:t>Н</a:t>
            </a:r>
            <a:r>
              <a:rPr lang="ru-RU" sz="2000" baseline="30000"/>
              <a:t>2 </a:t>
            </a:r>
            <a:r>
              <a:rPr lang="ru-RU"/>
              <a:t>СН</a:t>
            </a:r>
            <a:r>
              <a:rPr lang="ru-RU" baseline="-25000"/>
              <a:t>3</a:t>
            </a:r>
            <a:r>
              <a:rPr lang="ru-RU"/>
              <a:t>-СН</a:t>
            </a:r>
            <a:r>
              <a:rPr lang="ru-RU" baseline="-25000"/>
              <a:t>2</a:t>
            </a:r>
            <a:r>
              <a:rPr lang="ru-RU"/>
              <a:t>-СН=СН</a:t>
            </a:r>
            <a:r>
              <a:rPr lang="ru-RU" baseline="-25000"/>
              <a:t>2</a:t>
            </a:r>
          </a:p>
          <a:p>
            <a:pPr algn="ctr">
              <a:buFont typeface="Wingdings" pitchFamily="2" charset="2"/>
              <a:buNone/>
            </a:pPr>
            <a:r>
              <a:rPr lang="ru-RU" sz="2500" b="1" baseline="-25000">
                <a:solidFill>
                  <a:schemeClr val="tx2"/>
                </a:solidFill>
              </a:rPr>
              <a:t>                                                            </a:t>
            </a:r>
            <a:r>
              <a:rPr lang="ru-RU" sz="2500" b="1" i="1" baseline="-25000">
                <a:solidFill>
                  <a:schemeClr val="tx2"/>
                </a:solidFill>
              </a:rPr>
              <a:t>бутен -1</a:t>
            </a:r>
          </a:p>
          <a:p>
            <a:pPr>
              <a:buFont typeface="Wingdings" pitchFamily="2" charset="2"/>
              <a:buNone/>
            </a:pPr>
            <a:r>
              <a:rPr lang="ru-RU"/>
              <a:t>2.СН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 </a:t>
            </a:r>
            <a:r>
              <a:rPr lang="ru-RU" baseline="30000"/>
              <a:t>+ </a:t>
            </a:r>
            <a:r>
              <a:rPr lang="ru-RU" sz="3200" baseline="30000"/>
              <a:t>Н</a:t>
            </a:r>
            <a:r>
              <a:rPr lang="ru-RU" sz="2000" baseline="30000"/>
              <a:t>2 </a:t>
            </a:r>
            <a:r>
              <a:rPr lang="ru-RU"/>
              <a:t>СН</a:t>
            </a:r>
            <a:r>
              <a:rPr lang="ru-RU" baseline="-25000"/>
              <a:t>3</a:t>
            </a:r>
            <a:r>
              <a:rPr lang="ru-RU"/>
              <a:t>-СН</a:t>
            </a:r>
            <a:r>
              <a:rPr lang="ru-RU" baseline="-25000"/>
              <a:t> </a:t>
            </a:r>
            <a:r>
              <a:rPr lang="ru-RU"/>
              <a:t>=СН-СН</a:t>
            </a:r>
            <a:r>
              <a:rPr lang="ru-RU" baseline="-25000"/>
              <a:t>3</a:t>
            </a:r>
          </a:p>
          <a:p>
            <a:pPr algn="ctr">
              <a:buFont typeface="Wingdings" pitchFamily="2" charset="2"/>
              <a:buNone/>
            </a:pPr>
            <a:r>
              <a:rPr lang="ru-RU" sz="2500" b="1" baseline="-25000">
                <a:solidFill>
                  <a:schemeClr val="tx2"/>
                </a:solidFill>
              </a:rPr>
              <a:t>                                                            </a:t>
            </a:r>
            <a:r>
              <a:rPr lang="ru-RU" sz="2500" b="1" i="1" baseline="-25000">
                <a:solidFill>
                  <a:schemeClr val="tx2"/>
                </a:solidFill>
              </a:rPr>
              <a:t>бутен -2</a:t>
            </a:r>
          </a:p>
          <a:p>
            <a:pPr>
              <a:buFont typeface="Wingdings" pitchFamily="2" charset="2"/>
              <a:buNone/>
            </a:pPr>
            <a:r>
              <a:rPr lang="ru-RU"/>
              <a:t>3.СН</a:t>
            </a:r>
            <a:r>
              <a:rPr lang="ru-RU" baseline="-25000"/>
              <a:t>2</a:t>
            </a:r>
            <a:r>
              <a:rPr lang="ru-RU"/>
              <a:t>=СН-СН=СН</a:t>
            </a:r>
            <a:r>
              <a:rPr lang="ru-RU" baseline="-25000"/>
              <a:t>2 </a:t>
            </a:r>
            <a:r>
              <a:rPr lang="ru-RU" baseline="30000"/>
              <a:t>+ 2</a:t>
            </a:r>
            <a:r>
              <a:rPr lang="ru-RU" sz="3200" baseline="30000"/>
              <a:t>Н</a:t>
            </a:r>
            <a:r>
              <a:rPr lang="ru-RU" sz="2000" baseline="30000"/>
              <a:t>2 </a:t>
            </a:r>
            <a:r>
              <a:rPr lang="ru-RU"/>
              <a:t>СН</a:t>
            </a:r>
            <a:r>
              <a:rPr lang="ru-RU" baseline="-25000"/>
              <a:t>3</a:t>
            </a:r>
            <a:r>
              <a:rPr lang="ru-RU"/>
              <a:t>-СН</a:t>
            </a:r>
            <a:r>
              <a:rPr lang="ru-RU" baseline="-25000"/>
              <a:t>2</a:t>
            </a:r>
            <a:r>
              <a:rPr lang="ru-RU"/>
              <a:t>-СН</a:t>
            </a:r>
            <a:r>
              <a:rPr lang="ru-RU" baseline="-25000"/>
              <a:t>2</a:t>
            </a:r>
            <a:r>
              <a:rPr lang="ru-RU"/>
              <a:t>-СН</a:t>
            </a:r>
            <a:r>
              <a:rPr lang="ru-RU" baseline="-25000"/>
              <a:t>3</a:t>
            </a:r>
          </a:p>
          <a:p>
            <a:pPr algn="ctr">
              <a:buFont typeface="Wingdings" pitchFamily="2" charset="2"/>
              <a:buNone/>
            </a:pPr>
            <a:r>
              <a:rPr lang="ru-RU" sz="2500" b="1" baseline="-25000">
                <a:solidFill>
                  <a:schemeClr val="tx2"/>
                </a:solidFill>
              </a:rPr>
              <a:t>                                                            </a:t>
            </a:r>
            <a:r>
              <a:rPr lang="ru-RU" sz="2500" b="1" i="1" baseline="-25000">
                <a:solidFill>
                  <a:schemeClr val="tx2"/>
                </a:solidFill>
              </a:rPr>
              <a:t>бутан</a:t>
            </a:r>
          </a:p>
          <a:p>
            <a:pPr algn="ctr">
              <a:buFont typeface="Wingdings" pitchFamily="2" charset="2"/>
              <a:buNone/>
            </a:pPr>
            <a:endParaRPr lang="ru-RU" sz="2500" b="1" baseline="-25000">
              <a:solidFill>
                <a:schemeClr val="tx2"/>
              </a:solidFill>
            </a:endParaRPr>
          </a:p>
        </p:txBody>
      </p:sp>
      <p:sp>
        <p:nvSpPr>
          <p:cNvPr id="79876" name="Line 4"/>
          <p:cNvSpPr>
            <a:spLocks noChangeShapeType="1"/>
          </p:cNvSpPr>
          <p:nvPr/>
        </p:nvSpPr>
        <p:spPr bwMode="auto">
          <a:xfrm>
            <a:off x="4500563" y="27082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77" name="Line 5"/>
          <p:cNvSpPr>
            <a:spLocks noChangeShapeType="1"/>
          </p:cNvSpPr>
          <p:nvPr/>
        </p:nvSpPr>
        <p:spPr bwMode="auto">
          <a:xfrm>
            <a:off x="4572000" y="35004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78" name="Line 6"/>
          <p:cNvSpPr>
            <a:spLocks noChangeShapeType="1"/>
          </p:cNvSpPr>
          <p:nvPr/>
        </p:nvSpPr>
        <p:spPr bwMode="auto">
          <a:xfrm>
            <a:off x="4572000" y="43656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ХИМИЧЕСКИЕ СВОЙСТВА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Гидрогалогенирование </a:t>
            </a: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(</a:t>
            </a:r>
            <a:r>
              <a:rPr lang="ru-RU" sz="2800">
                <a:solidFill>
                  <a:schemeClr val="hlink"/>
                </a:solidFill>
              </a:rPr>
              <a:t>по правилу Марковникова)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1 стадия  СН</a:t>
            </a:r>
            <a:r>
              <a:rPr lang="en-US" sz="2800" baseline="-25000"/>
              <a:t>2</a:t>
            </a:r>
            <a:r>
              <a:rPr lang="en-US" sz="2800"/>
              <a:t>=</a:t>
            </a:r>
            <a:r>
              <a:rPr lang="ru-RU" sz="2800"/>
              <a:t>СН-СН</a:t>
            </a:r>
            <a:r>
              <a:rPr lang="en-US" sz="2800"/>
              <a:t>=</a:t>
            </a:r>
            <a:r>
              <a:rPr lang="ru-RU" sz="2800"/>
              <a:t>СН</a:t>
            </a:r>
            <a:r>
              <a:rPr lang="en-US" sz="2800" baseline="-25000"/>
              <a:t>2</a:t>
            </a:r>
            <a:r>
              <a:rPr lang="ru-RU" sz="2800" baseline="-25000"/>
              <a:t> </a:t>
            </a:r>
            <a:r>
              <a:rPr lang="ru-RU" sz="2800"/>
              <a:t>+ НС</a:t>
            </a:r>
            <a:r>
              <a:rPr lang="en-US" sz="2800"/>
              <a:t>I</a:t>
            </a:r>
            <a:r>
              <a:rPr lang="en-US" sz="2800" baseline="-25000"/>
              <a:t>  </a:t>
            </a:r>
            <a:endParaRPr lang="ru-RU" sz="280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2800"/>
              <a:t>СН</a:t>
            </a:r>
            <a:r>
              <a:rPr lang="ru-RU" sz="2800" baseline="-25000"/>
              <a:t>3</a:t>
            </a:r>
            <a:r>
              <a:rPr lang="ru-RU" sz="2800"/>
              <a:t>-СН-СН</a:t>
            </a:r>
            <a:r>
              <a:rPr lang="en-US" sz="2800"/>
              <a:t>=</a:t>
            </a:r>
            <a:r>
              <a:rPr lang="ru-RU" sz="2800"/>
              <a:t>СН</a:t>
            </a:r>
            <a:r>
              <a:rPr lang="en-US" sz="2800" baseline="-25000"/>
              <a:t>2</a:t>
            </a:r>
            <a:endParaRPr lang="ru-RU" sz="28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    С</a:t>
            </a:r>
            <a:r>
              <a:rPr lang="en-US" sz="2800"/>
              <a:t>I</a:t>
            </a:r>
            <a:r>
              <a:rPr lang="ru-RU" sz="280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</a:t>
            </a:r>
            <a:r>
              <a:rPr lang="ru-RU" sz="2400" i="1">
                <a:solidFill>
                  <a:schemeClr val="tx2"/>
                </a:solidFill>
              </a:rPr>
              <a:t>3-хлорбутен -1</a:t>
            </a:r>
          </a:p>
          <a:p>
            <a:pPr>
              <a:buFont typeface="Wingdings" pitchFamily="2" charset="2"/>
              <a:buNone/>
            </a:pPr>
            <a:endParaRPr lang="ru-RU" sz="2400"/>
          </a:p>
          <a:p>
            <a:pPr algn="ctr">
              <a:buFont typeface="Wingdings" pitchFamily="2" charset="2"/>
              <a:buNone/>
            </a:pPr>
            <a:r>
              <a:rPr lang="ru-RU" sz="2800">
                <a:solidFill>
                  <a:schemeClr val="tx2"/>
                </a:solidFill>
              </a:rPr>
              <a:t>2 стадию запиши самостоятельно</a:t>
            </a:r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7740650" y="31416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4427538" y="37893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82958" name="Picture 14" descr="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084763"/>
            <a:ext cx="1476375" cy="1223962"/>
          </a:xfrm>
          <a:prstGeom prst="rect">
            <a:avLst/>
          </a:prstGeom>
          <a:solidFill>
            <a:schemeClr val="hlink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ОТВЕТ: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/>
              <a:t> </a:t>
            </a:r>
          </a:p>
          <a:p>
            <a:pPr algn="ctr">
              <a:buFont typeface="Wingdings" pitchFamily="2" charset="2"/>
              <a:buNone/>
            </a:pPr>
            <a:r>
              <a:rPr lang="ru-RU" sz="2800"/>
              <a:t>2 стадия   СН</a:t>
            </a:r>
            <a:r>
              <a:rPr lang="ru-RU" sz="2800" baseline="-25000"/>
              <a:t>3</a:t>
            </a:r>
            <a:r>
              <a:rPr lang="ru-RU" sz="2800"/>
              <a:t>-СН-СН</a:t>
            </a:r>
            <a:r>
              <a:rPr lang="en-US" sz="2800"/>
              <a:t>=</a:t>
            </a:r>
            <a:r>
              <a:rPr lang="ru-RU" sz="2800"/>
              <a:t>СН</a:t>
            </a:r>
            <a:r>
              <a:rPr lang="en-US" sz="2800" baseline="-25000"/>
              <a:t>2</a:t>
            </a:r>
            <a:r>
              <a:rPr lang="ru-RU" sz="2800" baseline="-25000"/>
              <a:t> </a:t>
            </a:r>
            <a:r>
              <a:rPr lang="ru-RU" sz="2800"/>
              <a:t>+ НС</a:t>
            </a:r>
            <a:r>
              <a:rPr lang="en-US" sz="2800"/>
              <a:t>I</a:t>
            </a:r>
            <a:r>
              <a:rPr lang="en-US" sz="2800" baseline="-25000"/>
              <a:t> </a:t>
            </a:r>
            <a:r>
              <a:rPr lang="ru-RU" sz="2800" baseline="-25000"/>
              <a:t> </a:t>
            </a:r>
            <a:endParaRPr lang="ru-RU" sz="28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        С</a:t>
            </a:r>
            <a:r>
              <a:rPr lang="en-US" sz="2800"/>
              <a:t>I</a:t>
            </a:r>
            <a:r>
              <a:rPr lang="ru-RU" sz="280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СН</a:t>
            </a:r>
            <a:r>
              <a:rPr lang="ru-RU" sz="2800" baseline="-25000"/>
              <a:t>3</a:t>
            </a:r>
            <a:r>
              <a:rPr lang="ru-RU" sz="2800"/>
              <a:t>-СН-СН-СН</a:t>
            </a:r>
            <a:r>
              <a:rPr lang="ru-RU" sz="2800" baseline="-25000"/>
              <a:t>3 </a:t>
            </a:r>
            <a:r>
              <a:rPr lang="ru-RU" sz="2800"/>
              <a:t> </a:t>
            </a:r>
            <a:r>
              <a:rPr lang="en-US" sz="2800" baseline="-25000"/>
              <a:t> </a:t>
            </a:r>
            <a:r>
              <a:rPr lang="ru-RU" sz="2800" baseline="-25000"/>
              <a:t> </a:t>
            </a:r>
            <a:endParaRPr lang="ru-RU" sz="28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       С</a:t>
            </a:r>
            <a:r>
              <a:rPr lang="en-US" sz="2800"/>
              <a:t>I</a:t>
            </a:r>
            <a:r>
              <a:rPr lang="ru-RU" sz="2800"/>
              <a:t>  С</a:t>
            </a:r>
            <a:r>
              <a:rPr lang="en-US" sz="2800"/>
              <a:t>I</a:t>
            </a:r>
            <a:r>
              <a:rPr lang="ru-RU" sz="280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                      </a:t>
            </a:r>
            <a:r>
              <a:rPr lang="ru-RU" sz="2400">
                <a:solidFill>
                  <a:schemeClr val="tx2"/>
                </a:solidFill>
              </a:rPr>
              <a:t>2,3-дихлорбутан</a:t>
            </a:r>
            <a:endParaRPr lang="ru-RU" sz="2800"/>
          </a:p>
          <a:p>
            <a:endParaRPr lang="ru-RU"/>
          </a:p>
        </p:txBody>
      </p:sp>
      <p:sp>
        <p:nvSpPr>
          <p:cNvPr id="151556" name="Line 4"/>
          <p:cNvSpPr>
            <a:spLocks noChangeShapeType="1"/>
          </p:cNvSpPr>
          <p:nvPr/>
        </p:nvSpPr>
        <p:spPr bwMode="auto">
          <a:xfrm>
            <a:off x="8101013" y="256540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57" name="Line 5"/>
          <p:cNvSpPr>
            <a:spLocks noChangeShapeType="1"/>
          </p:cNvSpPr>
          <p:nvPr/>
        </p:nvSpPr>
        <p:spPr bwMode="auto">
          <a:xfrm>
            <a:off x="4859338" y="27082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58" name="Line 6"/>
          <p:cNvSpPr>
            <a:spLocks noChangeShapeType="1"/>
          </p:cNvSpPr>
          <p:nvPr/>
        </p:nvSpPr>
        <p:spPr bwMode="auto">
          <a:xfrm>
            <a:off x="4716463" y="37893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1559" name="Line 7"/>
          <p:cNvSpPr>
            <a:spLocks noChangeShapeType="1"/>
          </p:cNvSpPr>
          <p:nvPr/>
        </p:nvSpPr>
        <p:spPr bwMode="auto">
          <a:xfrm>
            <a:off x="5435600" y="3716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827213"/>
            <a:ext cx="7567612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Познакомиться с понятием «алкадиены», их номенклатурой, изомерией, химическими свойствами и способами получения.</a:t>
            </a:r>
          </a:p>
          <a:p>
            <a:pPr>
              <a:lnSpc>
                <a:spcPct val="90000"/>
              </a:lnSpc>
            </a:pPr>
            <a:r>
              <a:rPr lang="ru-RU"/>
              <a:t> Совершенствовать умения   составлять структурные формулы органических веществ и их изомеров, записывать уравнения реакций.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 b="1"/>
              <a:t>ЦЕЛИ УРОКА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b="1"/>
              <a:t>ХИМИЧЕСКИЕ СВОЙСТВА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628775"/>
            <a:ext cx="7848600" cy="45291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300">
                <a:solidFill>
                  <a:schemeClr val="hlink"/>
                </a:solidFill>
              </a:rPr>
              <a:t>Горение</a:t>
            </a:r>
          </a:p>
          <a:p>
            <a:pPr algn="ctr">
              <a:buFont typeface="Wingdings" pitchFamily="2" charset="2"/>
              <a:buNone/>
            </a:pPr>
            <a:r>
              <a:rPr lang="ru-RU" sz="2500" b="1"/>
              <a:t>ЗАДАНИЕ 4: </a:t>
            </a:r>
            <a:br>
              <a:rPr lang="ru-RU" sz="2500" b="1"/>
            </a:br>
            <a:r>
              <a:rPr lang="ru-RU" sz="2800" b="1"/>
              <a:t>записать уравнение реакции горения бутадиена-1,3</a:t>
            </a:r>
            <a:endParaRPr lang="ru-RU" sz="280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/>
          </a:p>
        </p:txBody>
      </p:sp>
      <p:pic>
        <p:nvPicPr>
          <p:cNvPr id="145414" name="Picture 6" descr="у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60800"/>
            <a:ext cx="2736850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ОТВЕТ: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27213"/>
            <a:ext cx="835342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3300"/>
          </a:p>
          <a:p>
            <a:pPr algn="ctr">
              <a:buFont typeface="Wingdings" pitchFamily="2" charset="2"/>
              <a:buNone/>
            </a:pPr>
            <a:r>
              <a:rPr lang="ru-RU" sz="2800"/>
              <a:t>2СН</a:t>
            </a:r>
            <a:r>
              <a:rPr lang="ru-RU" sz="2800" baseline="-25000"/>
              <a:t>2</a:t>
            </a:r>
            <a:r>
              <a:rPr lang="ru-RU" sz="2800"/>
              <a:t>=СН-СН=СН</a:t>
            </a:r>
            <a:r>
              <a:rPr lang="ru-RU" sz="2800" baseline="-25000"/>
              <a:t>2 </a:t>
            </a:r>
            <a:r>
              <a:rPr lang="ru-RU" sz="2800"/>
              <a:t>+ 11О</a:t>
            </a:r>
            <a:r>
              <a:rPr lang="ru-RU" sz="2800" baseline="-25000"/>
              <a:t>2     </a:t>
            </a:r>
            <a:r>
              <a:rPr lang="ru-RU" sz="2800"/>
              <a:t>8СО</a:t>
            </a:r>
            <a:r>
              <a:rPr lang="ru-RU" sz="2800" baseline="-25000"/>
              <a:t>2 </a:t>
            </a:r>
            <a:r>
              <a:rPr lang="ru-RU" sz="2800"/>
              <a:t>+ 6Н</a:t>
            </a:r>
            <a:r>
              <a:rPr lang="ru-RU" sz="2800" baseline="-25000"/>
              <a:t>2</a:t>
            </a:r>
            <a:r>
              <a:rPr lang="ru-RU" sz="2800"/>
              <a:t>О</a:t>
            </a:r>
          </a:p>
          <a:p>
            <a:pPr algn="ctr">
              <a:buFont typeface="Wingdings" pitchFamily="2" charset="2"/>
              <a:buNone/>
            </a:pPr>
            <a:r>
              <a:rPr lang="ru-RU" sz="2800" i="1"/>
              <a:t>или</a:t>
            </a:r>
          </a:p>
          <a:p>
            <a:pPr algn="ctr">
              <a:buFont typeface="Wingdings" pitchFamily="2" charset="2"/>
              <a:buNone/>
            </a:pPr>
            <a:r>
              <a:rPr lang="ru-RU" sz="2800"/>
              <a:t>2С</a:t>
            </a:r>
            <a:r>
              <a:rPr lang="ru-RU" sz="2800" baseline="-25000"/>
              <a:t>4</a:t>
            </a:r>
            <a:r>
              <a:rPr lang="ru-RU" sz="2800"/>
              <a:t>Н</a:t>
            </a:r>
            <a:r>
              <a:rPr lang="ru-RU" sz="2800" baseline="-25000"/>
              <a:t>6 </a:t>
            </a:r>
            <a:r>
              <a:rPr lang="ru-RU" sz="2800"/>
              <a:t>+ 11О</a:t>
            </a:r>
            <a:r>
              <a:rPr lang="ru-RU" sz="2800" baseline="-25000"/>
              <a:t>2     </a:t>
            </a:r>
            <a:r>
              <a:rPr lang="ru-RU" sz="2800"/>
              <a:t>8СО</a:t>
            </a:r>
            <a:r>
              <a:rPr lang="ru-RU" sz="2800" baseline="-25000"/>
              <a:t>2 </a:t>
            </a:r>
            <a:r>
              <a:rPr lang="ru-RU" sz="2800"/>
              <a:t>+ 6Н</a:t>
            </a:r>
            <a:r>
              <a:rPr lang="ru-RU" sz="2800" baseline="-25000"/>
              <a:t>2</a:t>
            </a:r>
            <a:r>
              <a:rPr lang="ru-RU" sz="2800"/>
              <a:t>О</a:t>
            </a:r>
          </a:p>
        </p:txBody>
      </p:sp>
      <p:sp>
        <p:nvSpPr>
          <p:cNvPr id="148484" name="Line 4"/>
          <p:cNvSpPr>
            <a:spLocks noChangeShapeType="1"/>
          </p:cNvSpPr>
          <p:nvPr/>
        </p:nvSpPr>
        <p:spPr bwMode="auto">
          <a:xfrm>
            <a:off x="5724525" y="26368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48485" name="Picture 5" descr="ч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4292600"/>
            <a:ext cx="1584325" cy="1943100"/>
          </a:xfrm>
          <a:prstGeom prst="rect">
            <a:avLst/>
          </a:prstGeom>
          <a:noFill/>
        </p:spPr>
      </p:pic>
      <p:sp>
        <p:nvSpPr>
          <p:cNvPr id="148486" name="Line 6"/>
          <p:cNvSpPr>
            <a:spLocks noChangeShapeType="1"/>
          </p:cNvSpPr>
          <p:nvPr/>
        </p:nvSpPr>
        <p:spPr bwMode="auto">
          <a:xfrm>
            <a:off x="4716463" y="371633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ХИМИЧЕСКИЕ СВОЙСТВА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hlink"/>
                </a:solidFill>
              </a:rPr>
              <a:t>Полимеризация</a:t>
            </a:r>
          </a:p>
          <a:p>
            <a:pPr algn="ctr">
              <a:buFont typeface="Wingdings" pitchFamily="2" charset="2"/>
              <a:buNone/>
            </a:pPr>
            <a:r>
              <a:rPr lang="ru-RU" sz="2400"/>
              <a:t>Полимеризация диеновых УВ приводит </a:t>
            </a:r>
          </a:p>
          <a:p>
            <a:pPr algn="ctr">
              <a:buFont typeface="Wingdings" pitchFamily="2" charset="2"/>
              <a:buNone/>
            </a:pPr>
            <a:r>
              <a:rPr lang="ru-RU" sz="2400"/>
              <a:t>к образованию </a:t>
            </a:r>
            <a:r>
              <a:rPr lang="ru-RU" sz="2400" b="1" i="1"/>
              <a:t>каучуков</a:t>
            </a:r>
            <a:r>
              <a:rPr lang="ru-RU" sz="2400"/>
              <a:t> – полимеров, обладающих высокой эластичностью.</a:t>
            </a:r>
          </a:p>
          <a:p>
            <a:pPr algn="ctr">
              <a:buFont typeface="Wingdings" pitchFamily="2" charset="2"/>
              <a:buNone/>
            </a:pPr>
            <a:endParaRPr lang="ru-RU" sz="2800"/>
          </a:p>
          <a:p>
            <a:pPr algn="ctr">
              <a:buFont typeface="Wingdings" pitchFamily="2" charset="2"/>
              <a:buNone/>
            </a:pPr>
            <a:endParaRPr lang="ru-RU"/>
          </a:p>
        </p:txBody>
      </p:sp>
      <p:pic>
        <p:nvPicPr>
          <p:cNvPr id="81925" name="Picture 5" descr="1607 бай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3860800"/>
            <a:ext cx="705643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1258888" y="5300663"/>
            <a:ext cx="266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chemeClr val="tx2"/>
                </a:solidFill>
              </a:rPr>
              <a:t>бутадиен -1, 3</a:t>
            </a: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4787900" y="5157788"/>
            <a:ext cx="3929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i="1">
                <a:solidFill>
                  <a:schemeClr val="tx2"/>
                </a:solidFill>
              </a:rPr>
              <a:t>бутадиеновый</a:t>
            </a:r>
            <a:r>
              <a:rPr lang="ru-RU" sz="2400" i="1">
                <a:solidFill>
                  <a:schemeClr val="hlink"/>
                </a:solidFill>
              </a:rPr>
              <a:t> </a:t>
            </a:r>
            <a:r>
              <a:rPr lang="ru-RU" sz="2400" i="1">
                <a:solidFill>
                  <a:schemeClr val="tx2"/>
                </a:solidFill>
              </a:rPr>
              <a:t>каучук</a:t>
            </a:r>
            <a:r>
              <a:rPr lang="ru-RU" sz="3200" i="1">
                <a:solidFill>
                  <a:schemeClr val="tx2"/>
                </a:solidFill>
              </a:rPr>
              <a:t> </a:t>
            </a:r>
            <a:r>
              <a:rPr lang="ru-RU" sz="3200" i="1">
                <a:solidFill>
                  <a:schemeClr val="hlink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ПОЛУЧЕНИЕ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44675"/>
            <a:ext cx="7313613" cy="4114800"/>
          </a:xfrm>
        </p:spPr>
        <p:txBody>
          <a:bodyPr/>
          <a:lstStyle/>
          <a:p>
            <a:pPr marL="552450" indent="-552450">
              <a:buFont typeface="Wingdings" pitchFamily="2" charset="2"/>
              <a:buNone/>
            </a:pPr>
            <a:r>
              <a:rPr lang="ru-RU" sz="2400">
                <a:solidFill>
                  <a:schemeClr val="hlink"/>
                </a:solidFill>
              </a:rPr>
              <a:t>1</a:t>
            </a:r>
            <a:r>
              <a:rPr lang="ru-RU">
                <a:solidFill>
                  <a:schemeClr val="hlink"/>
                </a:solidFill>
              </a:rPr>
              <a:t>. </a:t>
            </a:r>
            <a:r>
              <a:rPr lang="ru-RU" sz="2800">
                <a:solidFill>
                  <a:schemeClr val="hlink"/>
                </a:solidFill>
              </a:rPr>
              <a:t>Двухстадийное дегидрирование алканов</a:t>
            </a:r>
          </a:p>
          <a:p>
            <a:pPr marL="552450" indent="-552450">
              <a:buFont typeface="Wingdings" pitchFamily="2" charset="2"/>
              <a:buNone/>
            </a:pPr>
            <a:r>
              <a:rPr lang="ru-RU" sz="2400"/>
              <a:t>СН</a:t>
            </a:r>
            <a:r>
              <a:rPr lang="ru-RU" sz="2400" baseline="-25000"/>
              <a:t>3</a:t>
            </a:r>
            <a:r>
              <a:rPr lang="ru-RU" sz="2400"/>
              <a:t>-СН</a:t>
            </a:r>
            <a:r>
              <a:rPr lang="ru-RU" sz="2400" baseline="-25000"/>
              <a:t>2</a:t>
            </a:r>
            <a:r>
              <a:rPr lang="ru-RU" sz="2400"/>
              <a:t>-СН</a:t>
            </a:r>
            <a:r>
              <a:rPr lang="ru-RU" sz="2400" baseline="-25000"/>
              <a:t>2</a:t>
            </a:r>
            <a:r>
              <a:rPr lang="ru-RU" sz="2400"/>
              <a:t>-СН</a:t>
            </a:r>
            <a:r>
              <a:rPr lang="ru-RU" sz="2400" baseline="-25000"/>
              <a:t>3        </a:t>
            </a:r>
            <a:r>
              <a:rPr lang="ru-RU" sz="2400"/>
              <a:t>СН</a:t>
            </a:r>
            <a:r>
              <a:rPr lang="ru-RU" sz="2400" baseline="-25000"/>
              <a:t>2</a:t>
            </a:r>
            <a:r>
              <a:rPr lang="ru-RU" sz="2400"/>
              <a:t>=СН-СН=СН</a:t>
            </a:r>
            <a:r>
              <a:rPr lang="ru-RU" sz="2400" baseline="-25000"/>
              <a:t>2</a:t>
            </a:r>
            <a:r>
              <a:rPr lang="ru-RU" sz="2400"/>
              <a:t>+2Н</a:t>
            </a:r>
            <a:r>
              <a:rPr lang="ru-RU" sz="2400" baseline="-25000"/>
              <a:t>2</a:t>
            </a:r>
          </a:p>
          <a:p>
            <a:pPr marL="552450" indent="-552450">
              <a:buFont typeface="Wingdings" pitchFamily="2" charset="2"/>
              <a:buNone/>
            </a:pPr>
            <a:r>
              <a:rPr lang="ru-RU" sz="2800" b="1" i="1" baseline="-25000">
                <a:solidFill>
                  <a:schemeClr val="tx2"/>
                </a:solidFill>
              </a:rPr>
              <a:t>         бутан                          </a:t>
            </a:r>
            <a:r>
              <a:rPr lang="ru-RU" b="1" i="1" baseline="-25000">
                <a:solidFill>
                  <a:schemeClr val="tx2"/>
                </a:solidFill>
              </a:rPr>
              <a:t>бутадиен -1, 3 </a:t>
            </a:r>
          </a:p>
          <a:p>
            <a:pPr marL="552450" indent="-552450">
              <a:buFont typeface="Wingdings" pitchFamily="2" charset="2"/>
              <a:buNone/>
            </a:pPr>
            <a:endParaRPr lang="ru-RU" b="1" i="1" baseline="-25000">
              <a:solidFill>
                <a:schemeClr val="tx2"/>
              </a:solidFill>
            </a:endParaRPr>
          </a:p>
          <a:p>
            <a:pPr marL="552450" indent="-552450">
              <a:buFont typeface="Wingdings" pitchFamily="2" charset="2"/>
              <a:buNone/>
            </a:pPr>
            <a:endParaRPr lang="ru-RU" sz="2400" b="1" baseline="-25000">
              <a:solidFill>
                <a:schemeClr val="tx2"/>
              </a:solidFill>
            </a:endParaRPr>
          </a:p>
          <a:p>
            <a:pPr marL="552450" indent="-552450">
              <a:buFont typeface="Wingdings" pitchFamily="2" charset="2"/>
              <a:buNone/>
            </a:pPr>
            <a:endParaRPr lang="ru-RU" sz="2400" b="1" baseline="-25000">
              <a:solidFill>
                <a:schemeClr val="tx2"/>
              </a:solidFill>
            </a:endParaRPr>
          </a:p>
          <a:p>
            <a:pPr marL="552450" indent="-552450">
              <a:buFont typeface="Wingdings" pitchFamily="2" charset="2"/>
              <a:buNone/>
            </a:pPr>
            <a:endParaRPr lang="ru-RU" sz="2800" b="1"/>
          </a:p>
          <a:p>
            <a:pPr marL="552450" indent="-552450">
              <a:buFont typeface="Wingdings" pitchFamily="2" charset="2"/>
              <a:buNone/>
            </a:pPr>
            <a:endParaRPr lang="ru-RU" sz="2800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>
            <a:off x="4211638" y="29972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84998" name="Picture 6" descr="(1888 байт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789363"/>
            <a:ext cx="6840538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492125" y="5589588"/>
            <a:ext cx="865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i="1">
                <a:solidFill>
                  <a:schemeClr val="tx2"/>
                </a:solidFill>
              </a:rPr>
              <a:t>    2-метилбутан               2-метилбутадиен -1, 3</a:t>
            </a:r>
            <a:r>
              <a:rPr lang="ru-RU" sz="2400" i="1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1484313"/>
            <a:ext cx="6665913" cy="382746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>
                <a:solidFill>
                  <a:schemeClr val="hlink"/>
                </a:solidFill>
              </a:rPr>
              <a:t>2.</a:t>
            </a:r>
            <a:r>
              <a:rPr lang="ru-RU" sz="2400" baseline="-25000">
                <a:solidFill>
                  <a:schemeClr val="hlink"/>
                </a:solidFill>
              </a:rPr>
              <a:t> </a:t>
            </a:r>
            <a:r>
              <a:rPr lang="ru-RU" sz="2800">
                <a:solidFill>
                  <a:schemeClr val="hlink"/>
                </a:solidFill>
              </a:rPr>
              <a:t>Синтез дивинила по методу </a:t>
            </a:r>
          </a:p>
          <a:p>
            <a:pPr algn="ctr">
              <a:buFont typeface="Wingdings" pitchFamily="2" charset="2"/>
              <a:buNone/>
            </a:pPr>
            <a:r>
              <a:rPr lang="ru-RU" sz="2800">
                <a:solidFill>
                  <a:schemeClr val="hlink"/>
                </a:solidFill>
              </a:rPr>
              <a:t>С. В. Лебедева</a:t>
            </a:r>
          </a:p>
        </p:txBody>
      </p:sp>
      <p:pic>
        <p:nvPicPr>
          <p:cNvPr id="87044" name="Picture 4" descr="(1773 байт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3500438"/>
            <a:ext cx="47529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7046" name="Group 6"/>
          <p:cNvGrpSpPr>
            <a:grpSpLocks/>
          </p:cNvGrpSpPr>
          <p:nvPr/>
        </p:nvGrpSpPr>
        <p:grpSpPr bwMode="auto">
          <a:xfrm>
            <a:off x="-4068763" y="2205038"/>
            <a:ext cx="7632701" cy="4464050"/>
            <a:chOff x="567" y="1253"/>
            <a:chExt cx="4973" cy="2812"/>
          </a:xfrm>
        </p:grpSpPr>
        <p:pic>
          <p:nvPicPr>
            <p:cNvPr id="87047" name="Picture 7" descr="lebedev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47" y="1434"/>
              <a:ext cx="1893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048" name="Text Box 8"/>
            <p:cNvSpPr txBox="1">
              <a:spLocks noChangeArrowheads="1"/>
            </p:cNvSpPr>
            <p:nvPr/>
          </p:nvSpPr>
          <p:spPr bwMode="auto">
            <a:xfrm>
              <a:off x="567" y="1253"/>
              <a:ext cx="263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000" b="1">
                  <a:solidFill>
                    <a:schemeClr val="bg2"/>
                  </a:solidFill>
                  <a:latin typeface="Tahoma" pitchFamily="34" charset="0"/>
                </a:rPr>
                <a:t> </a:t>
              </a:r>
              <a:endParaRPr lang="en-US" sz="4000" b="1">
                <a:solidFill>
                  <a:schemeClr val="bg2"/>
                </a:solidFill>
                <a:latin typeface="Tahoma" pitchFamily="34" charset="0"/>
              </a:endParaRPr>
            </a:p>
          </p:txBody>
        </p:sp>
      </p:grpSp>
      <p:sp>
        <p:nvSpPr>
          <p:cNvPr id="87049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 b="1"/>
              <a:t>ПОЛУЧЕНИЕ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ДОМАШНЕЕ ЗАДАНИЕ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133600"/>
            <a:ext cx="7712075" cy="4114800"/>
          </a:xfrm>
        </p:spPr>
        <p:txBody>
          <a:bodyPr/>
          <a:lstStyle/>
          <a:p>
            <a:r>
              <a:rPr lang="ru-RU" sz="2400"/>
              <a:t>учебник Новошинской Н. С., Новошинского И. И. «Химия – 11» стр. 43-45 </a:t>
            </a:r>
          </a:p>
          <a:p>
            <a:r>
              <a:rPr lang="ru-RU" sz="2400"/>
              <a:t>стр. 48 задания № 3, 7</a:t>
            </a:r>
          </a:p>
          <a:p>
            <a:endParaRPr lang="ru-RU" sz="2400"/>
          </a:p>
          <a:p>
            <a:endParaRPr lang="ru-RU" sz="2400"/>
          </a:p>
        </p:txBody>
      </p:sp>
      <p:pic>
        <p:nvPicPr>
          <p:cNvPr id="83973" name="Picture 5" descr="BS0055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3716338"/>
            <a:ext cx="2844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341438"/>
            <a:ext cx="7313613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sz="5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</a:t>
            </a:r>
          </a:p>
          <a:p>
            <a:pPr algn="ctr">
              <a:buFont typeface="Wingdings" pitchFamily="2" charset="2"/>
              <a:buNone/>
            </a:pPr>
            <a:r>
              <a:rPr lang="ru-RU" sz="5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</a:p>
          <a:p>
            <a:pPr algn="ctr">
              <a:buFont typeface="Wingdings" pitchFamily="2" charset="2"/>
              <a:buNone/>
            </a:pPr>
            <a:r>
              <a:rPr lang="ru-RU" sz="54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УРОК</a:t>
            </a:r>
          </a:p>
        </p:txBody>
      </p:sp>
      <p:pic>
        <p:nvPicPr>
          <p:cNvPr id="75780" name="Picture 4" descr="j02339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149725"/>
            <a:ext cx="2082800" cy="1911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/>
              <a:t>Актуализация ранее полученных знаний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557338"/>
            <a:ext cx="7921625" cy="467995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u="sng"/>
              <a:t>Вопросы: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1. С какими классами углеводородов вы познакомились к настоящему времени?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2. Какие вещества называются  алканами, алкенами?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3. Общая химическая формула алканов, алкенов?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4. Какие виды изомерии характерны для этих классов углеводородов?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5. Какие реакции характерны для веществ имеющих кратную связь?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6. Согласно какому правилу происходит присоединение галогеноводородов и воды в молекулах с кратными связями? </a:t>
            </a:r>
          </a:p>
          <a:p>
            <a:pPr>
              <a:lnSpc>
                <a:spcPct val="90000"/>
              </a:lnSpc>
            </a:pPr>
            <a:endParaRPr lang="ru-RU" sz="21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4338637"/>
          </a:xfrm>
        </p:spPr>
        <p:txBody>
          <a:bodyPr/>
          <a:lstStyle/>
          <a:p>
            <a:r>
              <a:rPr lang="ru-RU" b="1" i="1">
                <a:solidFill>
                  <a:schemeClr val="tx2"/>
                </a:solidFill>
              </a:rPr>
              <a:t>Алкадиены</a:t>
            </a:r>
            <a:r>
              <a:rPr lang="ru-RU">
                <a:solidFill>
                  <a:schemeClr val="tx2"/>
                </a:solidFill>
              </a:rPr>
              <a:t> </a:t>
            </a:r>
            <a:r>
              <a:rPr lang="ru-RU"/>
              <a:t>-  ациклические углеводороды, содержащие в молекуле, помимо одинарных связей, две двойные связи между атомами углерода и соответствующие общей формуле: </a:t>
            </a:r>
            <a:r>
              <a:rPr lang="en-US" b="1">
                <a:solidFill>
                  <a:schemeClr val="tx2"/>
                </a:solidFill>
              </a:rPr>
              <a:t>C</a:t>
            </a:r>
            <a:r>
              <a:rPr lang="en-US" b="1" baseline="-25000">
                <a:solidFill>
                  <a:schemeClr val="tx2"/>
                </a:solidFill>
              </a:rPr>
              <a:t>n</a:t>
            </a:r>
            <a:r>
              <a:rPr lang="en-US" b="1">
                <a:solidFill>
                  <a:schemeClr val="tx2"/>
                </a:solidFill>
              </a:rPr>
              <a:t>H</a:t>
            </a:r>
            <a:r>
              <a:rPr lang="en-US" b="1" baseline="-25000">
                <a:solidFill>
                  <a:schemeClr val="tx2"/>
                </a:solidFill>
              </a:rPr>
              <a:t>2n</a:t>
            </a:r>
            <a:r>
              <a:rPr lang="ru-RU" b="1" baseline="-25000">
                <a:solidFill>
                  <a:schemeClr val="tx2"/>
                </a:solidFill>
              </a:rPr>
              <a:t>-2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276475"/>
            <a:ext cx="7351712" cy="3960813"/>
          </a:xfrm>
        </p:spPr>
        <p:txBody>
          <a:bodyPr/>
          <a:lstStyle/>
          <a:p>
            <a:r>
              <a:rPr lang="ru-RU"/>
              <a:t>Углеводороды содержащие две двойные связи ,находящиеся возле соседних атомов углерода.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</a:t>
            </a:r>
            <a:r>
              <a:rPr lang="ru-RU" sz="1600">
                <a:solidFill>
                  <a:schemeClr val="hlink"/>
                </a:solidFill>
              </a:rPr>
              <a:t>1            2        3         4         </a:t>
            </a: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 СН</a:t>
            </a:r>
            <a:r>
              <a:rPr lang="ru-RU" baseline="-25000">
                <a:solidFill>
                  <a:schemeClr val="tx2"/>
                </a:solidFill>
              </a:rPr>
              <a:t>2 </a:t>
            </a:r>
            <a:r>
              <a:rPr lang="ru-RU">
                <a:solidFill>
                  <a:schemeClr val="tx2"/>
                </a:solidFill>
              </a:rPr>
              <a:t>=С=СН-СН</a:t>
            </a:r>
            <a:r>
              <a:rPr lang="ru-RU" baseline="-25000">
                <a:solidFill>
                  <a:schemeClr val="tx2"/>
                </a:solidFill>
              </a:rPr>
              <a:t>3</a:t>
            </a:r>
          </a:p>
          <a:p>
            <a:pPr algn="ctr">
              <a:buFont typeface="Wingdings" pitchFamily="2" charset="2"/>
              <a:buNone/>
            </a:pPr>
            <a:r>
              <a:rPr lang="ru-RU" i="1" baseline="-25000">
                <a:solidFill>
                  <a:schemeClr val="hlink"/>
                </a:solidFill>
              </a:rPr>
              <a:t>бутадиен -1, 2</a:t>
            </a:r>
          </a:p>
          <a:p>
            <a:pPr algn="ctr">
              <a:buFont typeface="Wingdings" pitchFamily="2" charset="2"/>
              <a:buNone/>
            </a:pPr>
            <a:endParaRPr lang="ru-RU" baseline="-25000">
              <a:solidFill>
                <a:schemeClr val="hlink"/>
              </a:solidFill>
            </a:endParaRP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476250"/>
            <a:ext cx="7313612" cy="1616075"/>
          </a:xfrm>
          <a:noFill/>
          <a:ln/>
        </p:spPr>
        <p:txBody>
          <a:bodyPr/>
          <a:lstStyle/>
          <a:p>
            <a:pPr algn="ctr"/>
            <a:r>
              <a:rPr lang="ru-RU" sz="3200" b="1"/>
              <a:t>Алкадиены с кумулированным расположением двойных связей</a:t>
            </a:r>
            <a:br>
              <a:rPr lang="ru-RU" sz="3200" b="1"/>
            </a:br>
            <a:r>
              <a:rPr lang="ru-RU" sz="3200" b="1"/>
              <a:t>(аллены)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>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Углеводороды содержащие две двойные связи ,между которыми находится одна одинарная  связь.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</a:t>
            </a:r>
            <a:r>
              <a:rPr lang="ru-RU" sz="1800">
                <a:solidFill>
                  <a:schemeClr val="hlink"/>
                </a:solidFill>
              </a:rPr>
              <a:t>1         2         3       4        5       6</a:t>
            </a:r>
            <a:endParaRPr lang="ru-RU"/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СН</a:t>
            </a:r>
            <a:r>
              <a:rPr lang="ru-RU" baseline="-25000">
                <a:solidFill>
                  <a:schemeClr val="tx2"/>
                </a:solidFill>
              </a:rPr>
              <a:t>3</a:t>
            </a:r>
            <a:r>
              <a:rPr lang="ru-RU">
                <a:solidFill>
                  <a:schemeClr val="tx2"/>
                </a:solidFill>
              </a:rPr>
              <a:t> -СН=СН-СН=СН-СН</a:t>
            </a:r>
            <a:r>
              <a:rPr lang="ru-RU" baseline="-25000">
                <a:solidFill>
                  <a:schemeClr val="tx2"/>
                </a:solidFill>
              </a:rPr>
              <a:t>3</a:t>
            </a:r>
          </a:p>
          <a:p>
            <a:pPr algn="ctr">
              <a:buFont typeface="Wingdings" pitchFamily="2" charset="2"/>
              <a:buNone/>
            </a:pPr>
            <a:r>
              <a:rPr lang="ru-RU" i="1" baseline="-25000">
                <a:solidFill>
                  <a:schemeClr val="hlink"/>
                </a:solidFill>
              </a:rPr>
              <a:t>гексадиен-2, 4</a:t>
            </a:r>
          </a:p>
          <a:p>
            <a:pPr>
              <a:buFont typeface="Wingdings" pitchFamily="2" charset="2"/>
              <a:buNone/>
            </a:pPr>
            <a:r>
              <a:rPr lang="ru-RU" sz="1600">
                <a:solidFill>
                  <a:schemeClr val="hlink"/>
                </a:solidFill>
              </a:rPr>
              <a:t>                              1            2        3         4         </a:t>
            </a: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 СН</a:t>
            </a:r>
            <a:r>
              <a:rPr lang="ru-RU" baseline="-25000">
                <a:solidFill>
                  <a:schemeClr val="tx2"/>
                </a:solidFill>
              </a:rPr>
              <a:t>2 </a:t>
            </a:r>
            <a:r>
              <a:rPr lang="ru-RU">
                <a:solidFill>
                  <a:schemeClr val="tx2"/>
                </a:solidFill>
              </a:rPr>
              <a:t>=СН-СН=СН</a:t>
            </a:r>
            <a:r>
              <a:rPr lang="ru-RU" baseline="-25000">
                <a:solidFill>
                  <a:schemeClr val="tx2"/>
                </a:solidFill>
              </a:rPr>
              <a:t>2</a:t>
            </a:r>
          </a:p>
          <a:p>
            <a:pPr algn="ctr">
              <a:buFont typeface="Wingdings" pitchFamily="2" charset="2"/>
              <a:buNone/>
            </a:pPr>
            <a:r>
              <a:rPr lang="ru-RU" i="1" baseline="-25000">
                <a:solidFill>
                  <a:schemeClr val="hlink"/>
                </a:solidFill>
              </a:rPr>
              <a:t>бутадиен -1, 3 (дивинил)</a:t>
            </a:r>
          </a:p>
          <a:p>
            <a:pPr algn="ctr">
              <a:buFont typeface="Wingdings" pitchFamily="2" charset="2"/>
              <a:buNone/>
            </a:pPr>
            <a:endParaRPr lang="ru-RU" baseline="-2500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i="1">
              <a:solidFill>
                <a:schemeClr val="hlink"/>
              </a:solidFill>
            </a:endParaRPr>
          </a:p>
          <a:p>
            <a:endParaRPr lang="ru-RU" i="1">
              <a:solidFill>
                <a:schemeClr val="hlink"/>
              </a:solidFill>
            </a:endParaRPr>
          </a:p>
          <a:p>
            <a:endParaRPr lang="ru-RU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900113" y="4762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latin typeface="Arial" charset="0"/>
              </a:rPr>
              <a:t>Сопряженные алкадиены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44675"/>
            <a:ext cx="7313613" cy="4114800"/>
          </a:xfrm>
        </p:spPr>
        <p:txBody>
          <a:bodyPr/>
          <a:lstStyle/>
          <a:p>
            <a:r>
              <a:rPr lang="ru-RU"/>
              <a:t>Углеводороды содержащие две двойные связи ,между которыми находится несколько одинарных связей.</a:t>
            </a:r>
          </a:p>
          <a:p>
            <a:pPr>
              <a:buFont typeface="Wingdings" pitchFamily="2" charset="2"/>
              <a:buNone/>
            </a:pPr>
            <a:r>
              <a:rPr lang="ru-RU"/>
              <a:t>   </a:t>
            </a:r>
            <a:r>
              <a:rPr lang="ru-RU" sz="1800">
                <a:solidFill>
                  <a:schemeClr val="hlink"/>
                </a:solidFill>
              </a:rPr>
              <a:t>8         7</a:t>
            </a:r>
            <a:r>
              <a:rPr lang="ru-RU">
                <a:solidFill>
                  <a:schemeClr val="hlink"/>
                </a:solidFill>
              </a:rPr>
              <a:t>      </a:t>
            </a:r>
            <a:r>
              <a:rPr lang="ru-RU" sz="1800">
                <a:solidFill>
                  <a:schemeClr val="hlink"/>
                </a:solidFill>
              </a:rPr>
              <a:t>6        5       4         3        2        1</a:t>
            </a:r>
            <a:endParaRPr lang="ru-RU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СН</a:t>
            </a:r>
            <a:r>
              <a:rPr lang="ru-RU" baseline="-25000">
                <a:solidFill>
                  <a:schemeClr val="tx2"/>
                </a:solidFill>
              </a:rPr>
              <a:t>3</a:t>
            </a:r>
            <a:r>
              <a:rPr lang="ru-RU">
                <a:solidFill>
                  <a:schemeClr val="tx2"/>
                </a:solidFill>
              </a:rPr>
              <a:t>–СН</a:t>
            </a:r>
            <a:r>
              <a:rPr lang="ru-RU" baseline="-25000">
                <a:solidFill>
                  <a:schemeClr val="tx2"/>
                </a:solidFill>
              </a:rPr>
              <a:t>2</a:t>
            </a:r>
            <a:r>
              <a:rPr lang="ru-RU">
                <a:solidFill>
                  <a:schemeClr val="tx2"/>
                </a:solidFill>
              </a:rPr>
              <a:t>-СН=СН-СН</a:t>
            </a:r>
            <a:r>
              <a:rPr lang="ru-RU" baseline="-25000">
                <a:solidFill>
                  <a:schemeClr val="tx2"/>
                </a:solidFill>
              </a:rPr>
              <a:t>2</a:t>
            </a:r>
            <a:r>
              <a:rPr lang="ru-RU">
                <a:solidFill>
                  <a:schemeClr val="tx2"/>
                </a:solidFill>
              </a:rPr>
              <a:t>-СН</a:t>
            </a:r>
            <a:r>
              <a:rPr lang="ru-RU" baseline="-25000">
                <a:solidFill>
                  <a:schemeClr val="tx2"/>
                </a:solidFill>
              </a:rPr>
              <a:t>2</a:t>
            </a:r>
            <a:r>
              <a:rPr lang="ru-RU">
                <a:solidFill>
                  <a:schemeClr val="tx2"/>
                </a:solidFill>
              </a:rPr>
              <a:t>-СН=СН</a:t>
            </a:r>
            <a:r>
              <a:rPr lang="ru-RU" baseline="-25000">
                <a:solidFill>
                  <a:schemeClr val="tx2"/>
                </a:solidFill>
              </a:rPr>
              <a:t>2</a:t>
            </a:r>
          </a:p>
          <a:p>
            <a:pPr algn="ctr">
              <a:buFont typeface="Wingdings" pitchFamily="2" charset="2"/>
              <a:buNone/>
            </a:pPr>
            <a:endParaRPr lang="ru-RU" baseline="-2500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i="1" baseline="-25000">
                <a:solidFill>
                  <a:schemeClr val="hlink"/>
                </a:solidFill>
              </a:rPr>
              <a:t>октадиен-1, 5</a:t>
            </a:r>
            <a:endParaRPr lang="ru-RU" i="1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i="1" baseline="-25000">
              <a:solidFill>
                <a:schemeClr val="tx2"/>
              </a:solidFill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/>
              <a:t> Алкадиены с изолированными двойными связями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ru-RU"/>
              <a:t>Номенклатура алкадиенов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500" b="1" u="sng"/>
              <a:t>Правила: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500"/>
              <a:t>1. Главная цепь должна содержать обе двойные связи.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500"/>
              <a:t>2. Нумерацию ведут с того конца где ближе кратная связь.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500"/>
              <a:t>3. Называют заместители и указывают атомы углерода от которого они отходят.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500"/>
              <a:t>4. Указывают название алкадиена и атомы углерода от которых образована двойная связь.</a:t>
            </a:r>
          </a:p>
          <a:p>
            <a:pPr algn="ctr">
              <a:lnSpc>
                <a:spcPct val="80000"/>
              </a:lnSpc>
            </a:pPr>
            <a:endParaRPr lang="ru-RU" sz="21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313613" cy="1143000"/>
          </a:xfrm>
        </p:spPr>
        <p:txBody>
          <a:bodyPr/>
          <a:lstStyle/>
          <a:p>
            <a:pPr algn="ctr"/>
            <a:r>
              <a:rPr lang="ru-RU" sz="3200" b="1"/>
              <a:t>ЗАДАНИЕ 1: </a:t>
            </a:r>
            <a:br>
              <a:rPr lang="ru-RU" sz="3200" b="1"/>
            </a:br>
            <a:r>
              <a:rPr lang="ru-RU" sz="3200" b="1"/>
              <a:t>дать название веществу: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/>
          </a:p>
          <a:p>
            <a:pPr algn="ctr"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СН</a:t>
            </a:r>
            <a:r>
              <a:rPr lang="ru-RU" baseline="-25000"/>
              <a:t>3          </a:t>
            </a:r>
            <a:r>
              <a:rPr lang="ru-RU"/>
              <a:t>СН</a:t>
            </a:r>
            <a:r>
              <a:rPr lang="ru-RU" baseline="-25000"/>
              <a:t>3 </a:t>
            </a:r>
          </a:p>
          <a:p>
            <a:pPr algn="ctr">
              <a:buFont typeface="Wingdings" pitchFamily="2" charset="2"/>
              <a:buNone/>
            </a:pPr>
            <a:endParaRPr lang="ru-RU"/>
          </a:p>
          <a:p>
            <a:pPr algn="ctr">
              <a:buFont typeface="Wingdings" pitchFamily="2" charset="2"/>
              <a:buNone/>
            </a:pPr>
            <a:r>
              <a:rPr lang="ru-RU"/>
              <a:t>СН</a:t>
            </a:r>
            <a:r>
              <a:rPr lang="ru-RU" baseline="-25000"/>
              <a:t>3</a:t>
            </a:r>
            <a:r>
              <a:rPr lang="ru-RU"/>
              <a:t>-СН-СН</a:t>
            </a:r>
            <a:r>
              <a:rPr lang="ru-RU" baseline="-25000"/>
              <a:t>2</a:t>
            </a:r>
            <a:r>
              <a:rPr lang="ru-RU"/>
              <a:t>-С=СН-СН=СН</a:t>
            </a:r>
            <a:r>
              <a:rPr lang="ru-RU" baseline="-25000"/>
              <a:t>2</a:t>
            </a:r>
          </a:p>
          <a:p>
            <a:pPr algn="ctr">
              <a:buFont typeface="Wingdings" pitchFamily="2" charset="2"/>
              <a:buNone/>
            </a:pPr>
            <a:r>
              <a:rPr lang="ru-RU" baseline="-25000"/>
              <a:t>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 flipV="1">
            <a:off x="3419475" y="33575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 flipV="1">
            <a:off x="5003800" y="33575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3">
      <a:dk1>
        <a:srgbClr val="000000"/>
      </a:dk1>
      <a:lt1>
        <a:srgbClr val="FFFFFF"/>
      </a:lt1>
      <a:dk2>
        <a:srgbClr val="0000CC"/>
      </a:dk2>
      <a:lt2>
        <a:srgbClr val="434343"/>
      </a:lt2>
      <a:accent1>
        <a:srgbClr val="99CC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CAE2AA"/>
      </a:accent5>
      <a:accent6>
        <a:srgbClr val="E7B900"/>
      </a:accent6>
      <a:hlink>
        <a:srgbClr val="FF0000"/>
      </a:hlink>
      <a:folHlink>
        <a:srgbClr val="808080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333</TotalTime>
  <Words>630</Words>
  <Application>Microsoft Office PowerPoint</Application>
  <PresentationFormat>Экран (4:3)</PresentationFormat>
  <Paragraphs>153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Times New Roman</vt:lpstr>
      <vt:lpstr>Verdana</vt:lpstr>
      <vt:lpstr>Wingdings</vt:lpstr>
      <vt:lpstr>Tahoma</vt:lpstr>
      <vt:lpstr>Затмение</vt:lpstr>
      <vt:lpstr>Microsoft Clip Gallery</vt:lpstr>
      <vt:lpstr>Слайд 1</vt:lpstr>
      <vt:lpstr>ЦЕЛИ УРОКА </vt:lpstr>
      <vt:lpstr>Актуализация ранее полученных знаний</vt:lpstr>
      <vt:lpstr>Слайд 4</vt:lpstr>
      <vt:lpstr>Алкадиены с кумулированным расположением двойных связей (аллены)</vt:lpstr>
      <vt:lpstr> </vt:lpstr>
      <vt:lpstr> Алкадиены с изолированными двойными связями</vt:lpstr>
      <vt:lpstr>Номенклатура алкадиенов</vt:lpstr>
      <vt:lpstr>ЗАДАНИЕ 1:  дать название веществу:</vt:lpstr>
      <vt:lpstr>ОТВЕТ:</vt:lpstr>
      <vt:lpstr>ИЗОМЕРИЯ АЛКАДИЕНОВ</vt:lpstr>
      <vt:lpstr>ЗАДАНИЕ 2:  назвать вещество и составить формулы изомеров каждого вида :</vt:lpstr>
      <vt:lpstr>ХИМИЧЕСКИЕ СВОЙСТВА </vt:lpstr>
      <vt:lpstr>ХИМИЧЕСКИЕ СВОЙСТВА</vt:lpstr>
      <vt:lpstr>ХИМИЧЕСКИЕ СВОЙСТВА</vt:lpstr>
      <vt:lpstr>ЗАДАНИЕ 3:  записать уравнения реакций гидрирования бутадиена-1,3 возможными способами:</vt:lpstr>
      <vt:lpstr>ОТВЕТ:</vt:lpstr>
      <vt:lpstr>ХИМИЧЕСКИЕ СВОЙСТВА</vt:lpstr>
      <vt:lpstr>ОТВЕТ:</vt:lpstr>
      <vt:lpstr>ХИМИЧЕСКИЕ СВОЙСТВА</vt:lpstr>
      <vt:lpstr>ОТВЕТ:</vt:lpstr>
      <vt:lpstr>ХИМИЧЕСКИЕ СВОЙСТВА</vt:lpstr>
      <vt:lpstr>ПОЛУЧЕНИЕ </vt:lpstr>
      <vt:lpstr>ПОЛУЧЕНИЕ </vt:lpstr>
      <vt:lpstr>ДОМАШНЕЕ ЗАДАНИЕ</vt:lpstr>
      <vt:lpstr>Слайд 26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30</cp:revision>
  <dcterms:created xsi:type="dcterms:W3CDTF">2008-10-28T16:13:55Z</dcterms:created>
  <dcterms:modified xsi:type="dcterms:W3CDTF">2011-12-01T15:36:26Z</dcterms:modified>
</cp:coreProperties>
</file>