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sldIdLst>
    <p:sldId id="256" r:id="rId2"/>
    <p:sldId id="257" r:id="rId3"/>
    <p:sldId id="265" r:id="rId4"/>
    <p:sldId id="258" r:id="rId5"/>
    <p:sldId id="266" r:id="rId6"/>
    <p:sldId id="259" r:id="rId7"/>
    <p:sldId id="261" r:id="rId8"/>
    <p:sldId id="262" r:id="rId9"/>
    <p:sldId id="263" r:id="rId10"/>
    <p:sldId id="260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gray">
          <a:xfrm>
            <a:off x="0" y="2514600"/>
            <a:ext cx="9144000" cy="10668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gray">
          <a:xfrm>
            <a:off x="0" y="0"/>
            <a:ext cx="9144000" cy="2514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120" name="Picture 24" descr="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03188"/>
            <a:ext cx="4162425" cy="4087812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gray">
          <a:xfrm>
            <a:off x="0" y="3200400"/>
            <a:ext cx="9144000" cy="36576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121" name="Picture 25" descr="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3048000"/>
            <a:ext cx="1981200" cy="1946275"/>
          </a:xfrm>
          <a:prstGeom prst="rect">
            <a:avLst/>
          </a:prstGeom>
          <a:noFill/>
        </p:spPr>
      </p:pic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4" cstate="print"/>
          <a:srcRect r="8662"/>
          <a:stretch>
            <a:fillRect/>
          </a:stretch>
        </p:blipFill>
        <p:spPr bwMode="auto">
          <a:xfrm>
            <a:off x="6781800" y="1538288"/>
            <a:ext cx="20574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5" cstate="print"/>
          <a:srcRect r="1010"/>
          <a:stretch>
            <a:fillRect/>
          </a:stretch>
        </p:blipFill>
        <p:spPr bwMode="auto">
          <a:xfrm>
            <a:off x="4419600" y="2439988"/>
            <a:ext cx="4495800" cy="380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457200" y="685800"/>
            <a:ext cx="8229600" cy="1524000"/>
          </a:xfrm>
        </p:spPr>
        <p:txBody>
          <a:bodyPr/>
          <a:lstStyle>
            <a:lvl1pPr>
              <a:defRPr sz="55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590800"/>
            <a:ext cx="5715000" cy="5334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pic>
        <p:nvPicPr>
          <p:cNvPr id="4122" name="Picture 26" descr="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876800"/>
            <a:ext cx="1382713" cy="1981200"/>
          </a:xfrm>
          <a:prstGeom prst="rect">
            <a:avLst/>
          </a:prstGeom>
          <a:noFill/>
        </p:spPr>
      </p:pic>
      <p:sp>
        <p:nvSpPr>
          <p:cNvPr id="4103" name="Rectangle 7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1295400" y="6553200"/>
            <a:ext cx="2133600" cy="168275"/>
          </a:xfrm>
        </p:spPr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B60B4CC7-F5D5-40C7-A658-182D9DB498E2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3657600" y="6553200"/>
            <a:ext cx="2895600" cy="168275"/>
          </a:xfrm>
        </p:spPr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6781800" y="6553200"/>
            <a:ext cx="1066800" cy="168275"/>
          </a:xfrm>
        </p:spPr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16965BA6-F6AE-4928-A2B3-774891FA4C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123" name="Text Box 27"/>
          <p:cNvSpPr txBox="1">
            <a:spLocks noChangeArrowheads="1"/>
          </p:cNvSpPr>
          <p:nvPr/>
        </p:nvSpPr>
        <p:spPr bwMode="auto">
          <a:xfrm>
            <a:off x="8001000" y="6415088"/>
            <a:ext cx="1047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2"/>
                </a:solidFill>
              </a:rPr>
              <a:t>L/O/G/O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2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2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1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10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2" grpId="0" build="p">
        <p:tmplLst>
          <p:tmpl lvl="1">
            <p:tnLst>
              <p:par>
                <p:cTn presetID="1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0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Top)">
                      <p:cBhvr>
                        <p:cTn dur="500"/>
                        <p:tgtEl>
                          <p:spTgt spid="410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0B4CC7-F5D5-40C7-A658-182D9DB498E2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965BA6-F6AE-4928-A2B3-774891FA4C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6172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6172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0B4CC7-F5D5-40C7-A658-182D9DB498E2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965BA6-F6AE-4928-A2B3-774891FA4C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533525"/>
            <a:ext cx="4038600" cy="5019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33525"/>
            <a:ext cx="4038600" cy="5019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B60B4CC7-F5D5-40C7-A658-182D9DB498E2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16965BA6-F6AE-4928-A2B3-774891FA4C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>
          <a:xfrm>
            <a:off x="457200" y="1143000"/>
            <a:ext cx="8458200" cy="23971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533525"/>
            <a:ext cx="8229600" cy="50196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B60B4CC7-F5D5-40C7-A658-182D9DB498E2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16965BA6-F6AE-4928-A2B3-774891FA4C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457200" y="1143000"/>
            <a:ext cx="8458200" cy="23971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533525"/>
            <a:ext cx="8229600" cy="5019675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B60B4CC7-F5D5-40C7-A658-182D9DB498E2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16965BA6-F6AE-4928-A2B3-774891FA4C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457200" y="1143000"/>
            <a:ext cx="8458200" cy="23971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0B4CC7-F5D5-40C7-A658-182D9DB498E2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965BA6-F6AE-4928-A2B3-774891FA4C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0B4CC7-F5D5-40C7-A658-182D9DB498E2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965BA6-F6AE-4928-A2B3-774891FA4C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33525"/>
            <a:ext cx="4038600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33525"/>
            <a:ext cx="4038600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0B4CC7-F5D5-40C7-A658-182D9DB498E2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965BA6-F6AE-4928-A2B3-774891FA4C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0B4CC7-F5D5-40C7-A658-182D9DB498E2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965BA6-F6AE-4928-A2B3-774891FA4C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0B4CC7-F5D5-40C7-A658-182D9DB498E2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965BA6-F6AE-4928-A2B3-774891FA4C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0B4CC7-F5D5-40C7-A658-182D9DB498E2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965BA6-F6AE-4928-A2B3-774891FA4C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0B4CC7-F5D5-40C7-A658-182D9DB498E2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965BA6-F6AE-4928-A2B3-774891FA4C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0B4CC7-F5D5-40C7-A658-182D9DB498E2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6965BA6-F6AE-4928-A2B3-774891FA4C8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chemeClr val="bg1">
                <a:gamma/>
                <a:tint val="0"/>
                <a:invGamma/>
              </a:schemeClr>
            </a:gs>
            <a:gs pos="100000">
              <a:schemeClr val="bg1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0" y="0"/>
            <a:ext cx="9144000" cy="1447800"/>
            <a:chOff x="0" y="0"/>
            <a:chExt cx="5760" cy="912"/>
          </a:xfrm>
        </p:grpSpPr>
        <p:sp>
          <p:nvSpPr>
            <p:cNvPr id="1031" name="Rectangle 7"/>
            <p:cNvSpPr>
              <a:spLocks noChangeArrowheads="1"/>
            </p:cNvSpPr>
            <p:nvPr userDrawn="1"/>
          </p:nvSpPr>
          <p:spPr bwMode="gray">
            <a:xfrm>
              <a:off x="0" y="0"/>
              <a:ext cx="5760" cy="240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28627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2" name="Rectangle 8"/>
            <p:cNvSpPr>
              <a:spLocks noChangeArrowheads="1"/>
            </p:cNvSpPr>
            <p:nvPr userDrawn="1"/>
          </p:nvSpPr>
          <p:spPr bwMode="gray">
            <a:xfrm>
              <a:off x="1248" y="240"/>
              <a:ext cx="4512" cy="480"/>
            </a:xfrm>
            <a:prstGeom prst="rect">
              <a:avLst/>
            </a:prstGeom>
            <a:gradFill rotWithShape="1">
              <a:gsLst>
                <a:gs pos="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3" name="Rectangle 9"/>
            <p:cNvSpPr>
              <a:spLocks noChangeArrowheads="1"/>
            </p:cNvSpPr>
            <p:nvPr userDrawn="1"/>
          </p:nvSpPr>
          <p:spPr bwMode="gray">
            <a:xfrm>
              <a:off x="0" y="720"/>
              <a:ext cx="5760" cy="19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050" name="Picture 26" descr="0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715250" y="77788"/>
            <a:ext cx="1066800" cy="104775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33525"/>
            <a:ext cx="82296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6135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B60B4CC7-F5D5-40C7-A658-182D9DB498E2}" type="datetimeFigureOut">
              <a:rPr lang="ru-RU" smtClean="0"/>
              <a:pPr/>
              <a:t>30.09.2013</a:t>
            </a:fld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6135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16965BA6-F6AE-4928-A2B3-774891FA4C82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424863" y="95250"/>
            <a:ext cx="6731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18" cstate="print"/>
          <a:srcRect r="1010"/>
          <a:stretch>
            <a:fillRect/>
          </a:stretch>
        </p:blipFill>
        <p:spPr bwMode="auto">
          <a:xfrm>
            <a:off x="8001000" y="311150"/>
            <a:ext cx="9144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51" name="Rectangle 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" y="1143000"/>
            <a:ext cx="84582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  <p:sldLayoutId id="2147483719" r:id="rId14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10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568952" cy="1524000"/>
          </a:xfrm>
        </p:spPr>
        <p:txBody>
          <a:bodyPr/>
          <a:lstStyle/>
          <a:p>
            <a:r>
              <a:rPr lang="ru-RU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cs typeface="Arial" charset="0"/>
              </a:rPr>
              <a:t>Зачем люди </a:t>
            </a:r>
            <a:r>
              <a:rPr lang="ru-RU" dirty="0" smtClean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cs typeface="Arial" charset="0"/>
              </a:rPr>
              <a:t>общаются?</a:t>
            </a:r>
            <a:endParaRPr lang="ru-RU" dirty="0">
              <a:ln w="18415" cmpd="sng">
                <a:solidFill>
                  <a:srgbClr val="C00000"/>
                </a:solidFill>
                <a:prstDash val="solid"/>
              </a:ln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1187624" y="0"/>
            <a:ext cx="5697538" cy="1368425"/>
          </a:xfrm>
        </p:spPr>
        <p:txBody>
          <a:bodyPr/>
          <a:lstStyle/>
          <a:p>
            <a:r>
              <a:rPr lang="ru-RU" sz="4000" b="0" dirty="0">
                <a:ln w="18415" cmpd="sng">
                  <a:solidFill>
                    <a:srgbClr val="C00000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Особенности общения</a:t>
            </a:r>
          </a:p>
        </p:txBody>
      </p:sp>
      <p:pic>
        <p:nvPicPr>
          <p:cNvPr id="9728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2411760" cy="2946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728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363945"/>
            <a:ext cx="3779912" cy="2494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7288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1401" y="1412776"/>
            <a:ext cx="3802599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728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9752" y="1700808"/>
            <a:ext cx="3024336" cy="453786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97290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409728"/>
            <a:ext cx="2448272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kharkov-online.com/sites/default/files/objavaimage/6bolsh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1035" y="1772816"/>
            <a:ext cx="4602965" cy="4797152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268413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Домашнее задание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15" name="Содержимое 14"/>
          <p:cNvSpPr>
            <a:spLocks noGrp="1"/>
          </p:cNvSpPr>
          <p:nvPr>
            <p:ph idx="1"/>
          </p:nvPr>
        </p:nvSpPr>
        <p:spPr>
          <a:xfrm>
            <a:off x="179512" y="2492896"/>
            <a:ext cx="4608512" cy="2952328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3">
                    <a:lumMod val="10000"/>
                  </a:schemeClr>
                </a:solidFill>
              </a:rPr>
              <a:t>Параграф № 3</a:t>
            </a:r>
          </a:p>
          <a:p>
            <a:endParaRPr lang="ru-RU" b="1" i="1" dirty="0" smtClean="0">
              <a:solidFill>
                <a:schemeClr val="accent3">
                  <a:lumMod val="10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accent3">
                    <a:lumMod val="10000"/>
                  </a:schemeClr>
                </a:solidFill>
              </a:rPr>
              <a:t>Задание № 3 на стр. 43 в учебнике</a:t>
            </a:r>
          </a:p>
          <a:p>
            <a:endParaRPr lang="ru-RU" b="1" i="1" dirty="0">
              <a:solidFill>
                <a:schemeClr val="accent3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idx="1"/>
          </p:nvPr>
        </p:nvSpPr>
        <p:spPr>
          <a:xfrm>
            <a:off x="323528" y="2060848"/>
            <a:ext cx="8568952" cy="4420344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Что такое общение</a:t>
            </a:r>
          </a:p>
          <a:p>
            <a:r>
              <a:rPr lang="ru-RU" b="1" dirty="0">
                <a:solidFill>
                  <a:srgbClr val="C00000"/>
                </a:solidFill>
              </a:rPr>
              <a:t>Каковы цели общения</a:t>
            </a:r>
          </a:p>
          <a:p>
            <a:r>
              <a:rPr lang="ru-RU" b="1" dirty="0">
                <a:solidFill>
                  <a:srgbClr val="C00000"/>
                </a:solidFill>
              </a:rPr>
              <a:t>Как люди общаются</a:t>
            </a:r>
          </a:p>
          <a:p>
            <a:r>
              <a:rPr lang="ru-RU" b="1" dirty="0">
                <a:solidFill>
                  <a:srgbClr val="C00000"/>
                </a:solidFill>
              </a:rPr>
              <a:t>Особенности общения со сверстниками, старшими и младшими</a:t>
            </a:r>
          </a:p>
          <a:p>
            <a:r>
              <a:rPr lang="ru-RU" b="1" dirty="0">
                <a:solidFill>
                  <a:srgbClr val="C00000"/>
                </a:solidFill>
              </a:rPr>
              <a:t>«Слово – серебро, молчание – золото»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Зачем человеку общение?</a:t>
            </a:r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916832"/>
            <a:ext cx="6601001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0"/>
            <a:ext cx="8892480" cy="1052736"/>
          </a:xfrm>
        </p:spPr>
        <p:txBody>
          <a:bodyPr/>
          <a:lstStyle/>
          <a:p>
            <a:r>
              <a:rPr lang="ru-RU" sz="3200" dirty="0" smtClean="0">
                <a:solidFill>
                  <a:srgbClr val="C00000"/>
                </a:solidFill>
              </a:rPr>
              <a:t>Общение </a:t>
            </a:r>
            <a:r>
              <a:rPr lang="ru-RU" sz="3200" dirty="0">
                <a:solidFill>
                  <a:srgbClr val="C00000"/>
                </a:solidFill>
              </a:rPr>
              <a:t>– взаимные деловые и      </a:t>
            </a:r>
            <a:br>
              <a:rPr lang="ru-RU" sz="3200" dirty="0">
                <a:solidFill>
                  <a:srgbClr val="C00000"/>
                </a:solidFill>
              </a:rPr>
            </a:br>
            <a:r>
              <a:rPr lang="ru-RU" sz="3200" dirty="0" smtClean="0">
                <a:solidFill>
                  <a:srgbClr val="C00000"/>
                </a:solidFill>
              </a:rPr>
              <a:t>дружеские </a:t>
            </a:r>
            <a:r>
              <a:rPr lang="ru-RU" sz="3200" dirty="0">
                <a:solidFill>
                  <a:srgbClr val="C00000"/>
                </a:solidFill>
              </a:rPr>
              <a:t>отношения людей.</a:t>
            </a:r>
          </a:p>
        </p:txBody>
      </p:sp>
      <p:sp>
        <p:nvSpPr>
          <p:cNvPr id="95235" name="Rectangle 3"/>
          <p:cNvSpPr>
            <a:spLocks noGrp="1" noChangeArrowheads="1"/>
          </p:cNvSpPr>
          <p:nvPr>
            <p:ph idx="1"/>
          </p:nvPr>
        </p:nvSpPr>
        <p:spPr>
          <a:xfrm>
            <a:off x="1835696" y="1556792"/>
            <a:ext cx="4608512" cy="1799654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2000" b="1" dirty="0">
              <a:solidFill>
                <a:schemeClr val="accent3">
                  <a:lumMod val="10000"/>
                </a:schemeClr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000" b="1" dirty="0" smtClean="0">
                <a:solidFill>
                  <a:schemeClr val="accent3">
                    <a:lumMod val="10000"/>
                  </a:schemeClr>
                </a:solidFill>
              </a:rPr>
              <a:t>                               </a:t>
            </a:r>
            <a:endParaRPr lang="ru-RU" sz="2000" b="1" dirty="0">
              <a:solidFill>
                <a:schemeClr val="accent3">
                  <a:lumMod val="10000"/>
                </a:schemeClr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dirty="0" smtClean="0">
                <a:solidFill>
                  <a:schemeClr val="accent3">
                    <a:lumMod val="10000"/>
                  </a:schemeClr>
                </a:solidFill>
              </a:rPr>
              <a:t>   В </a:t>
            </a:r>
            <a:r>
              <a:rPr lang="ru-RU" sz="2800" b="1" dirty="0">
                <a:solidFill>
                  <a:schemeClr val="accent3">
                    <a:lumMod val="10000"/>
                  </a:schemeClr>
                </a:solidFill>
              </a:rPr>
              <a:t>ходе общения происходит 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ru-RU" sz="2800" b="1" dirty="0" smtClean="0">
                <a:solidFill>
                  <a:schemeClr val="accent3">
                    <a:lumMod val="10000"/>
                  </a:schemeClr>
                </a:solidFill>
              </a:rPr>
              <a:t>    обмен </a:t>
            </a:r>
            <a:r>
              <a:rPr lang="ru-RU" sz="2800" b="1" dirty="0">
                <a:solidFill>
                  <a:schemeClr val="accent3">
                    <a:lumMod val="10000"/>
                  </a:schemeClr>
                </a:solidFill>
              </a:rPr>
              <a:t>информацией.</a:t>
            </a: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800" b="1" dirty="0">
              <a:solidFill>
                <a:schemeClr val="accent3">
                  <a:lumMod val="10000"/>
                </a:schemeClr>
              </a:solidFill>
            </a:endParaRPr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ru-RU" sz="2000" b="1" dirty="0">
              <a:solidFill>
                <a:schemeClr val="accent3">
                  <a:lumMod val="10000"/>
                </a:schemeClr>
              </a:solidFill>
            </a:endParaRPr>
          </a:p>
        </p:txBody>
      </p:sp>
      <p:pic>
        <p:nvPicPr>
          <p:cNvPr id="9523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083623"/>
            <a:ext cx="2578596" cy="27743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523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84783"/>
            <a:ext cx="1979712" cy="2965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9524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412776"/>
            <a:ext cx="2699792" cy="2699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79512" y="4221088"/>
            <a:ext cx="6120680" cy="2168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chemeClr val="accent3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chemeClr val="accent3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Основная цель общения между людьми –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3">
                    <a:lumMod val="1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достижение взаимопонимания. </a:t>
            </a:r>
            <a:endParaRPr kumimoji="0" lang="ru-RU" sz="2800" b="1" i="0" u="none" strike="noStrike" kern="0" cap="none" spc="0" normalizeH="0" baseline="0" noProof="0" dirty="0">
              <a:ln>
                <a:noFill/>
              </a:ln>
              <a:solidFill>
                <a:schemeClr val="accent3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Как люди общаются между собой?</a:t>
            </a:r>
            <a:endParaRPr lang="ru-RU" dirty="0"/>
          </a:p>
        </p:txBody>
      </p:sp>
      <p:pic>
        <p:nvPicPr>
          <p:cNvPr id="6" name="Picture 4" descr="http://www.naim.ru/uploads/notice_photos/1305816181_kultura-obshheniy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628800"/>
            <a:ext cx="5760640" cy="4766930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268413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Средства общения</a:t>
            </a:r>
          </a:p>
        </p:txBody>
      </p:sp>
      <p:pic>
        <p:nvPicPr>
          <p:cNvPr id="96263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412776"/>
            <a:ext cx="2071688" cy="1441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626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412777"/>
            <a:ext cx="1791646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626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1412776"/>
            <a:ext cx="2126620" cy="1440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6264" name="Text Box 8"/>
          <p:cNvSpPr txBox="1">
            <a:spLocks noChangeArrowheads="1"/>
          </p:cNvSpPr>
          <p:nvPr/>
        </p:nvSpPr>
        <p:spPr bwMode="auto">
          <a:xfrm>
            <a:off x="467544" y="4149080"/>
            <a:ext cx="2159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вербальные</a:t>
            </a:r>
          </a:p>
        </p:txBody>
      </p:sp>
      <p:sp>
        <p:nvSpPr>
          <p:cNvPr id="96265" name="Text Box 9"/>
          <p:cNvSpPr txBox="1">
            <a:spLocks noChangeArrowheads="1"/>
          </p:cNvSpPr>
          <p:nvPr/>
        </p:nvSpPr>
        <p:spPr bwMode="auto">
          <a:xfrm>
            <a:off x="6012160" y="4221088"/>
            <a:ext cx="28813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chemeClr val="folHlink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невербальные</a:t>
            </a:r>
          </a:p>
        </p:txBody>
      </p:sp>
      <p:sp>
        <p:nvSpPr>
          <p:cNvPr id="96266" name="Line 10"/>
          <p:cNvSpPr>
            <a:spLocks noChangeShapeType="1"/>
          </p:cNvSpPr>
          <p:nvPr/>
        </p:nvSpPr>
        <p:spPr bwMode="auto">
          <a:xfrm flipH="1">
            <a:off x="2699792" y="3284984"/>
            <a:ext cx="720080" cy="792733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6267" name="Line 11"/>
          <p:cNvSpPr>
            <a:spLocks noChangeShapeType="1"/>
          </p:cNvSpPr>
          <p:nvPr/>
        </p:nvSpPr>
        <p:spPr bwMode="auto">
          <a:xfrm>
            <a:off x="5724128" y="3356992"/>
            <a:ext cx="649287" cy="720725"/>
          </a:xfrm>
          <a:prstGeom prst="line">
            <a:avLst/>
          </a:prstGeom>
          <a:noFill/>
          <a:ln w="57150">
            <a:solidFill>
              <a:srgbClr val="FF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6268" name="Text Box 12"/>
          <p:cNvSpPr txBox="1">
            <a:spLocks noChangeArrowheads="1"/>
          </p:cNvSpPr>
          <p:nvPr/>
        </p:nvSpPr>
        <p:spPr bwMode="auto">
          <a:xfrm>
            <a:off x="179512" y="5013176"/>
            <a:ext cx="403383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письменная и устная речь, слушание и чтение</a:t>
            </a:r>
          </a:p>
          <a:p>
            <a:pPr>
              <a:spcBef>
                <a:spcPct val="50000"/>
              </a:spcBef>
            </a:pP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96269" name="Text Box 13"/>
          <p:cNvSpPr txBox="1">
            <a:spLocks noChangeArrowheads="1"/>
          </p:cNvSpPr>
          <p:nvPr/>
        </p:nvSpPr>
        <p:spPr bwMode="auto">
          <a:xfrm>
            <a:off x="5004048" y="4941168"/>
            <a:ext cx="38877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взгляд, мимика, жесты, походка, поза и др.</a:t>
            </a:r>
          </a:p>
        </p:txBody>
      </p:sp>
      <p:pic>
        <p:nvPicPr>
          <p:cNvPr id="96270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0152" y="1412776"/>
            <a:ext cx="1453577" cy="14401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6271" name="Picture 15"/>
          <p:cNvPicPr>
            <a:picLocks noChangeAspect="1" noChangeArrowheads="1"/>
          </p:cNvPicPr>
          <p:nvPr/>
        </p:nvPicPr>
        <p:blipFill>
          <a:blip r:embed="rId6" cstate="print"/>
          <a:srcRect b="29977"/>
          <a:stretch>
            <a:fillRect/>
          </a:stretch>
        </p:blipFill>
        <p:spPr bwMode="auto">
          <a:xfrm>
            <a:off x="7380312" y="1412775"/>
            <a:ext cx="1763688" cy="14401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  <a:t>Зад.4 на стр.10 в Рабочей тетради.</a:t>
            </a:r>
            <a:br>
              <a:rPr lang="ru-RU" sz="2000" dirty="0" smtClean="0">
                <a:solidFill>
                  <a:schemeClr val="accent5">
                    <a:lumMod val="10000"/>
                  </a:schemeClr>
                </a:solidFill>
              </a:rPr>
            </a:br>
            <a:r>
              <a:rPr lang="ru-RU" sz="2000" b="1" i="1" dirty="0" smtClean="0">
                <a:solidFill>
                  <a:schemeClr val="accent5">
                    <a:lumMod val="10000"/>
                  </a:schemeClr>
                </a:solidFill>
              </a:rPr>
              <a:t>Перед тобой список средств, используемых в общении. Распредели их по столбцам таблицы.</a:t>
            </a:r>
            <a:endParaRPr lang="ru-RU" sz="2000" b="1" i="1" dirty="0">
              <a:solidFill>
                <a:schemeClr val="accent5">
                  <a:lumMod val="10000"/>
                </a:schemeClr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1412776"/>
          <a:ext cx="9144000" cy="53699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1080120">
                <a:tc gridSpan="2"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Средства </a:t>
                      </a:r>
                      <a:endParaRPr lang="ru-RU" sz="32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272286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Речевого общения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Неречевого общения</a:t>
                      </a:r>
                      <a:endParaRPr lang="ru-RU" sz="3200" b="1" dirty="0"/>
                    </a:p>
                  </a:txBody>
                  <a:tcPr/>
                </a:tc>
              </a:tr>
              <a:tr h="2686971">
                <a:tc>
                  <a:txBody>
                    <a:bodyPr/>
                    <a:lstStyle/>
                    <a:p>
                      <a:pPr algn="ctr"/>
                      <a:endParaRPr lang="ru-RU" sz="32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 smtClean="0"/>
                    </a:p>
                    <a:p>
                      <a:pPr algn="ctr"/>
                      <a:endParaRPr lang="ru-RU" sz="3200" b="1" dirty="0" smtClean="0"/>
                    </a:p>
                    <a:p>
                      <a:pPr algn="ctr"/>
                      <a:endParaRPr lang="ru-RU" sz="3200" b="1" dirty="0" smtClean="0"/>
                    </a:p>
                    <a:p>
                      <a:pPr algn="ctr"/>
                      <a:endParaRPr lang="ru-RU" sz="3200" b="1" dirty="0" smtClean="0"/>
                    </a:p>
                    <a:p>
                      <a:pPr algn="ctr"/>
                      <a:endParaRPr lang="ru-RU" sz="3200" b="1" dirty="0" smtClean="0"/>
                    </a:p>
                    <a:p>
                      <a:pPr algn="ctr"/>
                      <a:endParaRPr lang="ru-RU" sz="32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accent5">
                    <a:lumMod val="10000"/>
                  </a:schemeClr>
                </a:solidFill>
              </a:rPr>
              <a:t>В перечне человеческих качеств отметь знаком «+» те, которые, по твоему мнению,  помогают общению:</a:t>
            </a:r>
            <a:endParaRPr lang="ru-RU" sz="2400" b="1" dirty="0">
              <a:solidFill>
                <a:schemeClr val="accent5">
                  <a:lumMod val="1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84784"/>
            <a:ext cx="8435280" cy="2260847"/>
          </a:xfrm>
        </p:spPr>
        <p:txBody>
          <a:bodyPr numCol="2">
            <a:normAutofit fontScale="85000" lnSpcReduction="20000"/>
          </a:bodyPr>
          <a:lstStyle/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Дружелюбие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Любознательность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Внимательность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Жадность </a:t>
            </a:r>
          </a:p>
          <a:p>
            <a:pPr marL="514350" indent="-514350">
              <a:buNone/>
            </a:pPr>
            <a:endParaRPr lang="ru-RU" dirty="0" smtClean="0"/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Высокомерие 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Уважение 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Равнодушие </a:t>
            </a:r>
          </a:p>
          <a:p>
            <a:pPr marL="514350" indent="-514350">
              <a:buFont typeface="+mj-lt"/>
              <a:buAutoNum type="alphaLcParenR"/>
            </a:pPr>
            <a:r>
              <a:rPr lang="ru-RU" dirty="0" smtClean="0"/>
              <a:t>Подлость </a:t>
            </a:r>
          </a:p>
          <a:p>
            <a:pPr marL="514350" indent="-514350">
              <a:buFont typeface="+mj-lt"/>
              <a:buAutoNum type="alphaLcParenR"/>
            </a:pPr>
            <a:endParaRPr lang="ru-RU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3212975"/>
            <a:ext cx="5184576" cy="34319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280920" cy="1224136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Зад.6 на стр.11 в Рабочей тетради.</a:t>
            </a:r>
            <a:br>
              <a:rPr lang="ru-RU" sz="2000" dirty="0" smtClean="0"/>
            </a:br>
            <a:r>
              <a:rPr lang="ru-RU" sz="2000" b="1" i="1" dirty="0" smtClean="0"/>
              <a:t>Опираясь на текст учебника (с.38)  и собственный опыт, заполни таблицу:</a:t>
            </a:r>
            <a:endParaRPr lang="ru-RU" sz="2000" b="1" i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412777"/>
          <a:ext cx="9144000" cy="5774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1256787">
                <a:tc gridSpan="3">
                  <a:txBody>
                    <a:bodyPr/>
                    <a:lstStyle/>
                    <a:p>
                      <a:pPr algn="ctr"/>
                      <a:r>
                        <a:rPr lang="ru-RU" sz="3600" b="1" dirty="0" smtClean="0"/>
                        <a:t>Особенность общения</a:t>
                      </a:r>
                      <a:endParaRPr lang="ru-RU" sz="36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683279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со сверстниками</a:t>
                      </a:r>
                      <a:r>
                        <a:rPr lang="ru-RU" sz="3200" b="1" baseline="0" dirty="0" smtClean="0"/>
                        <a:t> 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со </a:t>
                      </a:r>
                    </a:p>
                    <a:p>
                      <a:pPr algn="ctr"/>
                      <a:r>
                        <a:rPr lang="ru-RU" sz="3200" b="1" dirty="0" smtClean="0"/>
                        <a:t>взрослыми</a:t>
                      </a:r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с </a:t>
                      </a:r>
                    </a:p>
                    <a:p>
                      <a:pPr algn="ctr"/>
                      <a:r>
                        <a:rPr lang="ru-RU" sz="3200" b="1" dirty="0" smtClean="0"/>
                        <a:t>малышами</a:t>
                      </a:r>
                      <a:endParaRPr lang="ru-RU" sz="3200" b="1" dirty="0"/>
                    </a:p>
                  </a:txBody>
                  <a:tcPr/>
                </a:tc>
              </a:tr>
              <a:tr h="2748566">
                <a:tc>
                  <a:txBody>
                    <a:bodyPr/>
                    <a:lstStyle/>
                    <a:p>
                      <a:pPr algn="ctr"/>
                      <a:endParaRPr lang="ru-RU" sz="3600" b="1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 smtClean="0"/>
                    </a:p>
                    <a:p>
                      <a:pPr algn="ctr"/>
                      <a:endParaRPr lang="ru-RU" sz="3600" b="1" dirty="0" smtClean="0"/>
                    </a:p>
                    <a:p>
                      <a:pPr algn="ctr"/>
                      <a:endParaRPr lang="ru-RU" sz="3600" b="1" dirty="0" smtClean="0"/>
                    </a:p>
                    <a:p>
                      <a:pPr algn="ctr"/>
                      <a:endParaRPr lang="ru-RU" sz="3600" b="1" dirty="0" smtClean="0"/>
                    </a:p>
                    <a:p>
                      <a:pPr algn="ctr"/>
                      <a:endParaRPr lang="ru-RU" sz="3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6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115">
  <a:themeElements>
    <a:clrScheme name="Default Design 1">
      <a:dk1>
        <a:srgbClr val="000000"/>
      </a:dk1>
      <a:lt1>
        <a:srgbClr val="BBEAA8"/>
      </a:lt1>
      <a:dk2>
        <a:srgbClr val="063C60"/>
      </a:dk2>
      <a:lt2>
        <a:srgbClr val="FFFFFF"/>
      </a:lt2>
      <a:accent1>
        <a:srgbClr val="5598CF"/>
      </a:accent1>
      <a:accent2>
        <a:srgbClr val="AAD955"/>
      </a:accent2>
      <a:accent3>
        <a:srgbClr val="DAF3D1"/>
      </a:accent3>
      <a:accent4>
        <a:srgbClr val="000000"/>
      </a:accent4>
      <a:accent5>
        <a:srgbClr val="B4CAE4"/>
      </a:accent5>
      <a:accent6>
        <a:srgbClr val="9AC44C"/>
      </a:accent6>
      <a:hlink>
        <a:srgbClr val="C7AA6F"/>
      </a:hlink>
      <a:folHlink>
        <a:srgbClr val="9E65B7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BBEAA8"/>
        </a:lt1>
        <a:dk2>
          <a:srgbClr val="063C60"/>
        </a:dk2>
        <a:lt2>
          <a:srgbClr val="FFFFFF"/>
        </a:lt2>
        <a:accent1>
          <a:srgbClr val="5598CF"/>
        </a:accent1>
        <a:accent2>
          <a:srgbClr val="AAD955"/>
        </a:accent2>
        <a:accent3>
          <a:srgbClr val="DAF3D1"/>
        </a:accent3>
        <a:accent4>
          <a:srgbClr val="000000"/>
        </a:accent4>
        <a:accent5>
          <a:srgbClr val="B4CAE4"/>
        </a:accent5>
        <a:accent6>
          <a:srgbClr val="9AC44C"/>
        </a:accent6>
        <a:hlink>
          <a:srgbClr val="C7AA6F"/>
        </a:hlink>
        <a:folHlink>
          <a:srgbClr val="9E65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6EDA8"/>
        </a:lt1>
        <a:dk2>
          <a:srgbClr val="006600"/>
        </a:dk2>
        <a:lt2>
          <a:srgbClr val="FFFFFF"/>
        </a:lt2>
        <a:accent1>
          <a:srgbClr val="73C95B"/>
        </a:accent1>
        <a:accent2>
          <a:srgbClr val="F7C037"/>
        </a:accent2>
        <a:accent3>
          <a:srgbClr val="FAF4D1"/>
        </a:accent3>
        <a:accent4>
          <a:srgbClr val="000000"/>
        </a:accent4>
        <a:accent5>
          <a:srgbClr val="BCE1B5"/>
        </a:accent5>
        <a:accent6>
          <a:srgbClr val="E0AE31"/>
        </a:accent6>
        <a:hlink>
          <a:srgbClr val="2393CB"/>
        </a:hlink>
        <a:folHlink>
          <a:srgbClr val="CB05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CE6AE"/>
        </a:lt1>
        <a:dk2>
          <a:srgbClr val="800000"/>
        </a:dk2>
        <a:lt2>
          <a:srgbClr val="FFFFFF"/>
        </a:lt2>
        <a:accent1>
          <a:srgbClr val="F66C2E"/>
        </a:accent1>
        <a:accent2>
          <a:srgbClr val="F9DE3D"/>
        </a:accent2>
        <a:accent3>
          <a:srgbClr val="FDF0D3"/>
        </a:accent3>
        <a:accent4>
          <a:srgbClr val="000000"/>
        </a:accent4>
        <a:accent5>
          <a:srgbClr val="FABAAD"/>
        </a:accent5>
        <a:accent6>
          <a:srgbClr val="E2C936"/>
        </a:accent6>
        <a:hlink>
          <a:srgbClr val="6CCA85"/>
        </a:hlink>
        <a:folHlink>
          <a:srgbClr val="DCA44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Тема115</Template>
  <TotalTime>44</TotalTime>
  <Words>159</Words>
  <Application>Microsoft Office PowerPoint</Application>
  <PresentationFormat>Экран (4:3)</PresentationFormat>
  <Paragraphs>55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Тема115</vt:lpstr>
      <vt:lpstr>Зачем люди общаются?</vt:lpstr>
      <vt:lpstr>Слайд 2</vt:lpstr>
      <vt:lpstr>Зачем человеку общение?</vt:lpstr>
      <vt:lpstr>Общение – взаимные деловые и       дружеские отношения людей.</vt:lpstr>
      <vt:lpstr>Как люди общаются между собой?</vt:lpstr>
      <vt:lpstr>Средства общения</vt:lpstr>
      <vt:lpstr>Зад.4 на стр.10 в Рабочей тетради. Перед тобой список средств, используемых в общении. Распредели их по столбцам таблицы.</vt:lpstr>
      <vt:lpstr>В перечне человеческих качеств отметь знаком «+» те, которые, по твоему мнению,  помогают общению:</vt:lpstr>
      <vt:lpstr>Зад.6 на стр.11 в Рабочей тетради. Опираясь на текст учебника (с.38)  и собственный опыт, заполни таблицу:</vt:lpstr>
      <vt:lpstr>Особенности общения</vt:lpstr>
      <vt:lpstr>Домашнее задание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Василий</dc:creator>
  <cp:lastModifiedBy>Василий</cp:lastModifiedBy>
  <cp:revision>6</cp:revision>
  <dcterms:created xsi:type="dcterms:W3CDTF">2013-09-23T10:24:39Z</dcterms:created>
  <dcterms:modified xsi:type="dcterms:W3CDTF">2013-09-30T12:43:59Z</dcterms:modified>
</cp:coreProperties>
</file>