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2" r:id="rId25"/>
    <p:sldId id="281" r:id="rId26"/>
    <p:sldId id="283" r:id="rId27"/>
    <p:sldId id="284" r:id="rId28"/>
    <p:sldId id="285" r:id="rId29"/>
    <p:sldId id="286" r:id="rId30"/>
    <p:sldId id="287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33CCFF"/>
    <a:srgbClr val="FFCCFF"/>
    <a:srgbClr val="FF0000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3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7" Type="http://schemas.openxmlformats.org/officeDocument/2006/relationships/image" Target="../media/image39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6" Type="http://schemas.openxmlformats.org/officeDocument/2006/relationships/image" Target="../media/image38.wmf"/><Relationship Id="rId5" Type="http://schemas.openxmlformats.org/officeDocument/2006/relationships/image" Target="../media/image37.wmf"/><Relationship Id="rId4" Type="http://schemas.openxmlformats.org/officeDocument/2006/relationships/image" Target="../media/image36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7" Type="http://schemas.openxmlformats.org/officeDocument/2006/relationships/image" Target="../media/image49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Relationship Id="rId6" Type="http://schemas.openxmlformats.org/officeDocument/2006/relationships/image" Target="../media/image48.wmf"/><Relationship Id="rId5" Type="http://schemas.openxmlformats.org/officeDocument/2006/relationships/image" Target="../media/image47.wmf"/><Relationship Id="rId4" Type="http://schemas.openxmlformats.org/officeDocument/2006/relationships/image" Target="../media/image46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1.wmf"/><Relationship Id="rId1" Type="http://schemas.openxmlformats.org/officeDocument/2006/relationships/image" Target="../media/image50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image" Target="../media/image53.wmf"/><Relationship Id="rId1" Type="http://schemas.openxmlformats.org/officeDocument/2006/relationships/image" Target="../media/image51.wmf"/><Relationship Id="rId4" Type="http://schemas.openxmlformats.org/officeDocument/2006/relationships/image" Target="../media/image55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image" Target="../media/image57.wmf"/><Relationship Id="rId1" Type="http://schemas.openxmlformats.org/officeDocument/2006/relationships/image" Target="../media/image56.wmf"/><Relationship Id="rId5" Type="http://schemas.openxmlformats.org/officeDocument/2006/relationships/image" Target="../media/image59.wmf"/><Relationship Id="rId4" Type="http://schemas.openxmlformats.org/officeDocument/2006/relationships/image" Target="../media/image51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Relationship Id="rId4" Type="http://schemas.openxmlformats.org/officeDocument/2006/relationships/image" Target="../media/image63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2" Type="http://schemas.openxmlformats.org/officeDocument/2006/relationships/image" Target="../media/image65.wmf"/><Relationship Id="rId1" Type="http://schemas.openxmlformats.org/officeDocument/2006/relationships/image" Target="../media/image64.wmf"/><Relationship Id="rId6" Type="http://schemas.openxmlformats.org/officeDocument/2006/relationships/image" Target="../media/image69.wmf"/><Relationship Id="rId5" Type="http://schemas.openxmlformats.org/officeDocument/2006/relationships/image" Target="../media/image68.wmf"/><Relationship Id="rId4" Type="http://schemas.openxmlformats.org/officeDocument/2006/relationships/image" Target="../media/image67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1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1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1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4.wmf"/><Relationship Id="rId2" Type="http://schemas.openxmlformats.org/officeDocument/2006/relationships/image" Target="../media/image73.wmf"/><Relationship Id="rId1" Type="http://schemas.openxmlformats.org/officeDocument/2006/relationships/image" Target="../media/image72.wmf"/><Relationship Id="rId5" Type="http://schemas.openxmlformats.org/officeDocument/2006/relationships/image" Target="../media/image76.wmf"/><Relationship Id="rId4" Type="http://schemas.openxmlformats.org/officeDocument/2006/relationships/image" Target="../media/image75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79.wmf"/><Relationship Id="rId2" Type="http://schemas.openxmlformats.org/officeDocument/2006/relationships/image" Target="../media/image78.wmf"/><Relationship Id="rId1" Type="http://schemas.openxmlformats.org/officeDocument/2006/relationships/image" Target="../media/image77.wmf"/><Relationship Id="rId5" Type="http://schemas.openxmlformats.org/officeDocument/2006/relationships/image" Target="../media/image81.wmf"/><Relationship Id="rId4" Type="http://schemas.openxmlformats.org/officeDocument/2006/relationships/image" Target="../media/image80.wmf"/></Relationships>
</file>

<file path=ppt/drawings/_rels/vmlDrawing26.vml.rels><?xml version="1.0" encoding="UTF-8" standalone="yes"?>
<Relationships xmlns="http://schemas.openxmlformats.org/package/2006/relationships"><Relationship Id="rId2" Type="http://schemas.openxmlformats.org/officeDocument/2006/relationships/image" Target="../media/image83.wmf"/><Relationship Id="rId1" Type="http://schemas.openxmlformats.org/officeDocument/2006/relationships/image" Target="../media/image82.wmf"/></Relationships>
</file>

<file path=ppt/drawings/_rels/vmlDrawing27.vml.rels><?xml version="1.0" encoding="UTF-8" standalone="yes"?>
<Relationships xmlns="http://schemas.openxmlformats.org/package/2006/relationships"><Relationship Id="rId2" Type="http://schemas.openxmlformats.org/officeDocument/2006/relationships/image" Target="../media/image85.wmf"/><Relationship Id="rId1" Type="http://schemas.openxmlformats.org/officeDocument/2006/relationships/image" Target="../media/image84.wmf"/></Relationships>
</file>

<file path=ppt/drawings/_rels/vmlDrawing28.vml.rels><?xml version="1.0" encoding="UTF-8" standalone="yes"?>
<Relationships xmlns="http://schemas.openxmlformats.org/package/2006/relationships"><Relationship Id="rId2" Type="http://schemas.openxmlformats.org/officeDocument/2006/relationships/image" Target="../media/image87.wmf"/><Relationship Id="rId1" Type="http://schemas.openxmlformats.org/officeDocument/2006/relationships/image" Target="../media/image86.wmf"/></Relationships>
</file>

<file path=ppt/drawings/_rels/vmlDrawing29.vml.rels><?xml version="1.0" encoding="UTF-8" standalone="yes"?>
<Relationships xmlns="http://schemas.openxmlformats.org/package/2006/relationships"><Relationship Id="rId2" Type="http://schemas.openxmlformats.org/officeDocument/2006/relationships/image" Target="../media/image89.wmf"/><Relationship Id="rId1" Type="http://schemas.openxmlformats.org/officeDocument/2006/relationships/image" Target="../media/image88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image" Target="../media/image9.wmf"/><Relationship Id="rId7" Type="http://schemas.openxmlformats.org/officeDocument/2006/relationships/image" Target="../media/image5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4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7" Type="http://schemas.openxmlformats.org/officeDocument/2006/relationships/image" Target="../media/image14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4" Type="http://schemas.openxmlformats.org/officeDocument/2006/relationships/image" Target="../media/image22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23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4" Type="http://schemas.openxmlformats.org/officeDocument/2006/relationships/image" Target="../media/image27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7" Type="http://schemas.openxmlformats.org/officeDocument/2006/relationships/image" Target="../media/image32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6" Type="http://schemas.openxmlformats.org/officeDocument/2006/relationships/image" Target="../media/image31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532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D05082B-4744-4107-82F8-89065EB765AD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9FAA6A-599C-436C-A2BC-F444D3A04CDF}" type="slidenum">
              <a:rPr lang="ru-RU"/>
              <a:pPr/>
              <a:t>4</a:t>
            </a:fld>
            <a:endParaRPr lang="ru-RU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Чтобы увидеть ответ на третий вопрос необходимо нажимать на цветные овалы (красный, зелёный, синий)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73D4C4-4338-4208-9961-F91D76908F89}" type="slidenum">
              <a:rPr lang="ru-RU"/>
              <a:pPr/>
              <a:t>6</a:t>
            </a:fld>
            <a:endParaRPr lang="ru-RU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Чтобы увидеть ответ на второй вопрос необходимо нажимать на цветные овалы (красный, синий, зелёный)</a:t>
            </a:r>
          </a:p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B7245B-45A6-4754-B0F5-6183D12E4465}" type="slidenum">
              <a:rPr lang="ru-RU"/>
              <a:pPr/>
              <a:t>8</a:t>
            </a:fld>
            <a:endParaRPr lang="ru-RU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Чтобы увидеть ответ на  вопрос необходимо дважды нажать на фигурную выноску со знаками вопроса</a:t>
            </a:r>
          </a:p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AEA873-0E1B-445C-BC22-D34659601FE9}" type="slidenum">
              <a:rPr lang="ru-RU"/>
              <a:pPr/>
              <a:t>12</a:t>
            </a:fld>
            <a:endParaRPr lang="ru-RU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Для показа ответов надо нажимать на жёлтые прямоугольники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4B55CC-DCB3-4DF7-BFB3-08408956D5CC}" type="slidenum">
              <a:rPr lang="ru-RU"/>
              <a:pPr/>
              <a:t>13</a:t>
            </a:fld>
            <a:endParaRPr lang="ru-RU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Для показа ответов надо нажимать на жёлтые прямоугольники</a:t>
            </a:r>
          </a:p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49249C-B919-48CC-9672-CAA062AE531C}" type="slidenum">
              <a:rPr lang="ru-RU"/>
              <a:pPr/>
              <a:t>17</a:t>
            </a:fld>
            <a:endParaRPr lang="ru-RU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фронтально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5B52F2-32FE-43F1-883C-C9ED612DE0DB}" type="slidenum">
              <a:rPr lang="ru-RU"/>
              <a:pPr/>
              <a:t>18</a:t>
            </a:fld>
            <a:endParaRPr lang="ru-RU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фронтально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92F8F1-1743-4B96-BF57-21E873A82A6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19A8DB-1212-44DE-9A36-D13FEC69816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919969-56F3-4C99-A772-0DDDA3A27A2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76C110C-77D2-4B1A-950E-3A840304BBD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4B9AD9D-4C45-42D6-95B2-02E071F082E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484085-4758-4BF6-B303-5BDF24180CB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3A4C3D-DF60-477E-A7A6-E160F2C1668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3F0A0D-5C47-425F-A328-83AA75925F5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1BE085-77B6-43EF-B02C-500F8D5F4DD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572D7A-5DB0-401C-8E07-AF3A5A220E3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8707FD-D079-4395-BFF8-6A72D600D2C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5448CC-51EC-4A6D-85D9-01AF8705E61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3B3DDD-63AC-47DB-BCD8-255DA0EBDC7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E4E965B-9EF7-4EDA-AAE6-17C6B4E52692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1.bin"/><Relationship Id="rId3" Type="http://schemas.openxmlformats.org/officeDocument/2006/relationships/oleObject" Target="../embeddings/oleObject36.bin"/><Relationship Id="rId7" Type="http://schemas.openxmlformats.org/officeDocument/2006/relationships/oleObject" Target="../embeddings/oleObject40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39.bin"/><Relationship Id="rId5" Type="http://schemas.openxmlformats.org/officeDocument/2006/relationships/oleObject" Target="../embeddings/oleObject38.bin"/><Relationship Id="rId4" Type="http://schemas.openxmlformats.org/officeDocument/2006/relationships/oleObject" Target="../embeddings/oleObject37.bin"/><Relationship Id="rId9" Type="http://schemas.openxmlformats.org/officeDocument/2006/relationships/oleObject" Target="../embeddings/oleObject42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7.bin"/><Relationship Id="rId3" Type="http://schemas.openxmlformats.org/officeDocument/2006/relationships/image" Target="../media/image3.wmf"/><Relationship Id="rId7" Type="http://schemas.openxmlformats.org/officeDocument/2006/relationships/oleObject" Target="../embeddings/oleObject4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45.bin"/><Relationship Id="rId11" Type="http://schemas.openxmlformats.org/officeDocument/2006/relationships/image" Target="../media/image2.wmf"/><Relationship Id="rId5" Type="http://schemas.openxmlformats.org/officeDocument/2006/relationships/oleObject" Target="../embeddings/oleObject44.bin"/><Relationship Id="rId10" Type="http://schemas.openxmlformats.org/officeDocument/2006/relationships/oleObject" Target="../embeddings/oleObject49.bin"/><Relationship Id="rId4" Type="http://schemas.openxmlformats.org/officeDocument/2006/relationships/oleObject" Target="../embeddings/oleObject43.bin"/><Relationship Id="rId9" Type="http://schemas.openxmlformats.org/officeDocument/2006/relationships/oleObject" Target="../embeddings/oleObject48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5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51.bin"/><Relationship Id="rId5" Type="http://schemas.openxmlformats.org/officeDocument/2006/relationships/oleObject" Target="../embeddings/oleObject50.bin"/><Relationship Id="rId4" Type="http://schemas.openxmlformats.org/officeDocument/2006/relationships/image" Target="../media/image3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6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55.bin"/><Relationship Id="rId11" Type="http://schemas.openxmlformats.org/officeDocument/2006/relationships/oleObject" Target="../embeddings/oleObject59.bin"/><Relationship Id="rId5" Type="http://schemas.openxmlformats.org/officeDocument/2006/relationships/oleObject" Target="../embeddings/oleObject54.bin"/><Relationship Id="rId10" Type="http://schemas.openxmlformats.org/officeDocument/2006/relationships/oleObject" Target="../embeddings/oleObject58.bin"/><Relationship Id="rId4" Type="http://schemas.openxmlformats.org/officeDocument/2006/relationships/oleObject" Target="../embeddings/oleObject53.bin"/><Relationship Id="rId9" Type="http://schemas.openxmlformats.org/officeDocument/2006/relationships/oleObject" Target="../embeddings/oleObject57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oleObject" Target="../embeddings/oleObject6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61.bin"/><Relationship Id="rId5" Type="http://schemas.openxmlformats.org/officeDocument/2006/relationships/oleObject" Target="../embeddings/oleObject60.bin"/><Relationship Id="rId4" Type="http://schemas.openxmlformats.org/officeDocument/2006/relationships/image" Target="../media/image2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6.bin"/><Relationship Id="rId3" Type="http://schemas.openxmlformats.org/officeDocument/2006/relationships/image" Target="../media/image3.wmf"/><Relationship Id="rId7" Type="http://schemas.openxmlformats.org/officeDocument/2006/relationships/oleObject" Target="../embeddings/oleObject6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64.bin"/><Relationship Id="rId5" Type="http://schemas.openxmlformats.org/officeDocument/2006/relationships/oleObject" Target="../embeddings/oleObject63.bin"/><Relationship Id="rId4" Type="http://schemas.openxmlformats.org/officeDocument/2006/relationships/image" Target="../media/image2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0.bin"/><Relationship Id="rId3" Type="http://schemas.openxmlformats.org/officeDocument/2006/relationships/image" Target="../media/image3.wmf"/><Relationship Id="rId7" Type="http://schemas.openxmlformats.org/officeDocument/2006/relationships/oleObject" Target="../embeddings/oleObject6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68.bin"/><Relationship Id="rId5" Type="http://schemas.openxmlformats.org/officeDocument/2006/relationships/oleObject" Target="../embeddings/oleObject67.bin"/><Relationship Id="rId4" Type="http://schemas.openxmlformats.org/officeDocument/2006/relationships/image" Target="../media/image2.wmf"/><Relationship Id="rId9" Type="http://schemas.openxmlformats.org/officeDocument/2006/relationships/oleObject" Target="../embeddings/oleObject71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5.bin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7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73.bin"/><Relationship Id="rId5" Type="http://schemas.openxmlformats.org/officeDocument/2006/relationships/oleObject" Target="../embeddings/oleObject72.bin"/><Relationship Id="rId4" Type="http://schemas.openxmlformats.org/officeDocument/2006/relationships/image" Target="../media/image3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9.bin"/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7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77.bin"/><Relationship Id="rId5" Type="http://schemas.openxmlformats.org/officeDocument/2006/relationships/oleObject" Target="../embeddings/oleObject76.bin"/><Relationship Id="rId10" Type="http://schemas.openxmlformats.org/officeDocument/2006/relationships/oleObject" Target="../embeddings/oleObject81.bin"/><Relationship Id="rId4" Type="http://schemas.openxmlformats.org/officeDocument/2006/relationships/image" Target="../media/image3.wmf"/><Relationship Id="rId9" Type="http://schemas.openxmlformats.org/officeDocument/2006/relationships/oleObject" Target="../embeddings/oleObject80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8.vml"/><Relationship Id="rId4" Type="http://schemas.openxmlformats.org/officeDocument/2006/relationships/oleObject" Target="../embeddings/oleObject82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4" Type="http://schemas.openxmlformats.org/officeDocument/2006/relationships/oleObject" Target="../embeddings/oleObject83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4" Type="http://schemas.openxmlformats.org/officeDocument/2006/relationships/oleObject" Target="../embeddings/oleObject84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1.vml"/><Relationship Id="rId4" Type="http://schemas.openxmlformats.org/officeDocument/2006/relationships/image" Target="../media/image3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2.vml"/><Relationship Id="rId4" Type="http://schemas.openxmlformats.org/officeDocument/2006/relationships/image" Target="../media/image3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3.vml"/><Relationship Id="rId4" Type="http://schemas.openxmlformats.org/officeDocument/2006/relationships/image" Target="../media/image3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88.bin"/><Relationship Id="rId7" Type="http://schemas.openxmlformats.org/officeDocument/2006/relationships/oleObject" Target="../embeddings/oleObject9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91.bin"/><Relationship Id="rId5" Type="http://schemas.openxmlformats.org/officeDocument/2006/relationships/oleObject" Target="../embeddings/oleObject90.bin"/><Relationship Id="rId4" Type="http://schemas.openxmlformats.org/officeDocument/2006/relationships/oleObject" Target="../embeddings/oleObject89.bin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93.bin"/><Relationship Id="rId7" Type="http://schemas.openxmlformats.org/officeDocument/2006/relationships/oleObject" Target="../embeddings/oleObject9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96.bin"/><Relationship Id="rId5" Type="http://schemas.openxmlformats.org/officeDocument/2006/relationships/oleObject" Target="../embeddings/oleObject95.bin"/><Relationship Id="rId4" Type="http://schemas.openxmlformats.org/officeDocument/2006/relationships/oleObject" Target="../embeddings/oleObject94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8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6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99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0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7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101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8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10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9.vml"/><Relationship Id="rId5" Type="http://schemas.openxmlformats.org/officeDocument/2006/relationships/oleObject" Target="../embeddings/oleObject105.bin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7.bin"/><Relationship Id="rId12" Type="http://schemas.openxmlformats.org/officeDocument/2006/relationships/oleObject" Target="../embeddings/oleObject1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11" Type="http://schemas.openxmlformats.org/officeDocument/2006/relationships/oleObject" Target="../embeddings/oleObject11.bin"/><Relationship Id="rId5" Type="http://schemas.openxmlformats.org/officeDocument/2006/relationships/oleObject" Target="../embeddings/oleObject5.bin"/><Relationship Id="rId10" Type="http://schemas.openxmlformats.org/officeDocument/2006/relationships/oleObject" Target="../embeddings/oleObject10.bin"/><Relationship Id="rId4" Type="http://schemas.openxmlformats.org/officeDocument/2006/relationships/image" Target="../media/image2.wmf"/><Relationship Id="rId9" Type="http://schemas.openxmlformats.org/officeDocument/2006/relationships/oleObject" Target="../embeddings/oleObject9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7.bin"/><Relationship Id="rId11" Type="http://schemas.openxmlformats.org/officeDocument/2006/relationships/oleObject" Target="../embeddings/oleObject22.bin"/><Relationship Id="rId5" Type="http://schemas.openxmlformats.org/officeDocument/2006/relationships/image" Target="../media/image2.wmf"/><Relationship Id="rId10" Type="http://schemas.openxmlformats.org/officeDocument/2006/relationships/oleObject" Target="../embeddings/oleObject21.bin"/><Relationship Id="rId4" Type="http://schemas.openxmlformats.org/officeDocument/2006/relationships/oleObject" Target="../embeddings/oleObject16.bin"/><Relationship Id="rId9" Type="http://schemas.openxmlformats.org/officeDocument/2006/relationships/oleObject" Target="../embeddings/oleObject20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5.bin"/><Relationship Id="rId5" Type="http://schemas.openxmlformats.org/officeDocument/2006/relationships/oleObject" Target="../embeddings/oleObject24.bin"/><Relationship Id="rId4" Type="http://schemas.openxmlformats.org/officeDocument/2006/relationships/oleObject" Target="../embeddings/oleObject23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.bin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8.bin"/><Relationship Id="rId5" Type="http://schemas.openxmlformats.org/officeDocument/2006/relationships/image" Target="../media/image2.wmf"/><Relationship Id="rId4" Type="http://schemas.openxmlformats.org/officeDocument/2006/relationships/oleObject" Target="../embeddings/oleObject27.bin"/><Relationship Id="rId9" Type="http://schemas.openxmlformats.org/officeDocument/2006/relationships/oleObject" Target="../embeddings/oleObject3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oleObject" Target="../embeddings/oleObject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34.bin"/><Relationship Id="rId5" Type="http://schemas.openxmlformats.org/officeDocument/2006/relationships/oleObject" Target="../embeddings/oleObject33.bin"/><Relationship Id="rId4" Type="http://schemas.openxmlformats.org/officeDocument/2006/relationships/oleObject" Target="../embeddings/oleObject3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87450" y="188913"/>
            <a:ext cx="7956550" cy="2520950"/>
          </a:xfrm>
        </p:spPr>
        <p:txBody>
          <a:bodyPr/>
          <a:lstStyle/>
          <a:p>
            <a:r>
              <a:rPr lang="ru-RU" b="1" i="1">
                <a:solidFill>
                  <a:schemeClr val="accent2"/>
                </a:solidFill>
                <a:latin typeface="Times New Roman" pitchFamily="18" charset="0"/>
              </a:rPr>
              <a:t>Взаимное расположение</a:t>
            </a:r>
            <a:br>
              <a:rPr lang="ru-RU" b="1" i="1">
                <a:solidFill>
                  <a:schemeClr val="accent2"/>
                </a:solidFill>
                <a:latin typeface="Times New Roman" pitchFamily="18" charset="0"/>
              </a:rPr>
            </a:br>
            <a:r>
              <a:rPr lang="ru-RU" b="1" i="1">
                <a:solidFill>
                  <a:schemeClr val="accent2"/>
                </a:solidFill>
                <a:latin typeface="Times New Roman" pitchFamily="18" charset="0"/>
              </a:rPr>
              <a:t>графиков</a:t>
            </a:r>
            <a:br>
              <a:rPr lang="ru-RU" b="1" i="1">
                <a:solidFill>
                  <a:schemeClr val="accent2"/>
                </a:solidFill>
                <a:latin typeface="Times New Roman" pitchFamily="18" charset="0"/>
              </a:rPr>
            </a:br>
            <a:r>
              <a:rPr lang="ru-RU" b="1" i="1">
                <a:solidFill>
                  <a:schemeClr val="accent2"/>
                </a:solidFill>
                <a:latin typeface="Times New Roman" pitchFamily="18" charset="0"/>
              </a:rPr>
              <a:t>линейных функций.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35150" y="3789363"/>
            <a:ext cx="6400800" cy="719137"/>
          </a:xfrm>
        </p:spPr>
        <p:txBody>
          <a:bodyPr/>
          <a:lstStyle/>
          <a:p>
            <a:r>
              <a:rPr lang="ru-RU" sz="4000" b="1" i="1">
                <a:solidFill>
                  <a:srgbClr val="008000"/>
                </a:solidFill>
                <a:latin typeface="Times New Roman" pitchFamily="18" charset="0"/>
              </a:rPr>
              <a:t>7 класс.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250825" y="5911850"/>
            <a:ext cx="551973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800" b="1" i="1">
                <a:latin typeface="Times New Roman" pitchFamily="18" charset="0"/>
              </a:rPr>
              <a:t>Каратанова Марина Николаевна,</a:t>
            </a:r>
          </a:p>
          <a:p>
            <a:pPr algn="ctr"/>
            <a:r>
              <a:rPr lang="ru-RU" sz="2800" b="1" i="1">
                <a:latin typeface="Times New Roman" pitchFamily="18" charset="0"/>
              </a:rPr>
              <a:t>МОУ СОШ №256, г.Фокино.</a:t>
            </a:r>
          </a:p>
        </p:txBody>
      </p:sp>
      <p:pic>
        <p:nvPicPr>
          <p:cNvPr id="3077" name="Picture 5" descr="CRCTR1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30913" y="3068638"/>
            <a:ext cx="3113087" cy="378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 descr="CRCTR49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39750" y="260350"/>
            <a:ext cx="1028700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079" name="Object 7"/>
          <p:cNvGraphicFramePr>
            <a:graphicFrameLocks noChangeAspect="1"/>
          </p:cNvGraphicFramePr>
          <p:nvPr/>
        </p:nvGraphicFramePr>
        <p:xfrm>
          <a:off x="250825" y="2782888"/>
          <a:ext cx="3313113" cy="3148012"/>
        </p:xfrm>
        <a:graphic>
          <a:graphicData uri="http://schemas.openxmlformats.org/presentationml/2006/ole">
            <p:oleObj spid="_x0000_s3079" name="GraphC" r:id="rId5" imgW="4248150" imgH="386715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98" decel="100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4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/>
      <p:bldP spid="307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60" name="Group 4"/>
          <p:cNvGrpSpPr>
            <a:grpSpLocks/>
          </p:cNvGrpSpPr>
          <p:nvPr/>
        </p:nvGrpSpPr>
        <p:grpSpPr bwMode="auto">
          <a:xfrm>
            <a:off x="250825" y="260350"/>
            <a:ext cx="2089150" cy="614363"/>
            <a:chOff x="1111" y="1047"/>
            <a:chExt cx="1316" cy="387"/>
          </a:xfrm>
        </p:grpSpPr>
        <p:sp>
          <p:nvSpPr>
            <p:cNvPr id="19461" name="Rectangle 5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19462" name="Object 6"/>
            <p:cNvGraphicFramePr>
              <a:graphicFrameLocks noChangeAspect="1"/>
            </p:cNvGraphicFramePr>
            <p:nvPr/>
          </p:nvGraphicFramePr>
          <p:xfrm>
            <a:off x="1176" y="1071"/>
            <a:ext cx="1218" cy="362"/>
          </p:xfrm>
          <a:graphic>
            <a:graphicData uri="http://schemas.openxmlformats.org/presentationml/2006/ole">
              <p:oleObj spid="_x0000_s19462" name="Формула" r:id="rId3" imgW="647640" imgH="203040" progId="Equation.3">
                <p:embed/>
              </p:oleObj>
            </a:graphicData>
          </a:graphic>
        </p:graphicFrame>
      </p:grpSp>
      <p:grpSp>
        <p:nvGrpSpPr>
          <p:cNvPr id="19463" name="Group 7"/>
          <p:cNvGrpSpPr>
            <a:grpSpLocks/>
          </p:cNvGrpSpPr>
          <p:nvPr/>
        </p:nvGrpSpPr>
        <p:grpSpPr bwMode="auto">
          <a:xfrm>
            <a:off x="3132138" y="260350"/>
            <a:ext cx="2198687" cy="614363"/>
            <a:chOff x="1092" y="1047"/>
            <a:chExt cx="1385" cy="387"/>
          </a:xfrm>
        </p:grpSpPr>
        <p:sp>
          <p:nvSpPr>
            <p:cNvPr id="19464" name="Rectangle 8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19465" name="Object 9"/>
            <p:cNvGraphicFramePr>
              <a:graphicFrameLocks noChangeAspect="1"/>
            </p:cNvGraphicFramePr>
            <p:nvPr/>
          </p:nvGraphicFramePr>
          <p:xfrm>
            <a:off x="1092" y="1071"/>
            <a:ext cx="1385" cy="362"/>
          </p:xfrm>
          <a:graphic>
            <a:graphicData uri="http://schemas.openxmlformats.org/presentationml/2006/ole">
              <p:oleObj spid="_x0000_s19465" name="Формула" r:id="rId4" imgW="736560" imgH="203040" progId="Equation.3">
                <p:embed/>
              </p:oleObj>
            </a:graphicData>
          </a:graphic>
        </p:graphicFrame>
      </p:grpSp>
      <p:grpSp>
        <p:nvGrpSpPr>
          <p:cNvPr id="19466" name="Group 10"/>
          <p:cNvGrpSpPr>
            <a:grpSpLocks/>
          </p:cNvGrpSpPr>
          <p:nvPr/>
        </p:nvGrpSpPr>
        <p:grpSpPr bwMode="auto">
          <a:xfrm>
            <a:off x="3892550" y="6021388"/>
            <a:ext cx="2089150" cy="614362"/>
            <a:chOff x="1111" y="1047"/>
            <a:chExt cx="1316" cy="387"/>
          </a:xfrm>
        </p:grpSpPr>
        <p:sp>
          <p:nvSpPr>
            <p:cNvPr id="19467" name="Rectangle 11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19468" name="Object 12"/>
            <p:cNvGraphicFramePr>
              <a:graphicFrameLocks noChangeAspect="1"/>
            </p:cNvGraphicFramePr>
            <p:nvPr/>
          </p:nvGraphicFramePr>
          <p:xfrm>
            <a:off x="1175" y="1071"/>
            <a:ext cx="1218" cy="362"/>
          </p:xfrm>
          <a:graphic>
            <a:graphicData uri="http://schemas.openxmlformats.org/presentationml/2006/ole">
              <p:oleObj spid="_x0000_s19468" name="Формула" r:id="rId5" imgW="647640" imgH="203040" progId="Equation.3">
                <p:embed/>
              </p:oleObj>
            </a:graphicData>
          </a:graphic>
        </p:graphicFrame>
      </p:grpSp>
      <p:grpSp>
        <p:nvGrpSpPr>
          <p:cNvPr id="19469" name="Group 13"/>
          <p:cNvGrpSpPr>
            <a:grpSpLocks/>
          </p:cNvGrpSpPr>
          <p:nvPr/>
        </p:nvGrpSpPr>
        <p:grpSpPr bwMode="auto">
          <a:xfrm>
            <a:off x="6804025" y="6021388"/>
            <a:ext cx="2089150" cy="614362"/>
            <a:chOff x="1111" y="1047"/>
            <a:chExt cx="1316" cy="387"/>
          </a:xfrm>
        </p:grpSpPr>
        <p:sp>
          <p:nvSpPr>
            <p:cNvPr id="19470" name="Rectangle 14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19471" name="Object 15"/>
            <p:cNvGraphicFramePr>
              <a:graphicFrameLocks noChangeAspect="1"/>
            </p:cNvGraphicFramePr>
            <p:nvPr/>
          </p:nvGraphicFramePr>
          <p:xfrm>
            <a:off x="1175" y="1071"/>
            <a:ext cx="1218" cy="362"/>
          </p:xfrm>
          <a:graphic>
            <a:graphicData uri="http://schemas.openxmlformats.org/presentationml/2006/ole">
              <p:oleObj spid="_x0000_s19471" name="Формула" r:id="rId6" imgW="647640" imgH="203040" progId="Equation.3">
                <p:embed/>
              </p:oleObj>
            </a:graphicData>
          </a:graphic>
        </p:graphicFrame>
      </p:grpSp>
      <p:sp>
        <p:nvSpPr>
          <p:cNvPr id="19472" name="Text Box 16"/>
          <p:cNvSpPr txBox="1">
            <a:spLocks noChangeArrowheads="1"/>
          </p:cNvSpPr>
          <p:nvPr/>
        </p:nvSpPr>
        <p:spPr bwMode="auto">
          <a:xfrm>
            <a:off x="2555875" y="260350"/>
            <a:ext cx="382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и</a:t>
            </a:r>
          </a:p>
        </p:txBody>
      </p:sp>
      <p:sp>
        <p:nvSpPr>
          <p:cNvPr id="19473" name="Text Box 17"/>
          <p:cNvSpPr txBox="1">
            <a:spLocks noChangeArrowheads="1"/>
          </p:cNvSpPr>
          <p:nvPr/>
        </p:nvSpPr>
        <p:spPr bwMode="auto">
          <a:xfrm>
            <a:off x="6197600" y="6092825"/>
            <a:ext cx="382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и</a:t>
            </a:r>
          </a:p>
        </p:txBody>
      </p:sp>
      <p:graphicFrame>
        <p:nvGraphicFramePr>
          <p:cNvPr id="19476" name="Object 20"/>
          <p:cNvGraphicFramePr>
            <a:graphicFrameLocks noChangeAspect="1"/>
          </p:cNvGraphicFramePr>
          <p:nvPr>
            <p:ph sz="quarter" idx="2"/>
          </p:nvPr>
        </p:nvGraphicFramePr>
        <p:xfrm>
          <a:off x="4679950" y="1557338"/>
          <a:ext cx="4464050" cy="3743325"/>
        </p:xfrm>
        <a:graphic>
          <a:graphicData uri="http://schemas.openxmlformats.org/presentationml/2006/ole">
            <p:oleObj spid="_x0000_s19476" name="GraphC" r:id="rId7" imgW="4248000" imgH="3562200" progId="">
              <p:embed/>
            </p:oleObj>
          </a:graphicData>
        </a:graphic>
      </p:graphicFrame>
      <p:graphicFrame>
        <p:nvGraphicFramePr>
          <p:cNvPr id="19479" name="Object 23"/>
          <p:cNvGraphicFramePr>
            <a:graphicFrameLocks noChangeAspect="1"/>
          </p:cNvGraphicFramePr>
          <p:nvPr>
            <p:ph sz="quarter" idx="3"/>
          </p:nvPr>
        </p:nvGraphicFramePr>
        <p:xfrm>
          <a:off x="109538" y="1557338"/>
          <a:ext cx="4102100" cy="3624262"/>
        </p:xfrm>
        <a:graphic>
          <a:graphicData uri="http://schemas.openxmlformats.org/presentationml/2006/ole">
            <p:oleObj spid="_x0000_s19479" name="GraphC" r:id="rId8" imgW="4248000" imgH="3752640" progId="">
              <p:embed/>
            </p:oleObj>
          </a:graphicData>
        </a:graphic>
      </p:graphicFrame>
      <p:sp>
        <p:nvSpPr>
          <p:cNvPr id="19484" name="Oval 28"/>
          <p:cNvSpPr>
            <a:spLocks noChangeArrowheads="1"/>
          </p:cNvSpPr>
          <p:nvPr/>
        </p:nvSpPr>
        <p:spPr bwMode="auto">
          <a:xfrm>
            <a:off x="3851275" y="836613"/>
            <a:ext cx="647700" cy="62547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85" name="Oval 29"/>
          <p:cNvSpPr>
            <a:spLocks noChangeArrowheads="1"/>
          </p:cNvSpPr>
          <p:nvPr/>
        </p:nvSpPr>
        <p:spPr bwMode="auto">
          <a:xfrm>
            <a:off x="4643438" y="5373688"/>
            <a:ext cx="647700" cy="625475"/>
          </a:xfrm>
          <a:prstGeom prst="ellipse">
            <a:avLst/>
          </a:prstGeom>
          <a:solidFill>
            <a:srgbClr val="008000"/>
          </a:solidFill>
          <a:ln w="9525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86" name="Oval 30"/>
          <p:cNvSpPr>
            <a:spLocks noChangeArrowheads="1"/>
          </p:cNvSpPr>
          <p:nvPr/>
        </p:nvSpPr>
        <p:spPr bwMode="auto">
          <a:xfrm>
            <a:off x="1042988" y="836613"/>
            <a:ext cx="647700" cy="625475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87" name="Oval 31"/>
          <p:cNvSpPr>
            <a:spLocks noChangeArrowheads="1"/>
          </p:cNvSpPr>
          <p:nvPr/>
        </p:nvSpPr>
        <p:spPr bwMode="auto">
          <a:xfrm>
            <a:off x="7524750" y="5373688"/>
            <a:ext cx="647700" cy="625475"/>
          </a:xfrm>
          <a:prstGeom prst="ellipse">
            <a:avLst/>
          </a:prstGeom>
          <a:solidFill>
            <a:srgbClr val="993366"/>
          </a:solidFill>
          <a:ln w="9525">
            <a:solidFill>
              <a:srgbClr val="9933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88" name="Text Box 32"/>
          <p:cNvSpPr txBox="1">
            <a:spLocks noChangeArrowheads="1"/>
          </p:cNvSpPr>
          <p:nvPr/>
        </p:nvSpPr>
        <p:spPr bwMode="auto">
          <a:xfrm>
            <a:off x="2484438" y="2636838"/>
            <a:ext cx="4206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А</a:t>
            </a:r>
          </a:p>
        </p:txBody>
      </p:sp>
      <p:sp>
        <p:nvSpPr>
          <p:cNvPr id="19489" name="Text Box 33"/>
          <p:cNvSpPr txBox="1">
            <a:spLocks noChangeArrowheads="1"/>
          </p:cNvSpPr>
          <p:nvPr/>
        </p:nvSpPr>
        <p:spPr bwMode="auto">
          <a:xfrm>
            <a:off x="1403350" y="5084763"/>
            <a:ext cx="14001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А </a:t>
            </a:r>
            <a:r>
              <a:rPr lang="ru-RU" sz="2800" b="1">
                <a:latin typeface="Times New Roman" pitchFamily="18" charset="0"/>
              </a:rPr>
              <a:t>(1;  3)</a:t>
            </a:r>
            <a:endParaRPr lang="ru-RU" sz="2800" b="1" i="1">
              <a:latin typeface="Times New Roman" pitchFamily="18" charset="0"/>
            </a:endParaRPr>
          </a:p>
        </p:txBody>
      </p:sp>
      <p:grpSp>
        <p:nvGrpSpPr>
          <p:cNvPr id="19493" name="Group 37"/>
          <p:cNvGrpSpPr>
            <a:grpSpLocks/>
          </p:cNvGrpSpPr>
          <p:nvPr/>
        </p:nvGrpSpPr>
        <p:grpSpPr bwMode="auto">
          <a:xfrm>
            <a:off x="468313" y="5734050"/>
            <a:ext cx="3313112" cy="614363"/>
            <a:chOff x="158" y="3612"/>
            <a:chExt cx="2087" cy="387"/>
          </a:xfrm>
        </p:grpSpPr>
        <p:sp>
          <p:nvSpPr>
            <p:cNvPr id="19491" name="Rectangle 35"/>
            <p:cNvSpPr>
              <a:spLocks noChangeArrowheads="1"/>
            </p:cNvSpPr>
            <p:nvPr/>
          </p:nvSpPr>
          <p:spPr bwMode="auto">
            <a:xfrm>
              <a:off x="158" y="3612"/>
              <a:ext cx="2087" cy="387"/>
            </a:xfrm>
            <a:prstGeom prst="rect">
              <a:avLst/>
            </a:prstGeom>
            <a:solidFill>
              <a:srgbClr val="FFCCFF">
                <a:alpha val="53000"/>
              </a:srgbClr>
            </a:solidFill>
            <a:ln w="9525">
              <a:solidFill>
                <a:srgbClr val="FF99CC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19492" name="Object 36"/>
            <p:cNvGraphicFramePr>
              <a:graphicFrameLocks noChangeAspect="1"/>
            </p:cNvGraphicFramePr>
            <p:nvPr/>
          </p:nvGraphicFramePr>
          <p:xfrm>
            <a:off x="295" y="3657"/>
            <a:ext cx="1887" cy="316"/>
          </p:xfrm>
          <a:graphic>
            <a:graphicData uri="http://schemas.openxmlformats.org/presentationml/2006/ole">
              <p:oleObj spid="_x0000_s19492" name="Формула" r:id="rId9" imgW="1002960" imgH="17748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19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1000"/>
                                        <p:tgtEl>
                                          <p:spTgt spid="19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94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2" dur="2000"/>
                                        <p:tgtEl>
                                          <p:spTgt spid="19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0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194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8" dur="2000"/>
                                        <p:tgtEl>
                                          <p:spTgt spid="19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3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94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84" dur="2000"/>
                                        <p:tgtEl>
                                          <p:spTgt spid="19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6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194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90" dur="2000"/>
                                        <p:tgtEl>
                                          <p:spTgt spid="19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9"/>
                  </p:tgtEl>
                </p:cond>
              </p:nextCondLst>
            </p:seq>
          </p:childTnLst>
        </p:cTn>
      </p:par>
    </p:tnLst>
    <p:bldLst>
      <p:bldP spid="19472" grpId="0"/>
      <p:bldP spid="19473" grpId="0"/>
      <p:bldP spid="19484" grpId="0" animBg="1"/>
      <p:bldP spid="19485" grpId="0" animBg="1"/>
      <p:bldP spid="19486" grpId="0" animBg="1"/>
      <p:bldP spid="19487" grpId="0" animBg="1"/>
      <p:bldP spid="19488" grpId="0"/>
      <p:bldP spid="1948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CRCTR49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23850" y="260350"/>
            <a:ext cx="80803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AutoShape 5"/>
          <p:cNvSpPr>
            <a:spLocks noChangeArrowheads="1"/>
          </p:cNvSpPr>
          <p:nvPr/>
        </p:nvSpPr>
        <p:spPr bwMode="auto">
          <a:xfrm>
            <a:off x="1403350" y="0"/>
            <a:ext cx="7489825" cy="620713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Функции  заданы  формулами:</a:t>
            </a:r>
          </a:p>
        </p:txBody>
      </p:sp>
      <p:grpSp>
        <p:nvGrpSpPr>
          <p:cNvPr id="23558" name="Group 6"/>
          <p:cNvGrpSpPr>
            <a:grpSpLocks/>
          </p:cNvGrpSpPr>
          <p:nvPr/>
        </p:nvGrpSpPr>
        <p:grpSpPr bwMode="auto">
          <a:xfrm>
            <a:off x="684213" y="5805488"/>
            <a:ext cx="2089150" cy="614362"/>
            <a:chOff x="1111" y="1047"/>
            <a:chExt cx="1316" cy="387"/>
          </a:xfrm>
        </p:grpSpPr>
        <p:sp>
          <p:nvSpPr>
            <p:cNvPr id="23559" name="Rectangle 7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23560" name="Object 8"/>
            <p:cNvGraphicFramePr>
              <a:graphicFrameLocks noChangeAspect="1"/>
            </p:cNvGraphicFramePr>
            <p:nvPr/>
          </p:nvGraphicFramePr>
          <p:xfrm>
            <a:off x="1283" y="1071"/>
            <a:ext cx="1003" cy="362"/>
          </p:xfrm>
          <a:graphic>
            <a:graphicData uri="http://schemas.openxmlformats.org/presentationml/2006/ole">
              <p:oleObj spid="_x0000_s23560" name="Формула" r:id="rId4" imgW="533160" imgH="203040" progId="Equation.3">
                <p:embed/>
              </p:oleObj>
            </a:graphicData>
          </a:graphic>
        </p:graphicFrame>
      </p:grpSp>
      <p:grpSp>
        <p:nvGrpSpPr>
          <p:cNvPr id="23561" name="Group 9"/>
          <p:cNvGrpSpPr>
            <a:grpSpLocks/>
          </p:cNvGrpSpPr>
          <p:nvPr/>
        </p:nvGrpSpPr>
        <p:grpSpPr bwMode="auto">
          <a:xfrm>
            <a:off x="323850" y="2420938"/>
            <a:ext cx="2089150" cy="614362"/>
            <a:chOff x="1111" y="1047"/>
            <a:chExt cx="1316" cy="387"/>
          </a:xfrm>
        </p:grpSpPr>
        <p:sp>
          <p:nvSpPr>
            <p:cNvPr id="23562" name="Rectangle 10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23563" name="Object 11"/>
            <p:cNvGraphicFramePr>
              <a:graphicFrameLocks noChangeAspect="1"/>
            </p:cNvGraphicFramePr>
            <p:nvPr/>
          </p:nvGraphicFramePr>
          <p:xfrm>
            <a:off x="1366" y="1071"/>
            <a:ext cx="836" cy="362"/>
          </p:xfrm>
          <a:graphic>
            <a:graphicData uri="http://schemas.openxmlformats.org/presentationml/2006/ole">
              <p:oleObj spid="_x0000_s23563" name="Формула" r:id="rId5" imgW="444240" imgH="203040" progId="Equation.3">
                <p:embed/>
              </p:oleObj>
            </a:graphicData>
          </a:graphic>
        </p:graphicFrame>
      </p:grpSp>
      <p:grpSp>
        <p:nvGrpSpPr>
          <p:cNvPr id="23564" name="Group 12"/>
          <p:cNvGrpSpPr>
            <a:grpSpLocks/>
          </p:cNvGrpSpPr>
          <p:nvPr/>
        </p:nvGrpSpPr>
        <p:grpSpPr bwMode="auto">
          <a:xfrm>
            <a:off x="395288" y="4581525"/>
            <a:ext cx="2089150" cy="614363"/>
            <a:chOff x="1111" y="1047"/>
            <a:chExt cx="1316" cy="387"/>
          </a:xfrm>
        </p:grpSpPr>
        <p:sp>
          <p:nvSpPr>
            <p:cNvPr id="23565" name="Rectangle 13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23566" name="Object 14"/>
            <p:cNvGraphicFramePr>
              <a:graphicFrameLocks noChangeAspect="1"/>
            </p:cNvGraphicFramePr>
            <p:nvPr/>
          </p:nvGraphicFramePr>
          <p:xfrm>
            <a:off x="1164" y="1071"/>
            <a:ext cx="1241" cy="362"/>
          </p:xfrm>
          <a:graphic>
            <a:graphicData uri="http://schemas.openxmlformats.org/presentationml/2006/ole">
              <p:oleObj spid="_x0000_s23566" name="Формула" r:id="rId6" imgW="660240" imgH="203040" progId="Equation.3">
                <p:embed/>
              </p:oleObj>
            </a:graphicData>
          </a:graphic>
        </p:graphicFrame>
      </p:grpSp>
      <p:grpSp>
        <p:nvGrpSpPr>
          <p:cNvPr id="23567" name="Group 15"/>
          <p:cNvGrpSpPr>
            <a:grpSpLocks/>
          </p:cNvGrpSpPr>
          <p:nvPr/>
        </p:nvGrpSpPr>
        <p:grpSpPr bwMode="auto">
          <a:xfrm>
            <a:off x="3203575" y="2852738"/>
            <a:ext cx="2089150" cy="649287"/>
            <a:chOff x="1111" y="1047"/>
            <a:chExt cx="1316" cy="409"/>
          </a:xfrm>
        </p:grpSpPr>
        <p:sp>
          <p:nvSpPr>
            <p:cNvPr id="23568" name="Rectangle 16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23569" name="Object 17"/>
            <p:cNvGraphicFramePr>
              <a:graphicFrameLocks noChangeAspect="1"/>
            </p:cNvGraphicFramePr>
            <p:nvPr/>
          </p:nvGraphicFramePr>
          <p:xfrm>
            <a:off x="1318" y="1049"/>
            <a:ext cx="932" cy="407"/>
          </p:xfrm>
          <a:graphic>
            <a:graphicData uri="http://schemas.openxmlformats.org/presentationml/2006/ole">
              <p:oleObj spid="_x0000_s23569" name="Формула" r:id="rId7" imgW="495000" imgH="228600" progId="Equation.3">
                <p:embed/>
              </p:oleObj>
            </a:graphicData>
          </a:graphic>
        </p:graphicFrame>
      </p:grpSp>
      <p:grpSp>
        <p:nvGrpSpPr>
          <p:cNvPr id="23572" name="Group 20"/>
          <p:cNvGrpSpPr>
            <a:grpSpLocks/>
          </p:cNvGrpSpPr>
          <p:nvPr/>
        </p:nvGrpSpPr>
        <p:grpSpPr bwMode="auto">
          <a:xfrm>
            <a:off x="2987675" y="4149725"/>
            <a:ext cx="2089150" cy="1114425"/>
            <a:chOff x="884" y="1005"/>
            <a:chExt cx="1316" cy="702"/>
          </a:xfrm>
        </p:grpSpPr>
        <p:sp>
          <p:nvSpPr>
            <p:cNvPr id="23573" name="Rectangle 21"/>
            <p:cNvSpPr>
              <a:spLocks noChangeArrowheads="1"/>
            </p:cNvSpPr>
            <p:nvPr/>
          </p:nvSpPr>
          <p:spPr bwMode="auto">
            <a:xfrm>
              <a:off x="884" y="1026"/>
              <a:ext cx="1316" cy="680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23574" name="Object 22"/>
            <p:cNvGraphicFramePr>
              <a:graphicFrameLocks noChangeAspect="1"/>
            </p:cNvGraphicFramePr>
            <p:nvPr/>
          </p:nvGraphicFramePr>
          <p:xfrm>
            <a:off x="1156" y="1005"/>
            <a:ext cx="908" cy="702"/>
          </p:xfrm>
          <a:graphic>
            <a:graphicData uri="http://schemas.openxmlformats.org/presentationml/2006/ole">
              <p:oleObj spid="_x0000_s23574" name="Формула" r:id="rId8" imgW="482400" imgH="393480" progId="Equation.3">
                <p:embed/>
              </p:oleObj>
            </a:graphicData>
          </a:graphic>
        </p:graphicFrame>
      </p:grpSp>
      <p:grpSp>
        <p:nvGrpSpPr>
          <p:cNvPr id="23575" name="Group 23"/>
          <p:cNvGrpSpPr>
            <a:grpSpLocks/>
          </p:cNvGrpSpPr>
          <p:nvPr/>
        </p:nvGrpSpPr>
        <p:grpSpPr bwMode="auto">
          <a:xfrm>
            <a:off x="971550" y="3213100"/>
            <a:ext cx="2089150" cy="1114425"/>
            <a:chOff x="884" y="1005"/>
            <a:chExt cx="1316" cy="702"/>
          </a:xfrm>
        </p:grpSpPr>
        <p:sp>
          <p:nvSpPr>
            <p:cNvPr id="23576" name="Rectangle 24"/>
            <p:cNvSpPr>
              <a:spLocks noChangeArrowheads="1"/>
            </p:cNvSpPr>
            <p:nvPr/>
          </p:nvSpPr>
          <p:spPr bwMode="auto">
            <a:xfrm>
              <a:off x="884" y="1026"/>
              <a:ext cx="1316" cy="680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23577" name="Object 25"/>
            <p:cNvGraphicFramePr>
              <a:graphicFrameLocks noChangeAspect="1"/>
            </p:cNvGraphicFramePr>
            <p:nvPr/>
          </p:nvGraphicFramePr>
          <p:xfrm>
            <a:off x="1239" y="1005"/>
            <a:ext cx="741" cy="702"/>
          </p:xfrm>
          <a:graphic>
            <a:graphicData uri="http://schemas.openxmlformats.org/presentationml/2006/ole">
              <p:oleObj spid="_x0000_s23577" name="Формула" r:id="rId9" imgW="393480" imgH="393480" progId="Equation.3">
                <p:embed/>
              </p:oleObj>
            </a:graphicData>
          </a:graphic>
        </p:graphicFrame>
      </p:grpSp>
      <p:grpSp>
        <p:nvGrpSpPr>
          <p:cNvPr id="23578" name="Group 26"/>
          <p:cNvGrpSpPr>
            <a:grpSpLocks/>
          </p:cNvGrpSpPr>
          <p:nvPr/>
        </p:nvGrpSpPr>
        <p:grpSpPr bwMode="auto">
          <a:xfrm>
            <a:off x="3563938" y="5445125"/>
            <a:ext cx="2089150" cy="1185863"/>
            <a:chOff x="884" y="983"/>
            <a:chExt cx="1316" cy="747"/>
          </a:xfrm>
        </p:grpSpPr>
        <p:sp>
          <p:nvSpPr>
            <p:cNvPr id="23579" name="Rectangle 27"/>
            <p:cNvSpPr>
              <a:spLocks noChangeArrowheads="1"/>
            </p:cNvSpPr>
            <p:nvPr/>
          </p:nvSpPr>
          <p:spPr bwMode="auto">
            <a:xfrm>
              <a:off x="884" y="1026"/>
              <a:ext cx="1316" cy="680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23580" name="Object 28"/>
            <p:cNvGraphicFramePr>
              <a:graphicFrameLocks noChangeAspect="1"/>
            </p:cNvGraphicFramePr>
            <p:nvPr/>
          </p:nvGraphicFramePr>
          <p:xfrm>
            <a:off x="1180" y="983"/>
            <a:ext cx="860" cy="747"/>
          </p:xfrm>
          <a:graphic>
            <a:graphicData uri="http://schemas.openxmlformats.org/presentationml/2006/ole">
              <p:oleObj spid="_x0000_s23580" name="Формула" r:id="rId10" imgW="457200" imgH="419040" progId="Equation.3">
                <p:embed/>
              </p:oleObj>
            </a:graphicData>
          </a:graphic>
        </p:graphicFrame>
      </p:grpSp>
      <p:pic>
        <p:nvPicPr>
          <p:cNvPr id="23581" name="Picture 29" descr="CRCTR14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635750" y="3805238"/>
            <a:ext cx="2508250" cy="305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82" name="AutoShape 30"/>
          <p:cNvSpPr>
            <a:spLocks noChangeArrowheads="1"/>
          </p:cNvSpPr>
          <p:nvPr/>
        </p:nvSpPr>
        <p:spPr bwMode="auto">
          <a:xfrm>
            <a:off x="5867400" y="2565400"/>
            <a:ext cx="2857500" cy="754063"/>
          </a:xfrm>
          <a:prstGeom prst="wedgeRoundRectCallout">
            <a:avLst>
              <a:gd name="adj1" fmla="val 6556"/>
              <a:gd name="adj2" fmla="val 152528"/>
              <a:gd name="adj3" fmla="val 16667"/>
            </a:avLst>
          </a:prstGeom>
          <a:gradFill rotWithShape="1">
            <a:gsLst>
              <a:gs pos="0">
                <a:srgbClr val="FF0000">
                  <a:alpha val="72000"/>
                </a:srgbClr>
              </a:gs>
              <a:gs pos="50000">
                <a:srgbClr val="FF0000">
                  <a:gamma/>
                  <a:tint val="0"/>
                  <a:invGamma/>
                </a:srgbClr>
              </a:gs>
              <a:gs pos="100000">
                <a:srgbClr val="FF0000">
                  <a:alpha val="72000"/>
                </a:srgbClr>
              </a:gs>
            </a:gsLst>
            <a:lin ang="5400000" scaled="1"/>
          </a:gra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600" b="1" i="1">
                <a:solidFill>
                  <a:srgbClr val="FF0000"/>
                </a:solidFill>
                <a:latin typeface="Times New Roman" pitchFamily="18" charset="0"/>
              </a:rPr>
              <a:t>Правильно!</a:t>
            </a:r>
          </a:p>
        </p:txBody>
      </p:sp>
      <p:sp>
        <p:nvSpPr>
          <p:cNvPr id="23583" name="AutoShape 31"/>
          <p:cNvSpPr>
            <a:spLocks noChangeArrowheads="1"/>
          </p:cNvSpPr>
          <p:nvPr/>
        </p:nvSpPr>
        <p:spPr bwMode="auto">
          <a:xfrm>
            <a:off x="5724525" y="2492375"/>
            <a:ext cx="2857500" cy="754063"/>
          </a:xfrm>
          <a:prstGeom prst="wedgeRoundRectCallout">
            <a:avLst>
              <a:gd name="adj1" fmla="val 19111"/>
              <a:gd name="adj2" fmla="val 202630"/>
              <a:gd name="adj3" fmla="val 16667"/>
            </a:avLst>
          </a:prstGeom>
          <a:gradFill rotWithShape="1">
            <a:gsLst>
              <a:gs pos="0">
                <a:srgbClr val="0000FF">
                  <a:alpha val="53999"/>
                </a:srgbClr>
              </a:gs>
              <a:gs pos="50000">
                <a:srgbClr val="0000FF">
                  <a:gamma/>
                  <a:tint val="0"/>
                  <a:invGamma/>
                </a:srgbClr>
              </a:gs>
              <a:gs pos="100000">
                <a:srgbClr val="0000FF">
                  <a:alpha val="53999"/>
                </a:srgbClr>
              </a:gs>
            </a:gsLst>
            <a:lin ang="5400000" scaled="1"/>
          </a:gra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600" b="1" i="1">
                <a:solidFill>
                  <a:schemeClr val="accent2"/>
                </a:solidFill>
                <a:latin typeface="Times New Roman" pitchFamily="18" charset="0"/>
              </a:rPr>
              <a:t>Не верно!</a:t>
            </a:r>
          </a:p>
        </p:txBody>
      </p:sp>
      <p:sp>
        <p:nvSpPr>
          <p:cNvPr id="23584" name="AutoShape 32"/>
          <p:cNvSpPr>
            <a:spLocks noChangeArrowheads="1"/>
          </p:cNvSpPr>
          <p:nvPr/>
        </p:nvSpPr>
        <p:spPr bwMode="auto">
          <a:xfrm>
            <a:off x="5867400" y="2420938"/>
            <a:ext cx="2857500" cy="754062"/>
          </a:xfrm>
          <a:prstGeom prst="wedgeRoundRectCallout">
            <a:avLst>
              <a:gd name="adj1" fmla="val 11278"/>
              <a:gd name="adj2" fmla="val 172949"/>
              <a:gd name="adj3" fmla="val 16667"/>
            </a:avLst>
          </a:prstGeom>
          <a:gradFill rotWithShape="1">
            <a:gsLst>
              <a:gs pos="0">
                <a:srgbClr val="FF0000">
                  <a:alpha val="72000"/>
                </a:srgbClr>
              </a:gs>
              <a:gs pos="50000">
                <a:srgbClr val="FF0000">
                  <a:gamma/>
                  <a:tint val="0"/>
                  <a:invGamma/>
                </a:srgbClr>
              </a:gs>
              <a:gs pos="100000">
                <a:srgbClr val="FF0000">
                  <a:alpha val="72000"/>
                </a:srgbClr>
              </a:gs>
            </a:gsLst>
            <a:lin ang="5400000" scaled="1"/>
          </a:gra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600" b="1" i="1">
                <a:solidFill>
                  <a:srgbClr val="FF0000"/>
                </a:solidFill>
                <a:latin typeface="Times New Roman" pitchFamily="18" charset="0"/>
              </a:rPr>
              <a:t>Молодец!</a:t>
            </a:r>
          </a:p>
        </p:txBody>
      </p:sp>
      <p:sp>
        <p:nvSpPr>
          <p:cNvPr id="23586" name="AutoShape 34"/>
          <p:cNvSpPr>
            <a:spLocks noChangeArrowheads="1"/>
          </p:cNvSpPr>
          <p:nvPr/>
        </p:nvSpPr>
        <p:spPr bwMode="auto">
          <a:xfrm>
            <a:off x="5651500" y="2492375"/>
            <a:ext cx="2857500" cy="754063"/>
          </a:xfrm>
          <a:prstGeom prst="wedgeRoundRectCallout">
            <a:avLst>
              <a:gd name="adj1" fmla="val 26556"/>
              <a:gd name="adj2" fmla="val 148528"/>
              <a:gd name="adj3" fmla="val 16667"/>
            </a:avLst>
          </a:prstGeom>
          <a:gradFill rotWithShape="1">
            <a:gsLst>
              <a:gs pos="0">
                <a:srgbClr val="0000FF">
                  <a:alpha val="53999"/>
                </a:srgbClr>
              </a:gs>
              <a:gs pos="50000">
                <a:srgbClr val="0000FF">
                  <a:gamma/>
                  <a:tint val="0"/>
                  <a:invGamma/>
                </a:srgbClr>
              </a:gs>
              <a:gs pos="100000">
                <a:srgbClr val="0000FF">
                  <a:alpha val="53999"/>
                </a:srgbClr>
              </a:gs>
            </a:gsLst>
            <a:lin ang="5400000" scaled="1"/>
          </a:gra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600" b="1" i="1">
                <a:solidFill>
                  <a:schemeClr val="accent2"/>
                </a:solidFill>
                <a:latin typeface="Times New Roman" pitchFamily="18" charset="0"/>
              </a:rPr>
              <a:t>Не верно!</a:t>
            </a:r>
          </a:p>
        </p:txBody>
      </p:sp>
      <p:sp>
        <p:nvSpPr>
          <p:cNvPr id="23587" name="AutoShape 35"/>
          <p:cNvSpPr>
            <a:spLocks noChangeArrowheads="1"/>
          </p:cNvSpPr>
          <p:nvPr/>
        </p:nvSpPr>
        <p:spPr bwMode="auto">
          <a:xfrm>
            <a:off x="5651500" y="2492375"/>
            <a:ext cx="2857500" cy="754063"/>
          </a:xfrm>
          <a:prstGeom prst="wedgeRoundRectCallout">
            <a:avLst>
              <a:gd name="adj1" fmla="val 34111"/>
              <a:gd name="adj2" fmla="val 177157"/>
              <a:gd name="adj3" fmla="val 16667"/>
            </a:avLst>
          </a:prstGeom>
          <a:gradFill rotWithShape="1">
            <a:gsLst>
              <a:gs pos="0">
                <a:srgbClr val="0000FF">
                  <a:alpha val="53999"/>
                </a:srgbClr>
              </a:gs>
              <a:gs pos="50000">
                <a:srgbClr val="0000FF">
                  <a:gamma/>
                  <a:tint val="0"/>
                  <a:invGamma/>
                </a:srgbClr>
              </a:gs>
              <a:gs pos="100000">
                <a:srgbClr val="0000FF">
                  <a:alpha val="53999"/>
                </a:srgbClr>
              </a:gs>
            </a:gsLst>
            <a:lin ang="5400000" scaled="1"/>
          </a:gra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600" b="1" i="1">
                <a:solidFill>
                  <a:schemeClr val="accent2"/>
                </a:solidFill>
                <a:latin typeface="Times New Roman" pitchFamily="18" charset="0"/>
              </a:rPr>
              <a:t>Подумай!</a:t>
            </a:r>
          </a:p>
        </p:txBody>
      </p:sp>
      <p:sp>
        <p:nvSpPr>
          <p:cNvPr id="23588" name="AutoShape 36"/>
          <p:cNvSpPr>
            <a:spLocks noChangeArrowheads="1"/>
          </p:cNvSpPr>
          <p:nvPr/>
        </p:nvSpPr>
        <p:spPr bwMode="auto">
          <a:xfrm>
            <a:off x="5580063" y="2492375"/>
            <a:ext cx="2857500" cy="754063"/>
          </a:xfrm>
          <a:prstGeom prst="wedgeRoundRectCallout">
            <a:avLst>
              <a:gd name="adj1" fmla="val 26056"/>
              <a:gd name="adj2" fmla="val 151264"/>
              <a:gd name="adj3" fmla="val 16667"/>
            </a:avLst>
          </a:prstGeom>
          <a:gradFill rotWithShape="1">
            <a:gsLst>
              <a:gs pos="0">
                <a:srgbClr val="0000FF">
                  <a:alpha val="53999"/>
                </a:srgbClr>
              </a:gs>
              <a:gs pos="50000">
                <a:srgbClr val="0000FF">
                  <a:gamma/>
                  <a:tint val="0"/>
                  <a:invGamma/>
                </a:srgbClr>
              </a:gs>
              <a:gs pos="100000">
                <a:srgbClr val="0000FF">
                  <a:alpha val="53999"/>
                </a:srgbClr>
              </a:gs>
            </a:gsLst>
            <a:lin ang="5400000" scaled="1"/>
          </a:gra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600" b="1" i="1">
                <a:solidFill>
                  <a:schemeClr val="accent2"/>
                </a:solidFill>
                <a:latin typeface="Times New Roman" pitchFamily="18" charset="0"/>
              </a:rPr>
              <a:t>Подумай!</a:t>
            </a:r>
          </a:p>
        </p:txBody>
      </p:sp>
      <p:sp>
        <p:nvSpPr>
          <p:cNvPr id="23589" name="AutoShape 37"/>
          <p:cNvSpPr>
            <a:spLocks noChangeArrowheads="1"/>
          </p:cNvSpPr>
          <p:nvPr/>
        </p:nvSpPr>
        <p:spPr bwMode="auto">
          <a:xfrm>
            <a:off x="5795963" y="2492375"/>
            <a:ext cx="2857500" cy="754063"/>
          </a:xfrm>
          <a:prstGeom prst="wedgeRoundRectCallout">
            <a:avLst>
              <a:gd name="adj1" fmla="val 26056"/>
              <a:gd name="adj2" fmla="val 179894"/>
              <a:gd name="adj3" fmla="val 16667"/>
            </a:avLst>
          </a:prstGeom>
          <a:gradFill rotWithShape="1">
            <a:gsLst>
              <a:gs pos="0">
                <a:srgbClr val="0000FF">
                  <a:alpha val="53999"/>
                </a:srgbClr>
              </a:gs>
              <a:gs pos="50000">
                <a:srgbClr val="0000FF">
                  <a:gamma/>
                  <a:tint val="0"/>
                  <a:invGamma/>
                </a:srgbClr>
              </a:gs>
              <a:gs pos="100000">
                <a:srgbClr val="0000FF">
                  <a:alpha val="53999"/>
                </a:srgbClr>
              </a:gs>
            </a:gsLst>
            <a:lin ang="5400000" scaled="1"/>
          </a:gra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600" b="1" i="1">
                <a:solidFill>
                  <a:schemeClr val="accent2"/>
                </a:solidFill>
                <a:latin typeface="Times New Roman" pitchFamily="18" charset="0"/>
              </a:rPr>
              <a:t>Не верно!</a:t>
            </a:r>
          </a:p>
        </p:txBody>
      </p:sp>
      <p:sp>
        <p:nvSpPr>
          <p:cNvPr id="23590" name="AutoShape 38"/>
          <p:cNvSpPr>
            <a:spLocks noChangeArrowheads="1"/>
          </p:cNvSpPr>
          <p:nvPr/>
        </p:nvSpPr>
        <p:spPr bwMode="auto">
          <a:xfrm>
            <a:off x="1403350" y="692150"/>
            <a:ext cx="7489825" cy="1584325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Укажите из них те, графиком которых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является прямая, проходящая через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начало координат: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35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5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3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3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3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3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3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23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35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1000"/>
                                        <p:tgtEl>
                                          <p:spTgt spid="23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9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4" dur="1000"/>
                                        <p:tgtEl>
                                          <p:spTgt spid="235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500"/>
                            </p:stCondLst>
                            <p:childTnLst>
                              <p:par>
                                <p:cTn id="77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1000"/>
                                        <p:tgtEl>
                                          <p:spTgt spid="235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/>
                                        <p:tgtEl>
                                          <p:spTgt spid="235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75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235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1000"/>
                                        <p:tgtEl>
                                          <p:spTgt spid="23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9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9" dur="1000"/>
                                        <p:tgtEl>
                                          <p:spTgt spid="235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67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235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1000"/>
                                        <p:tgtEl>
                                          <p:spTgt spid="23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9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4" dur="1000"/>
                                        <p:tgtEl>
                                          <p:spTgt spid="235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3500"/>
                            </p:stCondLst>
                            <p:childTnLst>
                              <p:par>
                                <p:cTn id="107" presetID="2" presetClass="exit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64"/>
                  </p:tgtEl>
                </p:cond>
              </p:nextCondLst>
            </p:seq>
            <p:seq concurrent="1" nextAc="seek">
              <p:cTn id="111" restart="whenNotActive" fill="hold" evtFilter="cancelBubble" nodeType="interactiveSeq">
                <p:stCondLst>
                  <p:cond evt="onClick" delay="0">
                    <p:tgtEl>
                      <p:spTgt spid="235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" fill="hold">
                      <p:stCondLst>
                        <p:cond delay="0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6" dur="1000"/>
                                        <p:tgtEl>
                                          <p:spTgt spid="23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9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9" dur="1000"/>
                                        <p:tgtEl>
                                          <p:spTgt spid="235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3500"/>
                            </p:stCondLst>
                            <p:childTnLst>
                              <p:par>
                                <p:cTn id="122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3" dur="500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61"/>
                  </p:tgtEl>
                </p:cond>
              </p:nextCondLst>
            </p:seq>
            <p:seq concurrent="1" nextAc="seek">
              <p:cTn id="126" restart="whenNotActive" fill="hold" evtFilter="cancelBubble" nodeType="interactiveSeq">
                <p:stCondLst>
                  <p:cond evt="onClick" delay="0">
                    <p:tgtEl>
                      <p:spTgt spid="235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" fill="hold">
                      <p:stCondLst>
                        <p:cond delay="0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1" dur="1000"/>
                                        <p:tgtEl>
                                          <p:spTgt spid="23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3" presetID="9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4" dur="1000"/>
                                        <p:tgtEl>
                                          <p:spTgt spid="235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72"/>
                  </p:tgtEl>
                </p:cond>
              </p:nextCondLst>
            </p:seq>
            <p:seq concurrent="1" nextAc="seek">
              <p:cTn id="136" restart="whenNotActive" fill="hold" evtFilter="cancelBubble" nodeType="interactiveSeq">
                <p:stCondLst>
                  <p:cond evt="onClick" delay="0">
                    <p:tgtEl>
                      <p:spTgt spid="235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7" fill="hold">
                      <p:stCondLst>
                        <p:cond delay="0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1" dur="1000"/>
                                        <p:tgtEl>
                                          <p:spTgt spid="23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000"/>
                            </p:stCondLst>
                            <p:childTnLst>
                              <p:par>
                                <p:cTn id="143" presetID="9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4" dur="1000"/>
                                        <p:tgtEl>
                                          <p:spTgt spid="235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58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235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1" dur="1000"/>
                                        <p:tgtEl>
                                          <p:spTgt spid="23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000"/>
                            </p:stCondLst>
                            <p:childTnLst>
                              <p:par>
                                <p:cTn id="153" presetID="9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4" dur="1000"/>
                                        <p:tgtEl>
                                          <p:spTgt spid="235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3500"/>
                            </p:stCondLst>
                            <p:childTnLst>
                              <p:par>
                                <p:cTn id="157" presetID="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8" dur="500"/>
                                        <p:tgtEl>
                                          <p:spTgt spid="23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/>
                                        <p:tgtEl>
                                          <p:spTgt spid="23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78"/>
                  </p:tgtEl>
                </p:cond>
              </p:nextCondLst>
            </p:seq>
          </p:childTnLst>
        </p:cTn>
      </p:par>
    </p:tnLst>
    <p:bldLst>
      <p:bldP spid="23557" grpId="0" animBg="1"/>
      <p:bldP spid="23582" grpId="0" animBg="1"/>
      <p:bldP spid="23582" grpId="1" animBg="1"/>
      <p:bldP spid="23583" grpId="0" animBg="1"/>
      <p:bldP spid="23583" grpId="1" animBg="1"/>
      <p:bldP spid="23584" grpId="0" animBg="1"/>
      <p:bldP spid="23584" grpId="1" animBg="1"/>
      <p:bldP spid="23586" grpId="0" animBg="1"/>
      <p:bldP spid="23586" grpId="1" animBg="1"/>
      <p:bldP spid="23587" grpId="0" animBg="1"/>
      <p:bldP spid="23587" grpId="1" animBg="1"/>
      <p:bldP spid="23588" grpId="0" animBg="1"/>
      <p:bldP spid="23588" grpId="1" animBg="1"/>
      <p:bldP spid="23589" grpId="0" animBg="1"/>
      <p:bldP spid="23589" grpId="1" animBg="1"/>
      <p:bldP spid="2359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CRCTR49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250825" y="188913"/>
            <a:ext cx="80803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AutoShape 5"/>
          <p:cNvSpPr>
            <a:spLocks noChangeArrowheads="1"/>
          </p:cNvSpPr>
          <p:nvPr/>
        </p:nvSpPr>
        <p:spPr bwMode="auto">
          <a:xfrm>
            <a:off x="1258888" y="188913"/>
            <a:ext cx="7705725" cy="1512887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Для каждой линейной функции назовите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коэффициент </a:t>
            </a:r>
            <a:r>
              <a:rPr lang="en-US" sz="3200" b="1" i="1">
                <a:solidFill>
                  <a:schemeClr val="accent2"/>
                </a:solidFill>
                <a:latin typeface="Times New Roman" pitchFamily="18" charset="0"/>
              </a:rPr>
              <a:t>k</a:t>
            </a:r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 и ординату точки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пересечения графика функции с осью Оу:</a:t>
            </a:r>
          </a:p>
        </p:txBody>
      </p:sp>
      <p:grpSp>
        <p:nvGrpSpPr>
          <p:cNvPr id="24588" name="Group 12"/>
          <p:cNvGrpSpPr>
            <a:grpSpLocks/>
          </p:cNvGrpSpPr>
          <p:nvPr/>
        </p:nvGrpSpPr>
        <p:grpSpPr bwMode="auto">
          <a:xfrm>
            <a:off x="611188" y="4005263"/>
            <a:ext cx="2089150" cy="614362"/>
            <a:chOff x="1111" y="1047"/>
            <a:chExt cx="1316" cy="387"/>
          </a:xfrm>
        </p:grpSpPr>
        <p:sp>
          <p:nvSpPr>
            <p:cNvPr id="24589" name="Rectangle 13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24590" name="Object 14"/>
            <p:cNvGraphicFramePr>
              <a:graphicFrameLocks noChangeAspect="1"/>
            </p:cNvGraphicFramePr>
            <p:nvPr/>
          </p:nvGraphicFramePr>
          <p:xfrm>
            <a:off x="1175" y="1071"/>
            <a:ext cx="1218" cy="362"/>
          </p:xfrm>
          <a:graphic>
            <a:graphicData uri="http://schemas.openxmlformats.org/presentationml/2006/ole">
              <p:oleObj spid="_x0000_s24590" name="Формула" r:id="rId5" imgW="647640" imgH="203040" progId="Equation.3">
                <p:embed/>
              </p:oleObj>
            </a:graphicData>
          </a:graphic>
        </p:graphicFrame>
      </p:grpSp>
      <p:grpSp>
        <p:nvGrpSpPr>
          <p:cNvPr id="24598" name="Group 22"/>
          <p:cNvGrpSpPr>
            <a:grpSpLocks/>
          </p:cNvGrpSpPr>
          <p:nvPr/>
        </p:nvGrpSpPr>
        <p:grpSpPr bwMode="auto">
          <a:xfrm>
            <a:off x="539750" y="2349500"/>
            <a:ext cx="2236788" cy="1114425"/>
            <a:chOff x="1007" y="3158"/>
            <a:chExt cx="1409" cy="702"/>
          </a:xfrm>
        </p:grpSpPr>
        <p:sp>
          <p:nvSpPr>
            <p:cNvPr id="24599" name="Rectangle 23"/>
            <p:cNvSpPr>
              <a:spLocks noChangeArrowheads="1"/>
            </p:cNvSpPr>
            <p:nvPr/>
          </p:nvSpPr>
          <p:spPr bwMode="auto">
            <a:xfrm>
              <a:off x="1066" y="3203"/>
              <a:ext cx="1316" cy="611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24600" name="Object 24"/>
            <p:cNvGraphicFramePr>
              <a:graphicFrameLocks noChangeAspect="1"/>
            </p:cNvGraphicFramePr>
            <p:nvPr/>
          </p:nvGraphicFramePr>
          <p:xfrm>
            <a:off x="1007" y="3158"/>
            <a:ext cx="1409" cy="702"/>
          </p:xfrm>
          <a:graphic>
            <a:graphicData uri="http://schemas.openxmlformats.org/presentationml/2006/ole">
              <p:oleObj spid="_x0000_s24600" name="Формула" r:id="rId6" imgW="749160" imgH="393480" progId="Equation.3">
                <p:embed/>
              </p:oleObj>
            </a:graphicData>
          </a:graphic>
        </p:graphicFrame>
      </p:grpSp>
      <p:grpSp>
        <p:nvGrpSpPr>
          <p:cNvPr id="24604" name="Group 28"/>
          <p:cNvGrpSpPr>
            <a:grpSpLocks/>
          </p:cNvGrpSpPr>
          <p:nvPr/>
        </p:nvGrpSpPr>
        <p:grpSpPr bwMode="auto">
          <a:xfrm>
            <a:off x="611188" y="5229225"/>
            <a:ext cx="2089150" cy="1114425"/>
            <a:chOff x="1066" y="3158"/>
            <a:chExt cx="1316" cy="702"/>
          </a:xfrm>
        </p:grpSpPr>
        <p:sp>
          <p:nvSpPr>
            <p:cNvPr id="24605" name="Rectangle 29"/>
            <p:cNvSpPr>
              <a:spLocks noChangeArrowheads="1"/>
            </p:cNvSpPr>
            <p:nvPr/>
          </p:nvSpPr>
          <p:spPr bwMode="auto">
            <a:xfrm>
              <a:off x="1066" y="3203"/>
              <a:ext cx="1316" cy="611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24606" name="Object 30"/>
            <p:cNvGraphicFramePr>
              <a:graphicFrameLocks noChangeAspect="1"/>
            </p:cNvGraphicFramePr>
            <p:nvPr/>
          </p:nvGraphicFramePr>
          <p:xfrm>
            <a:off x="1341" y="3158"/>
            <a:ext cx="740" cy="702"/>
          </p:xfrm>
          <a:graphic>
            <a:graphicData uri="http://schemas.openxmlformats.org/presentationml/2006/ole">
              <p:oleObj spid="_x0000_s24606" name="Формула" r:id="rId7" imgW="393480" imgH="393480" progId="Equation.3">
                <p:embed/>
              </p:oleObj>
            </a:graphicData>
          </a:graphic>
        </p:graphicFrame>
      </p:grpSp>
      <p:sp>
        <p:nvSpPr>
          <p:cNvPr id="24610" name="Rectangle 34"/>
          <p:cNvSpPr>
            <a:spLocks noChangeArrowheads="1"/>
          </p:cNvSpPr>
          <p:nvPr/>
        </p:nvSpPr>
        <p:spPr bwMode="auto">
          <a:xfrm>
            <a:off x="4716463" y="1989138"/>
            <a:ext cx="4032250" cy="576262"/>
          </a:xfrm>
          <a:prstGeom prst="rect">
            <a:avLst/>
          </a:prstGeom>
          <a:solidFill>
            <a:srgbClr val="FFFF00">
              <a:alpha val="46001"/>
            </a:srgbClr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1" i="1">
                <a:latin typeface="Times New Roman" pitchFamily="18" charset="0"/>
              </a:rPr>
              <a:t>k = </a:t>
            </a:r>
            <a:r>
              <a:rPr lang="en-US" sz="2800" b="1">
                <a:latin typeface="Times New Roman" pitchFamily="18" charset="0"/>
              </a:rPr>
              <a:t>0,2</a:t>
            </a:r>
            <a:r>
              <a:rPr lang="en-US" sz="2800" b="1" i="1">
                <a:latin typeface="Times New Roman" pitchFamily="18" charset="0"/>
              </a:rPr>
              <a:t>      y = </a:t>
            </a:r>
            <a:r>
              <a:rPr lang="en-US" sz="2800" b="1">
                <a:latin typeface="Times New Roman" pitchFamily="18" charset="0"/>
              </a:rPr>
              <a:t>0</a:t>
            </a:r>
            <a:r>
              <a:rPr lang="en-US" sz="2800" b="1" i="1">
                <a:latin typeface="Times New Roman" pitchFamily="18" charset="0"/>
              </a:rPr>
              <a:t>   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24611" name="Rectangle 35"/>
          <p:cNvSpPr>
            <a:spLocks noChangeArrowheads="1"/>
          </p:cNvSpPr>
          <p:nvPr/>
        </p:nvSpPr>
        <p:spPr bwMode="auto">
          <a:xfrm>
            <a:off x="4716463" y="2997200"/>
            <a:ext cx="4032250" cy="576263"/>
          </a:xfrm>
          <a:prstGeom prst="rect">
            <a:avLst/>
          </a:prstGeom>
          <a:solidFill>
            <a:srgbClr val="FFFF00">
              <a:alpha val="46001"/>
            </a:srgbClr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1" i="1">
                <a:latin typeface="Times New Roman" pitchFamily="18" charset="0"/>
              </a:rPr>
              <a:t>k = </a:t>
            </a:r>
            <a:r>
              <a:rPr lang="en-US" sz="2800" b="1">
                <a:latin typeface="Times New Roman" pitchFamily="18" charset="0"/>
              </a:rPr>
              <a:t>2</a:t>
            </a:r>
            <a:r>
              <a:rPr lang="en-US" sz="2800" b="1" i="1">
                <a:latin typeface="Times New Roman" pitchFamily="18" charset="0"/>
              </a:rPr>
              <a:t>          y = </a:t>
            </a:r>
            <a:r>
              <a:rPr lang="en-US" sz="2800" b="1">
                <a:latin typeface="Times New Roman" pitchFamily="18" charset="0"/>
              </a:rPr>
              <a:t>-3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24612" name="Rectangle 36"/>
          <p:cNvSpPr>
            <a:spLocks noChangeArrowheads="1"/>
          </p:cNvSpPr>
          <p:nvPr/>
        </p:nvSpPr>
        <p:spPr bwMode="auto">
          <a:xfrm>
            <a:off x="4716463" y="4005263"/>
            <a:ext cx="4032250" cy="576262"/>
          </a:xfrm>
          <a:prstGeom prst="rect">
            <a:avLst/>
          </a:prstGeom>
          <a:solidFill>
            <a:srgbClr val="FFFF00">
              <a:alpha val="46001"/>
            </a:srgbClr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1" i="1">
                <a:latin typeface="Times New Roman" pitchFamily="18" charset="0"/>
              </a:rPr>
              <a:t>k = 0,25     y = 19,25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24613" name="Rectangle 37"/>
          <p:cNvSpPr>
            <a:spLocks noChangeArrowheads="1"/>
          </p:cNvSpPr>
          <p:nvPr/>
        </p:nvSpPr>
        <p:spPr bwMode="auto">
          <a:xfrm>
            <a:off x="4716463" y="6021388"/>
            <a:ext cx="4032250" cy="576262"/>
          </a:xfrm>
          <a:prstGeom prst="rect">
            <a:avLst/>
          </a:prstGeom>
          <a:solidFill>
            <a:srgbClr val="FFFF00">
              <a:alpha val="46001"/>
            </a:srgbClr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1" i="1">
                <a:latin typeface="Times New Roman" pitchFamily="18" charset="0"/>
              </a:rPr>
              <a:t>k = </a:t>
            </a:r>
            <a:r>
              <a:rPr lang="en-US" sz="2800" b="1">
                <a:latin typeface="Times New Roman" pitchFamily="18" charset="0"/>
              </a:rPr>
              <a:t>2</a:t>
            </a:r>
            <a:r>
              <a:rPr lang="en-US" sz="2800" b="1" i="1">
                <a:latin typeface="Times New Roman" pitchFamily="18" charset="0"/>
              </a:rPr>
              <a:t>              y = </a:t>
            </a:r>
            <a:r>
              <a:rPr lang="en-US" sz="2800" b="1">
                <a:latin typeface="Times New Roman" pitchFamily="18" charset="0"/>
              </a:rPr>
              <a:t>0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24614" name="Rectangle 38"/>
          <p:cNvSpPr>
            <a:spLocks noChangeArrowheads="1"/>
          </p:cNvSpPr>
          <p:nvPr/>
        </p:nvSpPr>
        <p:spPr bwMode="auto">
          <a:xfrm>
            <a:off x="4716463" y="5013325"/>
            <a:ext cx="4032250" cy="576263"/>
          </a:xfrm>
          <a:prstGeom prst="rect">
            <a:avLst/>
          </a:prstGeom>
          <a:solidFill>
            <a:srgbClr val="FFFF00">
              <a:alpha val="46001"/>
            </a:srgbClr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1" i="1">
                <a:latin typeface="Times New Roman" pitchFamily="18" charset="0"/>
              </a:rPr>
              <a:t>k = </a:t>
            </a:r>
            <a:r>
              <a:rPr lang="en-US" sz="2800" b="1">
                <a:latin typeface="Times New Roman" pitchFamily="18" charset="0"/>
              </a:rPr>
              <a:t>0,125     </a:t>
            </a:r>
            <a:r>
              <a:rPr lang="en-US" sz="2800" b="1" i="1">
                <a:latin typeface="Times New Roman" pitchFamily="18" charset="0"/>
              </a:rPr>
              <a:t>y = </a:t>
            </a:r>
            <a:r>
              <a:rPr lang="en-US" sz="2800" b="1">
                <a:latin typeface="Times New Roman" pitchFamily="18" charset="0"/>
              </a:rPr>
              <a:t>19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24615" name="Line 39"/>
          <p:cNvSpPr>
            <a:spLocks noChangeShapeType="1"/>
          </p:cNvSpPr>
          <p:nvPr/>
        </p:nvSpPr>
        <p:spPr bwMode="auto">
          <a:xfrm>
            <a:off x="2771775" y="2924175"/>
            <a:ext cx="2087563" cy="2376488"/>
          </a:xfrm>
          <a:prstGeom prst="line">
            <a:avLst/>
          </a:prstGeom>
          <a:noFill/>
          <a:ln w="44450">
            <a:solidFill>
              <a:srgbClr val="0000FF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616" name="Line 40"/>
          <p:cNvSpPr>
            <a:spLocks noChangeShapeType="1"/>
          </p:cNvSpPr>
          <p:nvPr/>
        </p:nvSpPr>
        <p:spPr bwMode="auto">
          <a:xfrm flipH="1">
            <a:off x="2700338" y="2349500"/>
            <a:ext cx="2159000" cy="3455988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617" name="Line 41"/>
          <p:cNvSpPr>
            <a:spLocks noChangeShapeType="1"/>
          </p:cNvSpPr>
          <p:nvPr/>
        </p:nvSpPr>
        <p:spPr bwMode="auto">
          <a:xfrm flipV="1">
            <a:off x="2700338" y="3357563"/>
            <a:ext cx="2159000" cy="935037"/>
          </a:xfrm>
          <a:prstGeom prst="line">
            <a:avLst/>
          </a:prstGeom>
          <a:noFill/>
          <a:ln w="44450">
            <a:solidFill>
              <a:srgbClr val="0080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45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45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4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4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4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4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4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4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4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4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4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246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246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246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246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613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46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1000"/>
                                        <p:tgtEl>
                                          <p:spTgt spid="24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614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46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1000"/>
                                        <p:tgtEl>
                                          <p:spTgt spid="246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612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46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1000"/>
                                        <p:tgtEl>
                                          <p:spTgt spid="24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610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246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1000"/>
                                        <p:tgtEl>
                                          <p:spTgt spid="24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611"/>
                  </p:tgtEl>
                </p:cond>
              </p:nextCondLst>
            </p:seq>
          </p:childTnLst>
        </p:cTn>
      </p:par>
    </p:tnLst>
    <p:bldLst>
      <p:bldP spid="24581" grpId="0" animBg="1"/>
      <p:bldP spid="24610" grpId="0" animBg="1"/>
      <p:bldP spid="24611" grpId="0" animBg="1"/>
      <p:bldP spid="24612" grpId="0" animBg="1"/>
      <p:bldP spid="24612" grpId="1" animBg="1"/>
      <p:bldP spid="24613" grpId="0" animBg="1"/>
      <p:bldP spid="24613" grpId="1" animBg="1"/>
      <p:bldP spid="24614" grpId="0" animBg="1"/>
      <p:bldP spid="24615" grpId="0" animBg="1"/>
      <p:bldP spid="24616" grpId="0" animBg="1"/>
      <p:bldP spid="246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4" name="Group 4"/>
          <p:cNvGrpSpPr>
            <a:grpSpLocks/>
          </p:cNvGrpSpPr>
          <p:nvPr/>
        </p:nvGrpSpPr>
        <p:grpSpPr bwMode="auto">
          <a:xfrm>
            <a:off x="827088" y="4076700"/>
            <a:ext cx="2089150" cy="614363"/>
            <a:chOff x="1111" y="1047"/>
            <a:chExt cx="1316" cy="387"/>
          </a:xfrm>
        </p:grpSpPr>
        <p:sp>
          <p:nvSpPr>
            <p:cNvPr id="25605" name="Rectangle 5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25606" name="Object 6"/>
            <p:cNvGraphicFramePr>
              <a:graphicFrameLocks noChangeAspect="1"/>
            </p:cNvGraphicFramePr>
            <p:nvPr/>
          </p:nvGraphicFramePr>
          <p:xfrm>
            <a:off x="1187" y="1071"/>
            <a:ext cx="1194" cy="362"/>
          </p:xfrm>
          <a:graphic>
            <a:graphicData uri="http://schemas.openxmlformats.org/presentationml/2006/ole">
              <p:oleObj spid="_x0000_s25606" name="Формула" r:id="rId4" imgW="634680" imgH="203040" progId="Equation.3">
                <p:embed/>
              </p:oleObj>
            </a:graphicData>
          </a:graphic>
        </p:graphicFrame>
      </p:grpSp>
      <p:grpSp>
        <p:nvGrpSpPr>
          <p:cNvPr id="25607" name="Group 7"/>
          <p:cNvGrpSpPr>
            <a:grpSpLocks/>
          </p:cNvGrpSpPr>
          <p:nvPr/>
        </p:nvGrpSpPr>
        <p:grpSpPr bwMode="auto">
          <a:xfrm>
            <a:off x="827088" y="5157788"/>
            <a:ext cx="2089150" cy="1114425"/>
            <a:chOff x="1066" y="3158"/>
            <a:chExt cx="1316" cy="702"/>
          </a:xfrm>
        </p:grpSpPr>
        <p:sp>
          <p:nvSpPr>
            <p:cNvPr id="25608" name="Rectangle 8"/>
            <p:cNvSpPr>
              <a:spLocks noChangeArrowheads="1"/>
            </p:cNvSpPr>
            <p:nvPr/>
          </p:nvSpPr>
          <p:spPr bwMode="auto">
            <a:xfrm>
              <a:off x="1066" y="3203"/>
              <a:ext cx="1316" cy="611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25609" name="Object 9"/>
            <p:cNvGraphicFramePr>
              <a:graphicFrameLocks noChangeAspect="1"/>
            </p:cNvGraphicFramePr>
            <p:nvPr/>
          </p:nvGraphicFramePr>
          <p:xfrm>
            <a:off x="1066" y="3158"/>
            <a:ext cx="1290" cy="702"/>
          </p:xfrm>
          <a:graphic>
            <a:graphicData uri="http://schemas.openxmlformats.org/presentationml/2006/ole">
              <p:oleObj spid="_x0000_s25609" name="Формула" r:id="rId5" imgW="685800" imgH="393480" progId="Equation.3">
                <p:embed/>
              </p:oleObj>
            </a:graphicData>
          </a:graphic>
        </p:graphicFrame>
      </p:grpSp>
      <p:grpSp>
        <p:nvGrpSpPr>
          <p:cNvPr id="25610" name="Group 10"/>
          <p:cNvGrpSpPr>
            <a:grpSpLocks/>
          </p:cNvGrpSpPr>
          <p:nvPr/>
        </p:nvGrpSpPr>
        <p:grpSpPr bwMode="auto">
          <a:xfrm>
            <a:off x="827088" y="2349500"/>
            <a:ext cx="2089150" cy="1114425"/>
            <a:chOff x="1066" y="3158"/>
            <a:chExt cx="1316" cy="702"/>
          </a:xfrm>
        </p:grpSpPr>
        <p:sp>
          <p:nvSpPr>
            <p:cNvPr id="25611" name="Rectangle 11"/>
            <p:cNvSpPr>
              <a:spLocks noChangeArrowheads="1"/>
            </p:cNvSpPr>
            <p:nvPr/>
          </p:nvSpPr>
          <p:spPr bwMode="auto">
            <a:xfrm>
              <a:off x="1066" y="3203"/>
              <a:ext cx="1316" cy="611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25612" name="Object 12"/>
            <p:cNvGraphicFramePr>
              <a:graphicFrameLocks noChangeAspect="1"/>
            </p:cNvGraphicFramePr>
            <p:nvPr/>
          </p:nvGraphicFramePr>
          <p:xfrm>
            <a:off x="1078" y="3158"/>
            <a:ext cx="1266" cy="702"/>
          </p:xfrm>
          <a:graphic>
            <a:graphicData uri="http://schemas.openxmlformats.org/presentationml/2006/ole">
              <p:oleObj spid="_x0000_s25612" name="Формула" r:id="rId6" imgW="672840" imgH="393480" progId="Equation.3">
                <p:embed/>
              </p:oleObj>
            </a:graphicData>
          </a:graphic>
        </p:graphicFrame>
      </p:grpSp>
      <p:pic>
        <p:nvPicPr>
          <p:cNvPr id="25615" name="Picture 15" descr="CRCTR49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250825" y="188913"/>
            <a:ext cx="80803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6" name="AutoShape 16"/>
          <p:cNvSpPr>
            <a:spLocks noChangeArrowheads="1"/>
          </p:cNvSpPr>
          <p:nvPr/>
        </p:nvSpPr>
        <p:spPr bwMode="auto">
          <a:xfrm>
            <a:off x="1258888" y="188913"/>
            <a:ext cx="7705725" cy="1512887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Для каждой линейной функции назовите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коэффициент </a:t>
            </a:r>
            <a:r>
              <a:rPr lang="en-US" sz="3200" b="1" i="1">
                <a:solidFill>
                  <a:schemeClr val="accent2"/>
                </a:solidFill>
                <a:latin typeface="Times New Roman" pitchFamily="18" charset="0"/>
              </a:rPr>
              <a:t>k</a:t>
            </a:r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 и ординату точки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пересечения графика функции с осью Оу:</a:t>
            </a:r>
          </a:p>
        </p:txBody>
      </p:sp>
      <p:sp>
        <p:nvSpPr>
          <p:cNvPr id="25618" name="Rectangle 18"/>
          <p:cNvSpPr>
            <a:spLocks noChangeArrowheads="1"/>
          </p:cNvSpPr>
          <p:nvPr/>
        </p:nvSpPr>
        <p:spPr bwMode="auto">
          <a:xfrm>
            <a:off x="4716463" y="2997200"/>
            <a:ext cx="4032250" cy="576263"/>
          </a:xfrm>
          <a:prstGeom prst="rect">
            <a:avLst/>
          </a:prstGeom>
          <a:solidFill>
            <a:srgbClr val="FFFF00">
              <a:alpha val="46001"/>
            </a:srgbClr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1" i="1">
                <a:latin typeface="Times New Roman" pitchFamily="18" charset="0"/>
              </a:rPr>
              <a:t>k = </a:t>
            </a:r>
            <a:r>
              <a:rPr lang="en-US" sz="2800" b="1">
                <a:latin typeface="Times New Roman" pitchFamily="18" charset="0"/>
              </a:rPr>
              <a:t>-1</a:t>
            </a:r>
            <a:r>
              <a:rPr lang="en-US" sz="2800" b="1" i="1">
                <a:latin typeface="Times New Roman" pitchFamily="18" charset="0"/>
              </a:rPr>
              <a:t>          y = </a:t>
            </a:r>
            <a:r>
              <a:rPr lang="en-US" sz="2800" b="1">
                <a:latin typeface="Times New Roman" pitchFamily="18" charset="0"/>
              </a:rPr>
              <a:t>18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4716463" y="4005263"/>
            <a:ext cx="4032250" cy="576262"/>
          </a:xfrm>
          <a:prstGeom prst="rect">
            <a:avLst/>
          </a:prstGeom>
          <a:solidFill>
            <a:srgbClr val="FFFF00">
              <a:alpha val="46001"/>
            </a:srgbClr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1" i="1">
                <a:latin typeface="Times New Roman" pitchFamily="18" charset="0"/>
              </a:rPr>
              <a:t>k = </a:t>
            </a:r>
            <a:r>
              <a:rPr lang="en-US" sz="2800" b="1">
                <a:latin typeface="Times New Roman" pitchFamily="18" charset="0"/>
              </a:rPr>
              <a:t>2</a:t>
            </a:r>
            <a:r>
              <a:rPr lang="en-US" sz="2800" b="1" i="1">
                <a:latin typeface="Times New Roman" pitchFamily="18" charset="0"/>
              </a:rPr>
              <a:t>     y = </a:t>
            </a:r>
            <a:r>
              <a:rPr lang="en-US" sz="2800" b="1">
                <a:latin typeface="Times New Roman" pitchFamily="18" charset="0"/>
              </a:rPr>
              <a:t>-7</a:t>
            </a:r>
            <a:endParaRPr lang="ru-RU" sz="2800" b="1">
              <a:latin typeface="Times New Roman" pitchFamily="18" charset="0"/>
            </a:endParaRPr>
          </a:p>
        </p:txBody>
      </p:sp>
      <p:grpSp>
        <p:nvGrpSpPr>
          <p:cNvPr id="25624" name="Group 24"/>
          <p:cNvGrpSpPr>
            <a:grpSpLocks/>
          </p:cNvGrpSpPr>
          <p:nvPr/>
        </p:nvGrpSpPr>
        <p:grpSpPr bwMode="auto">
          <a:xfrm>
            <a:off x="4716463" y="1916113"/>
            <a:ext cx="4032250" cy="752475"/>
            <a:chOff x="2971" y="1207"/>
            <a:chExt cx="2540" cy="474"/>
          </a:xfrm>
        </p:grpSpPr>
        <p:sp>
          <p:nvSpPr>
            <p:cNvPr id="25617" name="Rectangle 17"/>
            <p:cNvSpPr>
              <a:spLocks noChangeArrowheads="1"/>
            </p:cNvSpPr>
            <p:nvPr/>
          </p:nvSpPr>
          <p:spPr bwMode="auto">
            <a:xfrm>
              <a:off x="2971" y="1253"/>
              <a:ext cx="2540" cy="363"/>
            </a:xfrm>
            <a:prstGeom prst="rect">
              <a:avLst/>
            </a:prstGeom>
            <a:solidFill>
              <a:srgbClr val="FFFF00">
                <a:alpha val="46001"/>
              </a:srgbClr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800" b="1" i="1">
                  <a:latin typeface="Times New Roman" pitchFamily="18" charset="0"/>
                </a:rPr>
                <a:t>        k =            y = </a:t>
              </a:r>
              <a:r>
                <a:rPr lang="en-US" sz="2800" b="1">
                  <a:latin typeface="Times New Roman" pitchFamily="18" charset="0"/>
                </a:rPr>
                <a:t>-1</a:t>
              </a:r>
              <a:r>
                <a:rPr lang="en-US" sz="2800" b="1" i="1">
                  <a:latin typeface="Times New Roman" pitchFamily="18" charset="0"/>
                </a:rPr>
                <a:t>   </a:t>
              </a:r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25622" name="Object 22"/>
            <p:cNvGraphicFramePr>
              <a:graphicFrameLocks noChangeAspect="1"/>
            </p:cNvGraphicFramePr>
            <p:nvPr/>
          </p:nvGraphicFramePr>
          <p:xfrm>
            <a:off x="3969" y="1207"/>
            <a:ext cx="174" cy="474"/>
          </p:xfrm>
          <a:graphic>
            <a:graphicData uri="http://schemas.openxmlformats.org/presentationml/2006/ole">
              <p:oleObj spid="_x0000_s25622" name="Формула" r:id="rId8" imgW="139639" imgH="393529" progId="Equation.3">
                <p:embed/>
              </p:oleObj>
            </a:graphicData>
          </a:graphic>
        </p:graphicFrame>
      </p:grpSp>
      <p:grpSp>
        <p:nvGrpSpPr>
          <p:cNvPr id="25627" name="Group 27"/>
          <p:cNvGrpSpPr>
            <a:grpSpLocks/>
          </p:cNvGrpSpPr>
          <p:nvPr/>
        </p:nvGrpSpPr>
        <p:grpSpPr bwMode="auto">
          <a:xfrm>
            <a:off x="4716463" y="5876925"/>
            <a:ext cx="4032250" cy="792163"/>
            <a:chOff x="2971" y="3702"/>
            <a:chExt cx="2540" cy="499"/>
          </a:xfrm>
        </p:grpSpPr>
        <p:sp>
          <p:nvSpPr>
            <p:cNvPr id="25620" name="Rectangle 20"/>
            <p:cNvSpPr>
              <a:spLocks noChangeArrowheads="1"/>
            </p:cNvSpPr>
            <p:nvPr/>
          </p:nvSpPr>
          <p:spPr bwMode="auto">
            <a:xfrm>
              <a:off x="2971" y="3793"/>
              <a:ext cx="2540" cy="363"/>
            </a:xfrm>
            <a:prstGeom prst="rect">
              <a:avLst/>
            </a:prstGeom>
            <a:solidFill>
              <a:srgbClr val="FFFF00">
                <a:alpha val="46001"/>
              </a:srgbClr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800" b="1" i="1">
                  <a:latin typeface="Times New Roman" pitchFamily="18" charset="0"/>
                </a:rPr>
                <a:t>k =          y = </a:t>
              </a:r>
              <a:r>
                <a:rPr lang="en-US" sz="2800" b="1">
                  <a:latin typeface="Times New Roman" pitchFamily="18" charset="0"/>
                </a:rPr>
                <a:t>-1</a:t>
              </a:r>
              <a:endParaRPr lang="ru-RU" sz="2800" b="1">
                <a:latin typeface="Times New Roman" pitchFamily="18" charset="0"/>
              </a:endParaRPr>
            </a:p>
          </p:txBody>
        </p:sp>
        <p:graphicFrame>
          <p:nvGraphicFramePr>
            <p:cNvPr id="25625" name="Object 25"/>
            <p:cNvGraphicFramePr>
              <a:graphicFrameLocks noChangeAspect="1"/>
            </p:cNvGraphicFramePr>
            <p:nvPr/>
          </p:nvGraphicFramePr>
          <p:xfrm>
            <a:off x="3878" y="3702"/>
            <a:ext cx="328" cy="499"/>
          </p:xfrm>
          <a:graphic>
            <a:graphicData uri="http://schemas.openxmlformats.org/presentationml/2006/ole">
              <p:oleObj spid="_x0000_s25625" name="Формула" r:id="rId9" imgW="253890" imgH="393529" progId="Equation.3">
                <p:embed/>
              </p:oleObj>
            </a:graphicData>
          </a:graphic>
        </p:graphicFrame>
      </p:grpSp>
      <p:sp>
        <p:nvSpPr>
          <p:cNvPr id="25631" name="Rectangle 31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pSp>
        <p:nvGrpSpPr>
          <p:cNvPr id="25632" name="Group 32"/>
          <p:cNvGrpSpPr>
            <a:grpSpLocks/>
          </p:cNvGrpSpPr>
          <p:nvPr/>
        </p:nvGrpSpPr>
        <p:grpSpPr bwMode="auto">
          <a:xfrm>
            <a:off x="4716463" y="4868863"/>
            <a:ext cx="4032250" cy="865187"/>
            <a:chOff x="2971" y="3067"/>
            <a:chExt cx="2540" cy="545"/>
          </a:xfrm>
        </p:grpSpPr>
        <p:sp>
          <p:nvSpPr>
            <p:cNvPr id="25621" name="Rectangle 21"/>
            <p:cNvSpPr>
              <a:spLocks noChangeArrowheads="1"/>
            </p:cNvSpPr>
            <p:nvPr/>
          </p:nvSpPr>
          <p:spPr bwMode="auto">
            <a:xfrm>
              <a:off x="2971" y="3158"/>
              <a:ext cx="2540" cy="363"/>
            </a:xfrm>
            <a:prstGeom prst="rect">
              <a:avLst/>
            </a:prstGeom>
            <a:solidFill>
              <a:srgbClr val="FFFF00">
                <a:alpha val="46001"/>
              </a:srgbClr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800" b="1" i="1">
                  <a:latin typeface="Times New Roman" pitchFamily="18" charset="0"/>
                </a:rPr>
                <a:t>k = </a:t>
              </a:r>
              <a:r>
                <a:rPr lang="en-US" sz="2800" b="1">
                  <a:latin typeface="Times New Roman" pitchFamily="18" charset="0"/>
                </a:rPr>
                <a:t>           </a:t>
              </a:r>
              <a:r>
                <a:rPr lang="en-US" sz="2800" b="1" i="1">
                  <a:latin typeface="Times New Roman" pitchFamily="18" charset="0"/>
                </a:rPr>
                <a:t>y = </a:t>
              </a:r>
              <a:endParaRPr lang="ru-RU" sz="2800" b="1">
                <a:latin typeface="Times New Roman" pitchFamily="18" charset="0"/>
              </a:endParaRPr>
            </a:p>
          </p:txBody>
        </p:sp>
        <p:graphicFrame>
          <p:nvGraphicFramePr>
            <p:cNvPr id="25628" name="Object 28"/>
            <p:cNvGraphicFramePr>
              <a:graphicFrameLocks noChangeAspect="1"/>
            </p:cNvGraphicFramePr>
            <p:nvPr/>
          </p:nvGraphicFramePr>
          <p:xfrm>
            <a:off x="3923" y="3113"/>
            <a:ext cx="195" cy="499"/>
          </p:xfrm>
          <a:graphic>
            <a:graphicData uri="http://schemas.openxmlformats.org/presentationml/2006/ole">
              <p:oleObj spid="_x0000_s25628" name="Формула" r:id="rId10" imgW="152334" imgH="393529" progId="Equation.3">
                <p:embed/>
              </p:oleObj>
            </a:graphicData>
          </a:graphic>
        </p:graphicFrame>
        <p:graphicFrame>
          <p:nvGraphicFramePr>
            <p:cNvPr id="25630" name="Object 30"/>
            <p:cNvGraphicFramePr>
              <a:graphicFrameLocks noChangeAspect="1"/>
            </p:cNvGraphicFramePr>
            <p:nvPr/>
          </p:nvGraphicFramePr>
          <p:xfrm>
            <a:off x="4876" y="3067"/>
            <a:ext cx="478" cy="545"/>
          </p:xfrm>
          <a:graphic>
            <a:graphicData uri="http://schemas.openxmlformats.org/presentationml/2006/ole">
              <p:oleObj spid="_x0000_s25630" name="Формула" r:id="rId11" imgW="342751" imgH="393529" progId="Equation.3">
                <p:embed/>
              </p:oleObj>
            </a:graphicData>
          </a:graphic>
        </p:graphicFrame>
      </p:grpSp>
      <p:sp>
        <p:nvSpPr>
          <p:cNvPr id="25633" name="Line 33"/>
          <p:cNvSpPr>
            <a:spLocks noChangeShapeType="1"/>
          </p:cNvSpPr>
          <p:nvPr/>
        </p:nvSpPr>
        <p:spPr bwMode="auto">
          <a:xfrm flipV="1">
            <a:off x="2916238" y="3284538"/>
            <a:ext cx="1943100" cy="1152525"/>
          </a:xfrm>
          <a:prstGeom prst="line">
            <a:avLst/>
          </a:prstGeom>
          <a:noFill/>
          <a:ln w="44450">
            <a:solidFill>
              <a:srgbClr val="993366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5634" name="Line 34"/>
          <p:cNvSpPr>
            <a:spLocks noChangeShapeType="1"/>
          </p:cNvSpPr>
          <p:nvPr/>
        </p:nvSpPr>
        <p:spPr bwMode="auto">
          <a:xfrm flipV="1">
            <a:off x="2916238" y="5300663"/>
            <a:ext cx="1871662" cy="433387"/>
          </a:xfrm>
          <a:prstGeom prst="line">
            <a:avLst/>
          </a:prstGeom>
          <a:noFill/>
          <a:ln w="44450">
            <a:solidFill>
              <a:srgbClr val="33CCFF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5635" name="Line 35"/>
          <p:cNvSpPr>
            <a:spLocks noChangeShapeType="1"/>
          </p:cNvSpPr>
          <p:nvPr/>
        </p:nvSpPr>
        <p:spPr bwMode="auto">
          <a:xfrm>
            <a:off x="2916238" y="2924175"/>
            <a:ext cx="1871662" cy="3384550"/>
          </a:xfrm>
          <a:prstGeom prst="line">
            <a:avLst/>
          </a:prstGeom>
          <a:noFill/>
          <a:ln w="44450">
            <a:solidFill>
              <a:srgbClr val="CC66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5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5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56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56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5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56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256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256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256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24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256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256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19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256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1000"/>
                                        <p:tgtEl>
                                          <p:spTgt spid="25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18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256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1000"/>
                                        <p:tgtEl>
                                          <p:spTgt spid="25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32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56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1000"/>
                                        <p:tgtEl>
                                          <p:spTgt spid="25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27"/>
                  </p:tgtEl>
                </p:cond>
              </p:nextCondLst>
            </p:seq>
          </p:childTnLst>
        </p:cTn>
      </p:par>
    </p:tnLst>
    <p:bldLst>
      <p:bldP spid="25618" grpId="0" animBg="1"/>
      <p:bldP spid="25619" grpId="0" animBg="1"/>
      <p:bldP spid="25619" grpId="1" animBg="1"/>
      <p:bldP spid="25633" grpId="0" animBg="1"/>
      <p:bldP spid="25634" grpId="0" animBg="1"/>
      <p:bldP spid="2563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CRCTR49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50825" y="188913"/>
            <a:ext cx="80803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AutoShape 5"/>
          <p:cNvSpPr>
            <a:spLocks noChangeArrowheads="1"/>
          </p:cNvSpPr>
          <p:nvPr/>
        </p:nvSpPr>
        <p:spPr bwMode="auto">
          <a:xfrm>
            <a:off x="1331913" y="260350"/>
            <a:ext cx="7489825" cy="1441450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Задайте формулой  линейную функцию,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если известен её угловой коэффициент и 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точка пересечения с осью Оу:</a:t>
            </a:r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1331913" y="1916113"/>
            <a:ext cx="3095625" cy="614362"/>
          </a:xfrm>
          <a:prstGeom prst="rect">
            <a:avLst/>
          </a:prstGeom>
          <a:solidFill>
            <a:srgbClr val="00FF00">
              <a:alpha val="23000"/>
            </a:srgbClr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600" b="1" i="1">
                <a:latin typeface="Times New Roman" pitchFamily="18" charset="0"/>
              </a:rPr>
              <a:t>k = </a:t>
            </a:r>
            <a:r>
              <a:rPr lang="en-US" sz="3600" b="1">
                <a:latin typeface="Times New Roman" pitchFamily="18" charset="0"/>
              </a:rPr>
              <a:t>-2</a:t>
            </a:r>
            <a:r>
              <a:rPr lang="en-US" sz="3600" b="1" i="1">
                <a:latin typeface="Times New Roman" pitchFamily="18" charset="0"/>
              </a:rPr>
              <a:t>;  A </a:t>
            </a:r>
            <a:r>
              <a:rPr lang="en-US" sz="3600" b="1">
                <a:latin typeface="Times New Roman" pitchFamily="18" charset="0"/>
              </a:rPr>
              <a:t>(0; 3)</a:t>
            </a:r>
            <a:endParaRPr lang="ru-RU" sz="3600" b="1">
              <a:latin typeface="Times New Roman" pitchFamily="18" charset="0"/>
            </a:endParaRPr>
          </a:p>
        </p:txBody>
      </p:sp>
      <p:pic>
        <p:nvPicPr>
          <p:cNvPr id="26637" name="Picture 13" descr="CRCTR14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35750" y="3805238"/>
            <a:ext cx="2508250" cy="305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6643" name="Group 19"/>
          <p:cNvGrpSpPr>
            <a:grpSpLocks/>
          </p:cNvGrpSpPr>
          <p:nvPr/>
        </p:nvGrpSpPr>
        <p:grpSpPr bwMode="auto">
          <a:xfrm>
            <a:off x="1331913" y="3068638"/>
            <a:ext cx="3095625" cy="660400"/>
            <a:chOff x="839" y="1933"/>
            <a:chExt cx="1950" cy="416"/>
          </a:xfrm>
        </p:grpSpPr>
        <p:sp>
          <p:nvSpPr>
            <p:cNvPr id="26638" name="Rectangle 14"/>
            <p:cNvSpPr>
              <a:spLocks noChangeArrowheads="1"/>
            </p:cNvSpPr>
            <p:nvPr/>
          </p:nvSpPr>
          <p:spPr bwMode="auto">
            <a:xfrm>
              <a:off x="839" y="1933"/>
              <a:ext cx="1950" cy="387"/>
            </a:xfrm>
            <a:prstGeom prst="rect">
              <a:avLst/>
            </a:prstGeom>
            <a:solidFill>
              <a:srgbClr val="FFCCFF">
                <a:alpha val="42000"/>
              </a:srgbClr>
            </a:solidFill>
            <a:ln w="9525">
              <a:solidFill>
                <a:srgbClr val="FFCC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</a:endParaRPr>
            </a:p>
          </p:txBody>
        </p:sp>
        <p:graphicFrame>
          <p:nvGraphicFramePr>
            <p:cNvPr id="26641" name="Object 17"/>
            <p:cNvGraphicFramePr>
              <a:graphicFrameLocks noChangeAspect="1"/>
            </p:cNvGraphicFramePr>
            <p:nvPr/>
          </p:nvGraphicFramePr>
          <p:xfrm>
            <a:off x="1111" y="1933"/>
            <a:ext cx="1406" cy="416"/>
          </p:xfrm>
          <a:graphic>
            <a:graphicData uri="http://schemas.openxmlformats.org/presentationml/2006/ole">
              <p:oleObj spid="_x0000_s26641" name="Формула" r:id="rId5" imgW="672808" imgH="203112" progId="Equation.3">
                <p:embed/>
              </p:oleObj>
            </a:graphicData>
          </a:graphic>
        </p:graphicFrame>
      </p:grpSp>
      <p:grpSp>
        <p:nvGrpSpPr>
          <p:cNvPr id="26646" name="Group 22"/>
          <p:cNvGrpSpPr>
            <a:grpSpLocks/>
          </p:cNvGrpSpPr>
          <p:nvPr/>
        </p:nvGrpSpPr>
        <p:grpSpPr bwMode="auto">
          <a:xfrm>
            <a:off x="1331913" y="4076700"/>
            <a:ext cx="3095625" cy="661988"/>
            <a:chOff x="839" y="2568"/>
            <a:chExt cx="1950" cy="417"/>
          </a:xfrm>
        </p:grpSpPr>
        <p:sp>
          <p:nvSpPr>
            <p:cNvPr id="26639" name="Rectangle 15"/>
            <p:cNvSpPr>
              <a:spLocks noChangeArrowheads="1"/>
            </p:cNvSpPr>
            <p:nvPr/>
          </p:nvSpPr>
          <p:spPr bwMode="auto">
            <a:xfrm>
              <a:off x="839" y="2568"/>
              <a:ext cx="1950" cy="387"/>
            </a:xfrm>
            <a:prstGeom prst="rect">
              <a:avLst/>
            </a:prstGeom>
            <a:solidFill>
              <a:srgbClr val="FFCCFF">
                <a:alpha val="42000"/>
              </a:srgbClr>
            </a:solidFill>
            <a:ln w="9525">
              <a:solidFill>
                <a:srgbClr val="FFCC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</a:endParaRPr>
            </a:p>
          </p:txBody>
        </p:sp>
        <p:graphicFrame>
          <p:nvGraphicFramePr>
            <p:cNvPr id="26644" name="Object 20"/>
            <p:cNvGraphicFramePr>
              <a:graphicFrameLocks noChangeAspect="1"/>
            </p:cNvGraphicFramePr>
            <p:nvPr/>
          </p:nvGraphicFramePr>
          <p:xfrm>
            <a:off x="1020" y="2568"/>
            <a:ext cx="1587" cy="417"/>
          </p:xfrm>
          <a:graphic>
            <a:graphicData uri="http://schemas.openxmlformats.org/presentationml/2006/ole">
              <p:oleObj spid="_x0000_s26644" name="Формула" r:id="rId6" imgW="761669" imgH="203112" progId="Equation.3">
                <p:embed/>
              </p:oleObj>
            </a:graphicData>
          </a:graphic>
        </p:graphicFrame>
      </p:grpSp>
      <p:grpSp>
        <p:nvGrpSpPr>
          <p:cNvPr id="26649" name="Group 25"/>
          <p:cNvGrpSpPr>
            <a:grpSpLocks/>
          </p:cNvGrpSpPr>
          <p:nvPr/>
        </p:nvGrpSpPr>
        <p:grpSpPr bwMode="auto">
          <a:xfrm>
            <a:off x="1331913" y="5084763"/>
            <a:ext cx="3095625" cy="631825"/>
            <a:chOff x="839" y="3203"/>
            <a:chExt cx="1950" cy="398"/>
          </a:xfrm>
        </p:grpSpPr>
        <p:sp>
          <p:nvSpPr>
            <p:cNvPr id="26640" name="Rectangle 16"/>
            <p:cNvSpPr>
              <a:spLocks noChangeArrowheads="1"/>
            </p:cNvSpPr>
            <p:nvPr/>
          </p:nvSpPr>
          <p:spPr bwMode="auto">
            <a:xfrm>
              <a:off x="839" y="3203"/>
              <a:ext cx="1950" cy="387"/>
            </a:xfrm>
            <a:prstGeom prst="rect">
              <a:avLst/>
            </a:prstGeom>
            <a:solidFill>
              <a:srgbClr val="FFCCFF">
                <a:alpha val="42000"/>
              </a:srgbClr>
            </a:solidFill>
            <a:ln w="9525">
              <a:solidFill>
                <a:srgbClr val="FFCC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</a:endParaRPr>
            </a:p>
          </p:txBody>
        </p:sp>
        <p:graphicFrame>
          <p:nvGraphicFramePr>
            <p:cNvPr id="26647" name="Object 23"/>
            <p:cNvGraphicFramePr>
              <a:graphicFrameLocks noChangeAspect="1"/>
            </p:cNvGraphicFramePr>
            <p:nvPr/>
          </p:nvGraphicFramePr>
          <p:xfrm>
            <a:off x="1066" y="3203"/>
            <a:ext cx="1497" cy="398"/>
          </p:xfrm>
          <a:graphic>
            <a:graphicData uri="http://schemas.openxmlformats.org/presentationml/2006/ole">
              <p:oleObj spid="_x0000_s26647" name="Формула" r:id="rId7" imgW="748975" imgH="203112" progId="Equation.3">
                <p:embed/>
              </p:oleObj>
            </a:graphicData>
          </a:graphic>
        </p:graphicFrame>
      </p:grpSp>
      <p:sp>
        <p:nvSpPr>
          <p:cNvPr id="26651" name="AutoShape 27"/>
          <p:cNvSpPr>
            <a:spLocks noChangeArrowheads="1"/>
          </p:cNvSpPr>
          <p:nvPr/>
        </p:nvSpPr>
        <p:spPr bwMode="auto">
          <a:xfrm>
            <a:off x="5867400" y="2276475"/>
            <a:ext cx="2857500" cy="754063"/>
          </a:xfrm>
          <a:prstGeom prst="wedgeRoundRectCallout">
            <a:avLst>
              <a:gd name="adj1" fmla="val 28000"/>
              <a:gd name="adj2" fmla="val 176736"/>
              <a:gd name="adj3" fmla="val 16667"/>
            </a:avLst>
          </a:prstGeom>
          <a:gradFill rotWithShape="1">
            <a:gsLst>
              <a:gs pos="0">
                <a:srgbClr val="0000FF">
                  <a:alpha val="53999"/>
                </a:srgbClr>
              </a:gs>
              <a:gs pos="50000">
                <a:srgbClr val="0000FF">
                  <a:gamma/>
                  <a:tint val="0"/>
                  <a:invGamma/>
                </a:srgbClr>
              </a:gs>
              <a:gs pos="100000">
                <a:srgbClr val="0000FF">
                  <a:alpha val="53999"/>
                </a:srgbClr>
              </a:gs>
            </a:gsLst>
            <a:lin ang="5400000" scaled="1"/>
          </a:gra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600" b="1" i="1">
                <a:solidFill>
                  <a:schemeClr val="accent2"/>
                </a:solidFill>
                <a:latin typeface="Times New Roman" pitchFamily="18" charset="0"/>
              </a:rPr>
              <a:t>Не верно!</a:t>
            </a:r>
          </a:p>
        </p:txBody>
      </p:sp>
      <p:sp>
        <p:nvSpPr>
          <p:cNvPr id="26653" name="AutoShape 29"/>
          <p:cNvSpPr>
            <a:spLocks noChangeArrowheads="1"/>
          </p:cNvSpPr>
          <p:nvPr/>
        </p:nvSpPr>
        <p:spPr bwMode="auto">
          <a:xfrm>
            <a:off x="5867400" y="2276475"/>
            <a:ext cx="2857500" cy="754063"/>
          </a:xfrm>
          <a:prstGeom prst="wedgeRoundRectCallout">
            <a:avLst>
              <a:gd name="adj1" fmla="val 20389"/>
              <a:gd name="adj2" fmla="val 151264"/>
              <a:gd name="adj3" fmla="val 16667"/>
            </a:avLst>
          </a:prstGeom>
          <a:gradFill rotWithShape="1">
            <a:gsLst>
              <a:gs pos="0">
                <a:srgbClr val="FF0000">
                  <a:alpha val="72000"/>
                </a:srgbClr>
              </a:gs>
              <a:gs pos="50000">
                <a:srgbClr val="FF0000">
                  <a:gamma/>
                  <a:tint val="0"/>
                  <a:invGamma/>
                </a:srgbClr>
              </a:gs>
              <a:gs pos="100000">
                <a:srgbClr val="FF0000">
                  <a:alpha val="72000"/>
                </a:srgbClr>
              </a:gs>
            </a:gsLst>
            <a:lin ang="5400000" scaled="1"/>
          </a:gra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600" b="1" i="1">
                <a:solidFill>
                  <a:srgbClr val="FF0000"/>
                </a:solidFill>
                <a:latin typeface="Times New Roman" pitchFamily="18" charset="0"/>
              </a:rPr>
              <a:t>Правильно!</a:t>
            </a:r>
          </a:p>
        </p:txBody>
      </p:sp>
      <p:sp>
        <p:nvSpPr>
          <p:cNvPr id="26654" name="AutoShape 30"/>
          <p:cNvSpPr>
            <a:spLocks noChangeArrowheads="1"/>
          </p:cNvSpPr>
          <p:nvPr/>
        </p:nvSpPr>
        <p:spPr bwMode="auto">
          <a:xfrm>
            <a:off x="5795963" y="2276475"/>
            <a:ext cx="2857500" cy="754063"/>
          </a:xfrm>
          <a:prstGeom prst="wedgeRoundRectCallout">
            <a:avLst>
              <a:gd name="adj1" fmla="val 25222"/>
              <a:gd name="adj2" fmla="val 179051"/>
              <a:gd name="adj3" fmla="val 16667"/>
            </a:avLst>
          </a:prstGeom>
          <a:gradFill rotWithShape="1">
            <a:gsLst>
              <a:gs pos="0">
                <a:srgbClr val="0000FF">
                  <a:alpha val="53999"/>
                </a:srgbClr>
              </a:gs>
              <a:gs pos="50000">
                <a:srgbClr val="0000FF">
                  <a:gamma/>
                  <a:tint val="0"/>
                  <a:invGamma/>
                </a:srgbClr>
              </a:gs>
              <a:gs pos="100000">
                <a:srgbClr val="0000FF">
                  <a:alpha val="53999"/>
                </a:srgbClr>
              </a:gs>
            </a:gsLst>
            <a:lin ang="5400000" scaled="1"/>
          </a:gra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600" b="1" i="1">
                <a:solidFill>
                  <a:schemeClr val="accent2"/>
                </a:solidFill>
                <a:latin typeface="Times New Roman" pitchFamily="18" charset="0"/>
              </a:rPr>
              <a:t>Подумай!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6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6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6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6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66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1000"/>
                                        <p:tgtEl>
                                          <p:spTgt spid="26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9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1000"/>
                                        <p:tgtEl>
                                          <p:spTgt spid="266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266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43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66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1000"/>
                                        <p:tgtEl>
                                          <p:spTgt spid="26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9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4" dur="1000"/>
                                        <p:tgtEl>
                                          <p:spTgt spid="266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500"/>
                            </p:stCondLst>
                            <p:childTnLst>
                              <p:par>
                                <p:cTn id="77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266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266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1000"/>
                                        <p:tgtEl>
                                          <p:spTgt spid="266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49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66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1000"/>
                                        <p:tgtEl>
                                          <p:spTgt spid="26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"/>
                            </p:stCondLst>
                            <p:childTnLst>
                              <p:par>
                                <p:cTn id="89" presetID="9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1000"/>
                                        <p:tgtEl>
                                          <p:spTgt spid="266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3500"/>
                            </p:stCondLst>
                            <p:childTnLst>
                              <p:par>
                                <p:cTn id="9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85185E-6 L 0.38576 -0.31504 " pathEditMode="relative" ptsTypes="AA">
                                      <p:cBhvr>
                                        <p:cTn id="94" dur="2000" fill="hold"/>
                                        <p:tgtEl>
                                          <p:spTgt spid="266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46"/>
                  </p:tgtEl>
                </p:cond>
              </p:nextCondLst>
            </p:seq>
          </p:childTnLst>
        </p:cTn>
      </p:par>
    </p:tnLst>
    <p:bldLst>
      <p:bldP spid="26629" grpId="0" animBg="1"/>
      <p:bldP spid="26631" grpId="0" animBg="1"/>
      <p:bldP spid="26651" grpId="0" animBg="1"/>
      <p:bldP spid="26651" grpId="1" animBg="1"/>
      <p:bldP spid="26653" grpId="0" animBg="1"/>
      <p:bldP spid="26653" grpId="1" animBg="1"/>
      <p:bldP spid="26654" grpId="0" animBg="1"/>
      <p:bldP spid="26654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RCTR49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50825" y="188913"/>
            <a:ext cx="80803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AutoShape 3"/>
          <p:cNvSpPr>
            <a:spLocks noChangeArrowheads="1"/>
          </p:cNvSpPr>
          <p:nvPr/>
        </p:nvSpPr>
        <p:spPr bwMode="auto">
          <a:xfrm>
            <a:off x="1331913" y="260350"/>
            <a:ext cx="7489825" cy="1441450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Задайте формулой  линейную функцию,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если известен её угловой коэффициент и 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точка пересечения с осью Оу: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331913" y="2781300"/>
            <a:ext cx="3095625" cy="614363"/>
          </a:xfrm>
          <a:prstGeom prst="rect">
            <a:avLst/>
          </a:prstGeom>
          <a:solidFill>
            <a:srgbClr val="00FF00">
              <a:alpha val="23000"/>
            </a:srgbClr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600" b="1" i="1">
                <a:latin typeface="Times New Roman" pitchFamily="18" charset="0"/>
              </a:rPr>
              <a:t>k = </a:t>
            </a:r>
            <a:r>
              <a:rPr lang="ru-RU" sz="3600" b="1">
                <a:latin typeface="Times New Roman" pitchFamily="18" charset="0"/>
              </a:rPr>
              <a:t>8</a:t>
            </a:r>
            <a:r>
              <a:rPr lang="en-US" sz="3600" b="1" i="1">
                <a:latin typeface="Times New Roman" pitchFamily="18" charset="0"/>
              </a:rPr>
              <a:t>;  A </a:t>
            </a:r>
            <a:r>
              <a:rPr lang="en-US" sz="3600" b="1">
                <a:latin typeface="Times New Roman" pitchFamily="18" charset="0"/>
              </a:rPr>
              <a:t>(0; </a:t>
            </a:r>
            <a:r>
              <a:rPr lang="ru-RU" sz="3600" b="1">
                <a:latin typeface="Times New Roman" pitchFamily="18" charset="0"/>
              </a:rPr>
              <a:t>10</a:t>
            </a:r>
            <a:r>
              <a:rPr lang="en-US" sz="3600" b="1">
                <a:latin typeface="Times New Roman" pitchFamily="18" charset="0"/>
              </a:rPr>
              <a:t>)</a:t>
            </a:r>
            <a:endParaRPr lang="ru-RU" sz="3600" b="1">
              <a:latin typeface="Times New Roman" pitchFamily="18" charset="0"/>
            </a:endParaRPr>
          </a:p>
        </p:txBody>
      </p:sp>
      <p:pic>
        <p:nvPicPr>
          <p:cNvPr id="27653" name="Picture 5" descr="CRCTR14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35750" y="3805238"/>
            <a:ext cx="2508250" cy="305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7654" name="Group 6"/>
          <p:cNvGrpSpPr>
            <a:grpSpLocks/>
          </p:cNvGrpSpPr>
          <p:nvPr/>
        </p:nvGrpSpPr>
        <p:grpSpPr bwMode="auto">
          <a:xfrm>
            <a:off x="827088" y="3933825"/>
            <a:ext cx="3095625" cy="660400"/>
            <a:chOff x="839" y="1933"/>
            <a:chExt cx="1950" cy="416"/>
          </a:xfrm>
        </p:grpSpPr>
        <p:sp>
          <p:nvSpPr>
            <p:cNvPr id="27655" name="Rectangle 7"/>
            <p:cNvSpPr>
              <a:spLocks noChangeArrowheads="1"/>
            </p:cNvSpPr>
            <p:nvPr/>
          </p:nvSpPr>
          <p:spPr bwMode="auto">
            <a:xfrm>
              <a:off x="839" y="1933"/>
              <a:ext cx="1950" cy="387"/>
            </a:xfrm>
            <a:prstGeom prst="rect">
              <a:avLst/>
            </a:prstGeom>
            <a:solidFill>
              <a:srgbClr val="FFCCFF">
                <a:alpha val="42000"/>
              </a:srgbClr>
            </a:solidFill>
            <a:ln w="9525">
              <a:solidFill>
                <a:srgbClr val="FFCC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</a:endParaRPr>
            </a:p>
          </p:txBody>
        </p:sp>
        <p:graphicFrame>
          <p:nvGraphicFramePr>
            <p:cNvPr id="27656" name="Object 8"/>
            <p:cNvGraphicFramePr>
              <a:graphicFrameLocks noChangeAspect="1"/>
            </p:cNvGraphicFramePr>
            <p:nvPr/>
          </p:nvGraphicFramePr>
          <p:xfrm>
            <a:off x="1072" y="1933"/>
            <a:ext cx="1485" cy="416"/>
          </p:xfrm>
          <a:graphic>
            <a:graphicData uri="http://schemas.openxmlformats.org/presentationml/2006/ole">
              <p:oleObj spid="_x0000_s27656" name="Формула" r:id="rId5" imgW="711000" imgH="203040" progId="Equation.3">
                <p:embed/>
              </p:oleObj>
            </a:graphicData>
          </a:graphic>
        </p:graphicFrame>
      </p:grpSp>
      <p:grpSp>
        <p:nvGrpSpPr>
          <p:cNvPr id="27657" name="Group 9"/>
          <p:cNvGrpSpPr>
            <a:grpSpLocks/>
          </p:cNvGrpSpPr>
          <p:nvPr/>
        </p:nvGrpSpPr>
        <p:grpSpPr bwMode="auto">
          <a:xfrm>
            <a:off x="827088" y="4797425"/>
            <a:ext cx="3095625" cy="661988"/>
            <a:chOff x="839" y="2568"/>
            <a:chExt cx="1950" cy="417"/>
          </a:xfrm>
        </p:grpSpPr>
        <p:sp>
          <p:nvSpPr>
            <p:cNvPr id="27658" name="Rectangle 10"/>
            <p:cNvSpPr>
              <a:spLocks noChangeArrowheads="1"/>
            </p:cNvSpPr>
            <p:nvPr/>
          </p:nvSpPr>
          <p:spPr bwMode="auto">
            <a:xfrm>
              <a:off x="839" y="2568"/>
              <a:ext cx="1950" cy="387"/>
            </a:xfrm>
            <a:prstGeom prst="rect">
              <a:avLst/>
            </a:prstGeom>
            <a:solidFill>
              <a:srgbClr val="FFCCFF">
                <a:alpha val="42000"/>
              </a:srgbClr>
            </a:solidFill>
            <a:ln w="9525">
              <a:solidFill>
                <a:srgbClr val="FFCC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</a:endParaRPr>
            </a:p>
          </p:txBody>
        </p:sp>
        <p:graphicFrame>
          <p:nvGraphicFramePr>
            <p:cNvPr id="27659" name="Object 11"/>
            <p:cNvGraphicFramePr>
              <a:graphicFrameLocks noChangeAspect="1"/>
            </p:cNvGraphicFramePr>
            <p:nvPr/>
          </p:nvGraphicFramePr>
          <p:xfrm>
            <a:off x="981" y="2568"/>
            <a:ext cx="1666" cy="417"/>
          </p:xfrm>
          <a:graphic>
            <a:graphicData uri="http://schemas.openxmlformats.org/presentationml/2006/ole">
              <p:oleObj spid="_x0000_s27659" name="Формула" r:id="rId6" imgW="799920" imgH="203040" progId="Equation.3">
                <p:embed/>
              </p:oleObj>
            </a:graphicData>
          </a:graphic>
        </p:graphicFrame>
      </p:grpSp>
      <p:grpSp>
        <p:nvGrpSpPr>
          <p:cNvPr id="27660" name="Group 12"/>
          <p:cNvGrpSpPr>
            <a:grpSpLocks/>
          </p:cNvGrpSpPr>
          <p:nvPr/>
        </p:nvGrpSpPr>
        <p:grpSpPr bwMode="auto">
          <a:xfrm>
            <a:off x="827088" y="5589588"/>
            <a:ext cx="3095625" cy="631825"/>
            <a:chOff x="839" y="3203"/>
            <a:chExt cx="1950" cy="398"/>
          </a:xfrm>
        </p:grpSpPr>
        <p:sp>
          <p:nvSpPr>
            <p:cNvPr id="27661" name="Rectangle 13"/>
            <p:cNvSpPr>
              <a:spLocks noChangeArrowheads="1"/>
            </p:cNvSpPr>
            <p:nvPr/>
          </p:nvSpPr>
          <p:spPr bwMode="auto">
            <a:xfrm>
              <a:off x="839" y="3203"/>
              <a:ext cx="1950" cy="387"/>
            </a:xfrm>
            <a:prstGeom prst="rect">
              <a:avLst/>
            </a:prstGeom>
            <a:solidFill>
              <a:srgbClr val="FFCCFF">
                <a:alpha val="42000"/>
              </a:srgbClr>
            </a:solidFill>
            <a:ln w="9525">
              <a:solidFill>
                <a:srgbClr val="FFCC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</a:endParaRPr>
            </a:p>
          </p:txBody>
        </p:sp>
        <p:graphicFrame>
          <p:nvGraphicFramePr>
            <p:cNvPr id="27662" name="Object 14"/>
            <p:cNvGraphicFramePr>
              <a:graphicFrameLocks noChangeAspect="1"/>
            </p:cNvGraphicFramePr>
            <p:nvPr/>
          </p:nvGraphicFramePr>
          <p:xfrm>
            <a:off x="1104" y="3203"/>
            <a:ext cx="1421" cy="398"/>
          </p:xfrm>
          <a:graphic>
            <a:graphicData uri="http://schemas.openxmlformats.org/presentationml/2006/ole">
              <p:oleObj spid="_x0000_s27662" name="Формула" r:id="rId7" imgW="711000" imgH="203040" progId="Equation.3">
                <p:embed/>
              </p:oleObj>
            </a:graphicData>
          </a:graphic>
        </p:graphicFrame>
      </p:grpSp>
      <p:sp>
        <p:nvSpPr>
          <p:cNvPr id="27663" name="AutoShape 15"/>
          <p:cNvSpPr>
            <a:spLocks noChangeArrowheads="1"/>
          </p:cNvSpPr>
          <p:nvPr/>
        </p:nvSpPr>
        <p:spPr bwMode="auto">
          <a:xfrm>
            <a:off x="5219700" y="2924175"/>
            <a:ext cx="2857500" cy="754063"/>
          </a:xfrm>
          <a:prstGeom prst="wedgeRoundRectCallout">
            <a:avLst>
              <a:gd name="adj1" fmla="val 30889"/>
              <a:gd name="adj2" fmla="val 90843"/>
              <a:gd name="adj3" fmla="val 16667"/>
            </a:avLst>
          </a:prstGeom>
          <a:gradFill rotWithShape="1">
            <a:gsLst>
              <a:gs pos="0">
                <a:srgbClr val="0000FF">
                  <a:alpha val="53999"/>
                </a:srgbClr>
              </a:gs>
              <a:gs pos="50000">
                <a:srgbClr val="0000FF">
                  <a:gamma/>
                  <a:tint val="0"/>
                  <a:invGamma/>
                </a:srgbClr>
              </a:gs>
              <a:gs pos="100000">
                <a:srgbClr val="0000FF">
                  <a:alpha val="53999"/>
                </a:srgbClr>
              </a:gs>
            </a:gsLst>
            <a:lin ang="5400000" scaled="1"/>
          </a:gra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600" b="1" i="1">
                <a:solidFill>
                  <a:schemeClr val="accent2"/>
                </a:solidFill>
                <a:latin typeface="Times New Roman" pitchFamily="18" charset="0"/>
              </a:rPr>
              <a:t>Не верно!</a:t>
            </a:r>
          </a:p>
        </p:txBody>
      </p:sp>
      <p:sp>
        <p:nvSpPr>
          <p:cNvPr id="27664" name="AutoShape 16"/>
          <p:cNvSpPr>
            <a:spLocks noChangeArrowheads="1"/>
          </p:cNvSpPr>
          <p:nvPr/>
        </p:nvSpPr>
        <p:spPr bwMode="auto">
          <a:xfrm>
            <a:off x="4211638" y="3500438"/>
            <a:ext cx="2857500" cy="754062"/>
          </a:xfrm>
          <a:prstGeom prst="wedgeRoundRectCallout">
            <a:avLst>
              <a:gd name="adj1" fmla="val 70833"/>
              <a:gd name="adj2" fmla="val 49579"/>
              <a:gd name="adj3" fmla="val 16667"/>
            </a:avLst>
          </a:prstGeom>
          <a:gradFill rotWithShape="1">
            <a:gsLst>
              <a:gs pos="0">
                <a:srgbClr val="FF0000">
                  <a:alpha val="72000"/>
                </a:srgbClr>
              </a:gs>
              <a:gs pos="50000">
                <a:srgbClr val="FF0000">
                  <a:gamma/>
                  <a:tint val="0"/>
                  <a:invGamma/>
                </a:srgbClr>
              </a:gs>
              <a:gs pos="100000">
                <a:srgbClr val="FF0000">
                  <a:alpha val="72000"/>
                </a:srgbClr>
              </a:gs>
            </a:gsLst>
            <a:lin ang="5400000" scaled="1"/>
          </a:gra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600" b="1" i="1">
                <a:solidFill>
                  <a:srgbClr val="FF0000"/>
                </a:solidFill>
                <a:latin typeface="Times New Roman" pitchFamily="18" charset="0"/>
              </a:rPr>
              <a:t>Правильно!</a:t>
            </a:r>
          </a:p>
        </p:txBody>
      </p:sp>
      <p:sp>
        <p:nvSpPr>
          <p:cNvPr id="27665" name="AutoShape 17"/>
          <p:cNvSpPr>
            <a:spLocks noChangeArrowheads="1"/>
          </p:cNvSpPr>
          <p:nvPr/>
        </p:nvSpPr>
        <p:spPr bwMode="auto">
          <a:xfrm>
            <a:off x="5867400" y="2636838"/>
            <a:ext cx="2857500" cy="754062"/>
          </a:xfrm>
          <a:prstGeom prst="wedgeRoundRectCallout">
            <a:avLst>
              <a:gd name="adj1" fmla="val 22722"/>
              <a:gd name="adj2" fmla="val 131264"/>
              <a:gd name="adj3" fmla="val 16667"/>
            </a:avLst>
          </a:prstGeom>
          <a:gradFill rotWithShape="1">
            <a:gsLst>
              <a:gs pos="0">
                <a:srgbClr val="0000FF">
                  <a:alpha val="53999"/>
                </a:srgbClr>
              </a:gs>
              <a:gs pos="50000">
                <a:srgbClr val="0000FF">
                  <a:gamma/>
                  <a:tint val="0"/>
                  <a:invGamma/>
                </a:srgbClr>
              </a:gs>
              <a:gs pos="100000">
                <a:srgbClr val="0000FF">
                  <a:alpha val="53999"/>
                </a:srgbClr>
              </a:gs>
            </a:gsLst>
            <a:lin ang="5400000" scaled="1"/>
          </a:gra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600" b="1" i="1">
                <a:solidFill>
                  <a:schemeClr val="accent2"/>
                </a:solidFill>
                <a:latin typeface="Times New Roman" pitchFamily="18" charset="0"/>
              </a:rPr>
              <a:t>Подумай!</a:t>
            </a:r>
          </a:p>
        </p:txBody>
      </p:sp>
      <p:sp>
        <p:nvSpPr>
          <p:cNvPr id="27666" name="Rectangle 18"/>
          <p:cNvSpPr>
            <a:spLocks noChangeArrowheads="1"/>
          </p:cNvSpPr>
          <p:nvPr/>
        </p:nvSpPr>
        <p:spPr bwMode="auto">
          <a:xfrm>
            <a:off x="1331913" y="1916113"/>
            <a:ext cx="3095625" cy="614362"/>
          </a:xfrm>
          <a:prstGeom prst="rect">
            <a:avLst/>
          </a:prstGeom>
          <a:solidFill>
            <a:srgbClr val="00FF00">
              <a:alpha val="23000"/>
            </a:srgbClr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600" b="1" i="1">
                <a:latin typeface="Times New Roman" pitchFamily="18" charset="0"/>
              </a:rPr>
              <a:t>k = </a:t>
            </a:r>
            <a:r>
              <a:rPr lang="en-US" sz="3600" b="1">
                <a:latin typeface="Times New Roman" pitchFamily="18" charset="0"/>
              </a:rPr>
              <a:t>-2</a:t>
            </a:r>
            <a:r>
              <a:rPr lang="en-US" sz="3600" b="1" i="1">
                <a:latin typeface="Times New Roman" pitchFamily="18" charset="0"/>
              </a:rPr>
              <a:t>;  A </a:t>
            </a:r>
            <a:r>
              <a:rPr lang="en-US" sz="3600" b="1">
                <a:latin typeface="Times New Roman" pitchFamily="18" charset="0"/>
              </a:rPr>
              <a:t>(0; 3)</a:t>
            </a:r>
            <a:endParaRPr lang="ru-RU" sz="3600" b="1">
              <a:latin typeface="Times New Roman" pitchFamily="18" charset="0"/>
            </a:endParaRPr>
          </a:p>
        </p:txBody>
      </p:sp>
      <p:grpSp>
        <p:nvGrpSpPr>
          <p:cNvPr id="27667" name="Group 19"/>
          <p:cNvGrpSpPr>
            <a:grpSpLocks/>
          </p:cNvGrpSpPr>
          <p:nvPr/>
        </p:nvGrpSpPr>
        <p:grpSpPr bwMode="auto">
          <a:xfrm>
            <a:off x="4859338" y="1916113"/>
            <a:ext cx="3095625" cy="661987"/>
            <a:chOff x="839" y="2568"/>
            <a:chExt cx="1950" cy="417"/>
          </a:xfrm>
        </p:grpSpPr>
        <p:sp>
          <p:nvSpPr>
            <p:cNvPr id="27668" name="Rectangle 20"/>
            <p:cNvSpPr>
              <a:spLocks noChangeArrowheads="1"/>
            </p:cNvSpPr>
            <p:nvPr/>
          </p:nvSpPr>
          <p:spPr bwMode="auto">
            <a:xfrm>
              <a:off x="839" y="2568"/>
              <a:ext cx="1950" cy="387"/>
            </a:xfrm>
            <a:prstGeom prst="rect">
              <a:avLst/>
            </a:prstGeom>
            <a:solidFill>
              <a:srgbClr val="FFCCFF">
                <a:alpha val="42000"/>
              </a:srgbClr>
            </a:solidFill>
            <a:ln w="9525">
              <a:solidFill>
                <a:srgbClr val="FFCC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</a:endParaRPr>
            </a:p>
          </p:txBody>
        </p:sp>
        <p:graphicFrame>
          <p:nvGraphicFramePr>
            <p:cNvPr id="27669" name="Object 21"/>
            <p:cNvGraphicFramePr>
              <a:graphicFrameLocks noChangeAspect="1"/>
            </p:cNvGraphicFramePr>
            <p:nvPr/>
          </p:nvGraphicFramePr>
          <p:xfrm>
            <a:off x="1020" y="2568"/>
            <a:ext cx="1587" cy="417"/>
          </p:xfrm>
          <a:graphic>
            <a:graphicData uri="http://schemas.openxmlformats.org/presentationml/2006/ole">
              <p:oleObj spid="_x0000_s27669" name="Формула" r:id="rId8" imgW="761669" imgH="203112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76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1000"/>
                                        <p:tgtEl>
                                          <p:spTgt spid="27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9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1000"/>
                                        <p:tgtEl>
                                          <p:spTgt spid="276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54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276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1000"/>
                                        <p:tgtEl>
                                          <p:spTgt spid="27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9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1000"/>
                                        <p:tgtEl>
                                          <p:spTgt spid="276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57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276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1000"/>
                                        <p:tgtEl>
                                          <p:spTgt spid="27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9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3" dur="1000"/>
                                        <p:tgtEl>
                                          <p:spTgt spid="276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1.11111E-6 L 0.44497 -0.41366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" y="-2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60"/>
                  </p:tgtEl>
                </p:cond>
              </p:nextCondLst>
            </p:seq>
          </p:childTnLst>
        </p:cTn>
      </p:par>
    </p:tnLst>
    <p:bldLst>
      <p:bldP spid="27652" grpId="0" animBg="1"/>
      <p:bldP spid="27663" grpId="0" animBg="1"/>
      <p:bldP spid="27663" grpId="1" animBg="1"/>
      <p:bldP spid="27664" grpId="0" animBg="1"/>
      <p:bldP spid="27664" grpId="1" animBg="1"/>
      <p:bldP spid="27665" grpId="0" animBg="1"/>
      <p:bldP spid="27665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RCTR49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50825" y="188913"/>
            <a:ext cx="80803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AutoShape 3"/>
          <p:cNvSpPr>
            <a:spLocks noChangeArrowheads="1"/>
          </p:cNvSpPr>
          <p:nvPr/>
        </p:nvSpPr>
        <p:spPr bwMode="auto">
          <a:xfrm>
            <a:off x="1331913" y="260350"/>
            <a:ext cx="7489825" cy="1441450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Задайте формулой  линейную функцию,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если известен её угловой коэффициент и 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точка пересечения с осью Оу:</a:t>
            </a: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1331913" y="2781300"/>
            <a:ext cx="3095625" cy="614363"/>
          </a:xfrm>
          <a:prstGeom prst="rect">
            <a:avLst/>
          </a:prstGeom>
          <a:solidFill>
            <a:srgbClr val="00FF00">
              <a:alpha val="23000"/>
            </a:srgbClr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600" b="1" i="1">
                <a:latin typeface="Times New Roman" pitchFamily="18" charset="0"/>
              </a:rPr>
              <a:t>k = </a:t>
            </a:r>
            <a:r>
              <a:rPr lang="ru-RU" sz="3600" b="1">
                <a:latin typeface="Times New Roman" pitchFamily="18" charset="0"/>
              </a:rPr>
              <a:t>8</a:t>
            </a:r>
            <a:r>
              <a:rPr lang="en-US" sz="3600" b="1" i="1">
                <a:latin typeface="Times New Roman" pitchFamily="18" charset="0"/>
              </a:rPr>
              <a:t>;  A </a:t>
            </a:r>
            <a:r>
              <a:rPr lang="en-US" sz="3600" b="1">
                <a:latin typeface="Times New Roman" pitchFamily="18" charset="0"/>
              </a:rPr>
              <a:t>(0; </a:t>
            </a:r>
            <a:r>
              <a:rPr lang="ru-RU" sz="3600" b="1">
                <a:latin typeface="Times New Roman" pitchFamily="18" charset="0"/>
              </a:rPr>
              <a:t>10</a:t>
            </a:r>
            <a:r>
              <a:rPr lang="en-US" sz="3600" b="1">
                <a:latin typeface="Times New Roman" pitchFamily="18" charset="0"/>
              </a:rPr>
              <a:t>)</a:t>
            </a:r>
            <a:endParaRPr lang="ru-RU" sz="3600" b="1">
              <a:latin typeface="Times New Roman" pitchFamily="18" charset="0"/>
            </a:endParaRPr>
          </a:p>
        </p:txBody>
      </p:sp>
      <p:pic>
        <p:nvPicPr>
          <p:cNvPr id="28677" name="Picture 5" descr="CRCTR14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35750" y="3805238"/>
            <a:ext cx="2508250" cy="305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8684" name="Group 12"/>
          <p:cNvGrpSpPr>
            <a:grpSpLocks/>
          </p:cNvGrpSpPr>
          <p:nvPr/>
        </p:nvGrpSpPr>
        <p:grpSpPr bwMode="auto">
          <a:xfrm>
            <a:off x="4859338" y="2781300"/>
            <a:ext cx="3095625" cy="631825"/>
            <a:chOff x="839" y="3203"/>
            <a:chExt cx="1950" cy="398"/>
          </a:xfrm>
        </p:grpSpPr>
        <p:sp>
          <p:nvSpPr>
            <p:cNvPr id="28685" name="Rectangle 13"/>
            <p:cNvSpPr>
              <a:spLocks noChangeArrowheads="1"/>
            </p:cNvSpPr>
            <p:nvPr/>
          </p:nvSpPr>
          <p:spPr bwMode="auto">
            <a:xfrm>
              <a:off x="839" y="3203"/>
              <a:ext cx="1950" cy="387"/>
            </a:xfrm>
            <a:prstGeom prst="rect">
              <a:avLst/>
            </a:prstGeom>
            <a:solidFill>
              <a:srgbClr val="FFCCFF">
                <a:alpha val="42000"/>
              </a:srgbClr>
            </a:solidFill>
            <a:ln w="9525">
              <a:solidFill>
                <a:srgbClr val="FFCC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</a:endParaRPr>
            </a:p>
          </p:txBody>
        </p:sp>
        <p:graphicFrame>
          <p:nvGraphicFramePr>
            <p:cNvPr id="28686" name="Object 14"/>
            <p:cNvGraphicFramePr>
              <a:graphicFrameLocks noChangeAspect="1"/>
            </p:cNvGraphicFramePr>
            <p:nvPr/>
          </p:nvGraphicFramePr>
          <p:xfrm>
            <a:off x="1104" y="3203"/>
            <a:ext cx="1421" cy="398"/>
          </p:xfrm>
          <a:graphic>
            <a:graphicData uri="http://schemas.openxmlformats.org/presentationml/2006/ole">
              <p:oleObj spid="_x0000_s28686" name="Формула" r:id="rId5" imgW="711000" imgH="203040" progId="Equation.3">
                <p:embed/>
              </p:oleObj>
            </a:graphicData>
          </a:graphic>
        </p:graphicFrame>
      </p:grpSp>
      <p:sp>
        <p:nvSpPr>
          <p:cNvPr id="28687" name="AutoShape 15"/>
          <p:cNvSpPr>
            <a:spLocks noChangeArrowheads="1"/>
          </p:cNvSpPr>
          <p:nvPr/>
        </p:nvSpPr>
        <p:spPr bwMode="auto">
          <a:xfrm>
            <a:off x="4716463" y="3500438"/>
            <a:ext cx="2857500" cy="754062"/>
          </a:xfrm>
          <a:prstGeom prst="wedgeRoundRectCallout">
            <a:avLst>
              <a:gd name="adj1" fmla="val 69333"/>
              <a:gd name="adj2" fmla="val 30421"/>
              <a:gd name="adj3" fmla="val 16667"/>
            </a:avLst>
          </a:prstGeom>
          <a:gradFill rotWithShape="1">
            <a:gsLst>
              <a:gs pos="0">
                <a:srgbClr val="0000FF">
                  <a:alpha val="53999"/>
                </a:srgbClr>
              </a:gs>
              <a:gs pos="50000">
                <a:srgbClr val="0000FF">
                  <a:gamma/>
                  <a:tint val="0"/>
                  <a:invGamma/>
                </a:srgbClr>
              </a:gs>
              <a:gs pos="100000">
                <a:srgbClr val="0000FF">
                  <a:alpha val="53999"/>
                </a:srgbClr>
              </a:gs>
            </a:gsLst>
            <a:lin ang="5400000" scaled="1"/>
          </a:gra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600" b="1" i="1">
                <a:solidFill>
                  <a:schemeClr val="accent2"/>
                </a:solidFill>
                <a:latin typeface="Times New Roman" pitchFamily="18" charset="0"/>
              </a:rPr>
              <a:t>Не верно!</a:t>
            </a:r>
          </a:p>
        </p:txBody>
      </p:sp>
      <p:sp>
        <p:nvSpPr>
          <p:cNvPr id="28688" name="AutoShape 16"/>
          <p:cNvSpPr>
            <a:spLocks noChangeArrowheads="1"/>
          </p:cNvSpPr>
          <p:nvPr/>
        </p:nvSpPr>
        <p:spPr bwMode="auto">
          <a:xfrm>
            <a:off x="4643438" y="3573463"/>
            <a:ext cx="2857500" cy="754062"/>
          </a:xfrm>
          <a:prstGeom prst="wedgeRoundRectCallout">
            <a:avLst>
              <a:gd name="adj1" fmla="val 55722"/>
              <a:gd name="adj2" fmla="val 39894"/>
              <a:gd name="adj3" fmla="val 16667"/>
            </a:avLst>
          </a:prstGeom>
          <a:gradFill rotWithShape="1">
            <a:gsLst>
              <a:gs pos="0">
                <a:srgbClr val="FF0000">
                  <a:alpha val="72000"/>
                </a:srgbClr>
              </a:gs>
              <a:gs pos="50000">
                <a:srgbClr val="FF0000">
                  <a:gamma/>
                  <a:tint val="0"/>
                  <a:invGamma/>
                </a:srgbClr>
              </a:gs>
              <a:gs pos="100000">
                <a:srgbClr val="FF0000">
                  <a:alpha val="72000"/>
                </a:srgbClr>
              </a:gs>
            </a:gsLst>
            <a:lin ang="5400000" scaled="1"/>
          </a:gra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600" b="1" i="1">
                <a:solidFill>
                  <a:srgbClr val="FF0000"/>
                </a:solidFill>
                <a:latin typeface="Times New Roman" pitchFamily="18" charset="0"/>
              </a:rPr>
              <a:t>Правильно!</a:t>
            </a:r>
          </a:p>
        </p:txBody>
      </p:sp>
      <p:sp>
        <p:nvSpPr>
          <p:cNvPr id="28689" name="AutoShape 17"/>
          <p:cNvSpPr>
            <a:spLocks noChangeArrowheads="1"/>
          </p:cNvSpPr>
          <p:nvPr/>
        </p:nvSpPr>
        <p:spPr bwMode="auto">
          <a:xfrm>
            <a:off x="4716463" y="3500438"/>
            <a:ext cx="2857500" cy="754062"/>
          </a:xfrm>
          <a:prstGeom prst="wedgeRoundRectCallout">
            <a:avLst>
              <a:gd name="adj1" fmla="val 63000"/>
              <a:gd name="adj2" fmla="val 16736"/>
              <a:gd name="adj3" fmla="val 16667"/>
            </a:avLst>
          </a:prstGeom>
          <a:gradFill rotWithShape="1">
            <a:gsLst>
              <a:gs pos="0">
                <a:srgbClr val="0000FF">
                  <a:alpha val="53999"/>
                </a:srgbClr>
              </a:gs>
              <a:gs pos="50000">
                <a:srgbClr val="0000FF">
                  <a:gamma/>
                  <a:tint val="0"/>
                  <a:invGamma/>
                </a:srgbClr>
              </a:gs>
              <a:gs pos="100000">
                <a:srgbClr val="0000FF">
                  <a:alpha val="53999"/>
                </a:srgbClr>
              </a:gs>
            </a:gsLst>
            <a:lin ang="5400000" scaled="1"/>
          </a:gra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600" b="1" i="1">
                <a:solidFill>
                  <a:schemeClr val="accent2"/>
                </a:solidFill>
                <a:latin typeface="Times New Roman" pitchFamily="18" charset="0"/>
              </a:rPr>
              <a:t>Не верно!</a:t>
            </a:r>
          </a:p>
        </p:txBody>
      </p:sp>
      <p:sp>
        <p:nvSpPr>
          <p:cNvPr id="28690" name="Rectangle 18"/>
          <p:cNvSpPr>
            <a:spLocks noChangeArrowheads="1"/>
          </p:cNvSpPr>
          <p:nvPr/>
        </p:nvSpPr>
        <p:spPr bwMode="auto">
          <a:xfrm>
            <a:off x="1331913" y="1916113"/>
            <a:ext cx="3095625" cy="614362"/>
          </a:xfrm>
          <a:prstGeom prst="rect">
            <a:avLst/>
          </a:prstGeom>
          <a:solidFill>
            <a:srgbClr val="00FF00">
              <a:alpha val="23000"/>
            </a:srgbClr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600" b="1" i="1">
                <a:latin typeface="Times New Roman" pitchFamily="18" charset="0"/>
              </a:rPr>
              <a:t>k = </a:t>
            </a:r>
            <a:r>
              <a:rPr lang="en-US" sz="3600" b="1">
                <a:latin typeface="Times New Roman" pitchFamily="18" charset="0"/>
              </a:rPr>
              <a:t>-2</a:t>
            </a:r>
            <a:r>
              <a:rPr lang="en-US" sz="3600" b="1" i="1">
                <a:latin typeface="Times New Roman" pitchFamily="18" charset="0"/>
              </a:rPr>
              <a:t>;  A </a:t>
            </a:r>
            <a:r>
              <a:rPr lang="en-US" sz="3600" b="1">
                <a:latin typeface="Times New Roman" pitchFamily="18" charset="0"/>
              </a:rPr>
              <a:t>(0; 3)</a:t>
            </a:r>
            <a:endParaRPr lang="ru-RU" sz="3600" b="1">
              <a:latin typeface="Times New Roman" pitchFamily="18" charset="0"/>
            </a:endParaRPr>
          </a:p>
        </p:txBody>
      </p:sp>
      <p:grpSp>
        <p:nvGrpSpPr>
          <p:cNvPr id="28691" name="Group 19"/>
          <p:cNvGrpSpPr>
            <a:grpSpLocks/>
          </p:cNvGrpSpPr>
          <p:nvPr/>
        </p:nvGrpSpPr>
        <p:grpSpPr bwMode="auto">
          <a:xfrm>
            <a:off x="4859338" y="1916113"/>
            <a:ext cx="3095625" cy="661987"/>
            <a:chOff x="839" y="2568"/>
            <a:chExt cx="1950" cy="417"/>
          </a:xfrm>
        </p:grpSpPr>
        <p:sp>
          <p:nvSpPr>
            <p:cNvPr id="28692" name="Rectangle 20"/>
            <p:cNvSpPr>
              <a:spLocks noChangeArrowheads="1"/>
            </p:cNvSpPr>
            <p:nvPr/>
          </p:nvSpPr>
          <p:spPr bwMode="auto">
            <a:xfrm>
              <a:off x="839" y="2568"/>
              <a:ext cx="1950" cy="387"/>
            </a:xfrm>
            <a:prstGeom prst="rect">
              <a:avLst/>
            </a:prstGeom>
            <a:solidFill>
              <a:srgbClr val="FFCCFF">
                <a:alpha val="42000"/>
              </a:srgbClr>
            </a:solidFill>
            <a:ln w="9525">
              <a:solidFill>
                <a:srgbClr val="FFCC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</a:endParaRPr>
            </a:p>
          </p:txBody>
        </p:sp>
        <p:graphicFrame>
          <p:nvGraphicFramePr>
            <p:cNvPr id="28693" name="Object 21"/>
            <p:cNvGraphicFramePr>
              <a:graphicFrameLocks noChangeAspect="1"/>
            </p:cNvGraphicFramePr>
            <p:nvPr/>
          </p:nvGraphicFramePr>
          <p:xfrm>
            <a:off x="1020" y="2568"/>
            <a:ext cx="1587" cy="417"/>
          </p:xfrm>
          <a:graphic>
            <a:graphicData uri="http://schemas.openxmlformats.org/presentationml/2006/ole">
              <p:oleObj spid="_x0000_s28693" name="Формула" r:id="rId6" imgW="761669" imgH="203112" progId="Equation.3">
                <p:embed/>
              </p:oleObj>
            </a:graphicData>
          </a:graphic>
        </p:graphicFrame>
      </p:grpSp>
      <p:sp>
        <p:nvSpPr>
          <p:cNvPr id="28694" name="Rectangle 22"/>
          <p:cNvSpPr>
            <a:spLocks noChangeArrowheads="1"/>
          </p:cNvSpPr>
          <p:nvPr/>
        </p:nvSpPr>
        <p:spPr bwMode="auto">
          <a:xfrm>
            <a:off x="1331913" y="3644900"/>
            <a:ext cx="3095625" cy="614363"/>
          </a:xfrm>
          <a:prstGeom prst="rect">
            <a:avLst/>
          </a:prstGeom>
          <a:solidFill>
            <a:srgbClr val="00FF00">
              <a:alpha val="23000"/>
            </a:srgbClr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600" b="1" i="1">
                <a:latin typeface="Times New Roman" pitchFamily="18" charset="0"/>
              </a:rPr>
              <a:t>k = </a:t>
            </a:r>
            <a:r>
              <a:rPr lang="ru-RU" sz="3600" b="1">
                <a:latin typeface="Times New Roman" pitchFamily="18" charset="0"/>
              </a:rPr>
              <a:t>0</a:t>
            </a:r>
            <a:r>
              <a:rPr lang="en-US" sz="3600" b="1" i="1">
                <a:latin typeface="Times New Roman" pitchFamily="18" charset="0"/>
              </a:rPr>
              <a:t>;  A </a:t>
            </a:r>
            <a:r>
              <a:rPr lang="en-US" sz="3600" b="1">
                <a:latin typeface="Times New Roman" pitchFamily="18" charset="0"/>
              </a:rPr>
              <a:t>(0; </a:t>
            </a:r>
            <a:r>
              <a:rPr lang="ru-RU" sz="3600" b="1">
                <a:latin typeface="Times New Roman" pitchFamily="18" charset="0"/>
              </a:rPr>
              <a:t>-2</a:t>
            </a:r>
            <a:r>
              <a:rPr lang="en-US" sz="3600" b="1">
                <a:latin typeface="Times New Roman" pitchFamily="18" charset="0"/>
              </a:rPr>
              <a:t>)</a:t>
            </a:r>
            <a:endParaRPr lang="ru-RU" sz="3600" b="1">
              <a:latin typeface="Times New Roman" pitchFamily="18" charset="0"/>
            </a:endParaRPr>
          </a:p>
        </p:txBody>
      </p:sp>
      <p:grpSp>
        <p:nvGrpSpPr>
          <p:cNvPr id="28695" name="Group 23"/>
          <p:cNvGrpSpPr>
            <a:grpSpLocks/>
          </p:cNvGrpSpPr>
          <p:nvPr/>
        </p:nvGrpSpPr>
        <p:grpSpPr bwMode="auto">
          <a:xfrm>
            <a:off x="1331913" y="4365625"/>
            <a:ext cx="3095625" cy="660400"/>
            <a:chOff x="839" y="1933"/>
            <a:chExt cx="1950" cy="416"/>
          </a:xfrm>
        </p:grpSpPr>
        <p:sp>
          <p:nvSpPr>
            <p:cNvPr id="28696" name="Rectangle 24"/>
            <p:cNvSpPr>
              <a:spLocks noChangeArrowheads="1"/>
            </p:cNvSpPr>
            <p:nvPr/>
          </p:nvSpPr>
          <p:spPr bwMode="auto">
            <a:xfrm>
              <a:off x="839" y="1933"/>
              <a:ext cx="1950" cy="387"/>
            </a:xfrm>
            <a:prstGeom prst="rect">
              <a:avLst/>
            </a:prstGeom>
            <a:solidFill>
              <a:srgbClr val="FFCCFF">
                <a:alpha val="42000"/>
              </a:srgbClr>
            </a:solidFill>
            <a:ln w="9525">
              <a:solidFill>
                <a:srgbClr val="FFCC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</a:endParaRPr>
            </a:p>
          </p:txBody>
        </p:sp>
        <p:graphicFrame>
          <p:nvGraphicFramePr>
            <p:cNvPr id="28697" name="Object 25"/>
            <p:cNvGraphicFramePr>
              <a:graphicFrameLocks noChangeAspect="1"/>
            </p:cNvGraphicFramePr>
            <p:nvPr/>
          </p:nvGraphicFramePr>
          <p:xfrm>
            <a:off x="1350" y="1933"/>
            <a:ext cx="928" cy="416"/>
          </p:xfrm>
          <a:graphic>
            <a:graphicData uri="http://schemas.openxmlformats.org/presentationml/2006/ole">
              <p:oleObj spid="_x0000_s28697" name="Формула" r:id="rId7" imgW="444240" imgH="203040" progId="Equation.3">
                <p:embed/>
              </p:oleObj>
            </a:graphicData>
          </a:graphic>
        </p:graphicFrame>
      </p:grpSp>
      <p:grpSp>
        <p:nvGrpSpPr>
          <p:cNvPr id="28698" name="Group 26"/>
          <p:cNvGrpSpPr>
            <a:grpSpLocks/>
          </p:cNvGrpSpPr>
          <p:nvPr/>
        </p:nvGrpSpPr>
        <p:grpSpPr bwMode="auto">
          <a:xfrm>
            <a:off x="1331913" y="5229225"/>
            <a:ext cx="3095625" cy="661988"/>
            <a:chOff x="839" y="2568"/>
            <a:chExt cx="1950" cy="417"/>
          </a:xfrm>
        </p:grpSpPr>
        <p:sp>
          <p:nvSpPr>
            <p:cNvPr id="28699" name="Rectangle 27"/>
            <p:cNvSpPr>
              <a:spLocks noChangeArrowheads="1"/>
            </p:cNvSpPr>
            <p:nvPr/>
          </p:nvSpPr>
          <p:spPr bwMode="auto">
            <a:xfrm>
              <a:off x="839" y="2568"/>
              <a:ext cx="1950" cy="387"/>
            </a:xfrm>
            <a:prstGeom prst="rect">
              <a:avLst/>
            </a:prstGeom>
            <a:solidFill>
              <a:srgbClr val="FFCCFF">
                <a:alpha val="42000"/>
              </a:srgbClr>
            </a:solidFill>
            <a:ln w="9525">
              <a:solidFill>
                <a:srgbClr val="FFCC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</a:endParaRPr>
            </a:p>
          </p:txBody>
        </p:sp>
        <p:graphicFrame>
          <p:nvGraphicFramePr>
            <p:cNvPr id="28700" name="Object 28"/>
            <p:cNvGraphicFramePr>
              <a:graphicFrameLocks noChangeAspect="1"/>
            </p:cNvGraphicFramePr>
            <p:nvPr/>
          </p:nvGraphicFramePr>
          <p:xfrm>
            <a:off x="1258" y="2568"/>
            <a:ext cx="1111" cy="417"/>
          </p:xfrm>
          <a:graphic>
            <a:graphicData uri="http://schemas.openxmlformats.org/presentationml/2006/ole">
              <p:oleObj spid="_x0000_s28700" name="Формула" r:id="rId8" imgW="533160" imgH="203040" progId="Equation.3">
                <p:embed/>
              </p:oleObj>
            </a:graphicData>
          </a:graphic>
        </p:graphicFrame>
      </p:grpSp>
      <p:grpSp>
        <p:nvGrpSpPr>
          <p:cNvPr id="28701" name="Group 29"/>
          <p:cNvGrpSpPr>
            <a:grpSpLocks/>
          </p:cNvGrpSpPr>
          <p:nvPr/>
        </p:nvGrpSpPr>
        <p:grpSpPr bwMode="auto">
          <a:xfrm>
            <a:off x="1331913" y="6021388"/>
            <a:ext cx="3095625" cy="631825"/>
            <a:chOff x="839" y="3203"/>
            <a:chExt cx="1950" cy="398"/>
          </a:xfrm>
        </p:grpSpPr>
        <p:sp>
          <p:nvSpPr>
            <p:cNvPr id="28702" name="Rectangle 30"/>
            <p:cNvSpPr>
              <a:spLocks noChangeArrowheads="1"/>
            </p:cNvSpPr>
            <p:nvPr/>
          </p:nvSpPr>
          <p:spPr bwMode="auto">
            <a:xfrm>
              <a:off x="839" y="3203"/>
              <a:ext cx="1950" cy="387"/>
            </a:xfrm>
            <a:prstGeom prst="rect">
              <a:avLst/>
            </a:prstGeom>
            <a:solidFill>
              <a:srgbClr val="FFCCFF">
                <a:alpha val="42000"/>
              </a:srgbClr>
            </a:solidFill>
            <a:ln w="9525">
              <a:solidFill>
                <a:srgbClr val="FFCC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</a:endParaRPr>
            </a:p>
          </p:txBody>
        </p:sp>
        <p:graphicFrame>
          <p:nvGraphicFramePr>
            <p:cNvPr id="28703" name="Object 31"/>
            <p:cNvGraphicFramePr>
              <a:graphicFrameLocks noChangeAspect="1"/>
            </p:cNvGraphicFramePr>
            <p:nvPr/>
          </p:nvGraphicFramePr>
          <p:xfrm>
            <a:off x="1243" y="3203"/>
            <a:ext cx="1142" cy="398"/>
          </p:xfrm>
          <a:graphic>
            <a:graphicData uri="http://schemas.openxmlformats.org/presentationml/2006/ole">
              <p:oleObj spid="_x0000_s28703" name="Формула" r:id="rId9" imgW="571320" imgH="203040" progId="Equation.3">
                <p:embed/>
              </p:oleObj>
            </a:graphicData>
          </a:graphic>
        </p:graphicFrame>
      </p:grpSp>
      <p:sp>
        <p:nvSpPr>
          <p:cNvPr id="28704" name="WordArt 32"/>
          <p:cNvSpPr>
            <a:spLocks noChangeArrowheads="1" noChangeShapeType="1" noTextEdit="1"/>
          </p:cNvSpPr>
          <p:nvPr/>
        </p:nvSpPr>
        <p:spPr bwMode="auto">
          <a:xfrm>
            <a:off x="1331913" y="4581525"/>
            <a:ext cx="4752975" cy="202088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МОЛОДЦЫ!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8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86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86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8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8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8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8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7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7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8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86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1000"/>
                                        <p:tgtEl>
                                          <p:spTgt spid="28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9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1000"/>
                                        <p:tgtEl>
                                          <p:spTgt spid="286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28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28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286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98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287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1000"/>
                                        <p:tgtEl>
                                          <p:spTgt spid="28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9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1000"/>
                                        <p:tgtEl>
                                          <p:spTgt spid="286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28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28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287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70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86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1000"/>
                                        <p:tgtEl>
                                          <p:spTgt spid="28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9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0" dur="1000"/>
                                        <p:tgtEl>
                                          <p:spTgt spid="286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500"/>
                            </p:stCondLst>
                            <p:childTnLst>
                              <p:par>
                                <p:cTn id="7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22222E-6 L 0.38195 -0.12176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286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" y="-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95"/>
                  </p:tgtEl>
                </p:cond>
              </p:nextCondLst>
            </p:seq>
          </p:childTnLst>
        </p:cTn>
      </p:par>
    </p:tnLst>
    <p:bldLst>
      <p:bldP spid="28687" grpId="0" animBg="1"/>
      <p:bldP spid="28687" grpId="1" animBg="1"/>
      <p:bldP spid="28688" grpId="0" animBg="1"/>
      <p:bldP spid="28688" grpId="1" animBg="1"/>
      <p:bldP spid="28689" grpId="0" animBg="1"/>
      <p:bldP spid="28689" grpId="1" animBg="1"/>
      <p:bldP spid="28694" grpId="0" animBg="1"/>
      <p:bldP spid="2870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CRCTR49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250825" y="188913"/>
            <a:ext cx="80803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AutoShape 5"/>
          <p:cNvSpPr>
            <a:spLocks noChangeArrowheads="1"/>
          </p:cNvSpPr>
          <p:nvPr/>
        </p:nvSpPr>
        <p:spPr bwMode="auto">
          <a:xfrm>
            <a:off x="1258888" y="188913"/>
            <a:ext cx="7705725" cy="1512887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На рисунке  изображены  графики 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функций. Укажите, какая формула 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соответствует каждому  из  них.</a:t>
            </a:r>
          </a:p>
        </p:txBody>
      </p:sp>
      <p:grpSp>
        <p:nvGrpSpPr>
          <p:cNvPr id="29702" name="Group 6"/>
          <p:cNvGrpSpPr>
            <a:grpSpLocks/>
          </p:cNvGrpSpPr>
          <p:nvPr/>
        </p:nvGrpSpPr>
        <p:grpSpPr bwMode="auto">
          <a:xfrm>
            <a:off x="5867400" y="2349500"/>
            <a:ext cx="2089150" cy="614363"/>
            <a:chOff x="1111" y="1047"/>
            <a:chExt cx="1316" cy="387"/>
          </a:xfrm>
        </p:grpSpPr>
        <p:sp>
          <p:nvSpPr>
            <p:cNvPr id="29703" name="Rectangle 7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29704" name="Object 8"/>
            <p:cNvGraphicFramePr>
              <a:graphicFrameLocks noChangeAspect="1"/>
            </p:cNvGraphicFramePr>
            <p:nvPr/>
          </p:nvGraphicFramePr>
          <p:xfrm>
            <a:off x="1378" y="1071"/>
            <a:ext cx="812" cy="362"/>
          </p:xfrm>
          <a:graphic>
            <a:graphicData uri="http://schemas.openxmlformats.org/presentationml/2006/ole">
              <p:oleObj spid="_x0000_s29704" name="Формула" r:id="rId5" imgW="431640" imgH="203040" progId="Equation.3">
                <p:embed/>
              </p:oleObj>
            </a:graphicData>
          </a:graphic>
        </p:graphicFrame>
      </p:grpSp>
      <p:grpSp>
        <p:nvGrpSpPr>
          <p:cNvPr id="29705" name="Group 9"/>
          <p:cNvGrpSpPr>
            <a:grpSpLocks/>
          </p:cNvGrpSpPr>
          <p:nvPr/>
        </p:nvGrpSpPr>
        <p:grpSpPr bwMode="auto">
          <a:xfrm>
            <a:off x="5867400" y="4005263"/>
            <a:ext cx="2089150" cy="614362"/>
            <a:chOff x="1111" y="1047"/>
            <a:chExt cx="1316" cy="387"/>
          </a:xfrm>
        </p:grpSpPr>
        <p:sp>
          <p:nvSpPr>
            <p:cNvPr id="29706" name="Rectangle 10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29707" name="Object 11"/>
            <p:cNvGraphicFramePr>
              <a:graphicFrameLocks noChangeAspect="1"/>
            </p:cNvGraphicFramePr>
            <p:nvPr/>
          </p:nvGraphicFramePr>
          <p:xfrm>
            <a:off x="1295" y="1071"/>
            <a:ext cx="979" cy="362"/>
          </p:xfrm>
          <a:graphic>
            <a:graphicData uri="http://schemas.openxmlformats.org/presentationml/2006/ole">
              <p:oleObj spid="_x0000_s29707" name="Формула" r:id="rId6" imgW="520560" imgH="203040" progId="Equation.3">
                <p:embed/>
              </p:oleObj>
            </a:graphicData>
          </a:graphic>
        </p:graphicFrame>
      </p:grpSp>
      <p:grpSp>
        <p:nvGrpSpPr>
          <p:cNvPr id="29708" name="Group 12"/>
          <p:cNvGrpSpPr>
            <a:grpSpLocks/>
          </p:cNvGrpSpPr>
          <p:nvPr/>
        </p:nvGrpSpPr>
        <p:grpSpPr bwMode="auto">
          <a:xfrm>
            <a:off x="5867400" y="5661025"/>
            <a:ext cx="2089150" cy="614363"/>
            <a:chOff x="1111" y="1047"/>
            <a:chExt cx="1316" cy="387"/>
          </a:xfrm>
        </p:grpSpPr>
        <p:sp>
          <p:nvSpPr>
            <p:cNvPr id="29709" name="Rectangle 13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29710" name="Object 14"/>
            <p:cNvGraphicFramePr>
              <a:graphicFrameLocks noChangeAspect="1"/>
            </p:cNvGraphicFramePr>
            <p:nvPr/>
          </p:nvGraphicFramePr>
          <p:xfrm>
            <a:off x="1247" y="1071"/>
            <a:ext cx="1075" cy="362"/>
          </p:xfrm>
          <a:graphic>
            <a:graphicData uri="http://schemas.openxmlformats.org/presentationml/2006/ole">
              <p:oleObj spid="_x0000_s29710" name="Формула" r:id="rId7" imgW="571320" imgH="203040" progId="Equation.3">
                <p:embed/>
              </p:oleObj>
            </a:graphicData>
          </a:graphic>
        </p:graphicFrame>
      </p:grpSp>
      <p:graphicFrame>
        <p:nvGraphicFramePr>
          <p:cNvPr id="29711" name="Object 15"/>
          <p:cNvGraphicFramePr>
            <a:graphicFrameLocks noChangeAspect="1"/>
          </p:cNvGraphicFramePr>
          <p:nvPr>
            <p:ph/>
          </p:nvPr>
        </p:nvGraphicFramePr>
        <p:xfrm>
          <a:off x="611188" y="2170113"/>
          <a:ext cx="4968875" cy="4389437"/>
        </p:xfrm>
        <a:graphic>
          <a:graphicData uri="http://schemas.openxmlformats.org/presentationml/2006/ole">
            <p:oleObj spid="_x0000_s29711" name="GraphC" r:id="rId8" imgW="4248000" imgH="3752640" progId="">
              <p:embed/>
            </p:oleObj>
          </a:graphicData>
        </a:graphic>
      </p:graphicFrame>
      <p:sp>
        <p:nvSpPr>
          <p:cNvPr id="29713" name="Oval 17"/>
          <p:cNvSpPr>
            <a:spLocks noChangeArrowheads="1"/>
          </p:cNvSpPr>
          <p:nvPr/>
        </p:nvSpPr>
        <p:spPr bwMode="auto">
          <a:xfrm>
            <a:off x="8172450" y="2349500"/>
            <a:ext cx="647700" cy="62547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714" name="Oval 18"/>
          <p:cNvSpPr>
            <a:spLocks noChangeArrowheads="1"/>
          </p:cNvSpPr>
          <p:nvPr/>
        </p:nvSpPr>
        <p:spPr bwMode="auto">
          <a:xfrm>
            <a:off x="8172450" y="4005263"/>
            <a:ext cx="647700" cy="625475"/>
          </a:xfrm>
          <a:prstGeom prst="ellipse">
            <a:avLst/>
          </a:prstGeom>
          <a:solidFill>
            <a:srgbClr val="008000"/>
          </a:solidFill>
          <a:ln w="9525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715" name="Oval 19"/>
          <p:cNvSpPr>
            <a:spLocks noChangeArrowheads="1"/>
          </p:cNvSpPr>
          <p:nvPr/>
        </p:nvSpPr>
        <p:spPr bwMode="auto">
          <a:xfrm>
            <a:off x="8172450" y="5661025"/>
            <a:ext cx="647700" cy="625475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97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49" dur="2000"/>
                                        <p:tgtEl>
                                          <p:spTgt spid="29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0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97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55" dur="20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05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97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61" dur="2000"/>
                                        <p:tgtEl>
                                          <p:spTgt spid="29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08"/>
                  </p:tgtEl>
                </p:cond>
              </p:nextCondLst>
            </p:seq>
          </p:childTnLst>
        </p:cTn>
      </p:par>
    </p:tnLst>
    <p:bldLst>
      <p:bldP spid="29701" grpId="0" animBg="1"/>
      <p:bldP spid="29713" grpId="0" animBg="1"/>
      <p:bldP spid="29714" grpId="0" animBg="1"/>
      <p:bldP spid="297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CRCTR49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250825" y="188913"/>
            <a:ext cx="80803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1755" name="Group 11"/>
          <p:cNvGrpSpPr>
            <a:grpSpLocks/>
          </p:cNvGrpSpPr>
          <p:nvPr/>
        </p:nvGrpSpPr>
        <p:grpSpPr bwMode="auto">
          <a:xfrm>
            <a:off x="1258888" y="188913"/>
            <a:ext cx="7705725" cy="2087562"/>
            <a:chOff x="793" y="119"/>
            <a:chExt cx="4854" cy="1315"/>
          </a:xfrm>
        </p:grpSpPr>
        <p:sp>
          <p:nvSpPr>
            <p:cNvPr id="31749" name="AutoShape 5"/>
            <p:cNvSpPr>
              <a:spLocks noChangeArrowheads="1"/>
            </p:cNvSpPr>
            <p:nvPr/>
          </p:nvSpPr>
          <p:spPr bwMode="auto">
            <a:xfrm>
              <a:off x="793" y="119"/>
              <a:ext cx="4854" cy="1315"/>
            </a:xfrm>
            <a:prstGeom prst="roundRect">
              <a:avLst>
                <a:gd name="adj" fmla="val 16667"/>
              </a:avLst>
            </a:prstGeom>
            <a:solidFill>
              <a:srgbClr val="FFFF99">
                <a:alpha val="56000"/>
              </a:srgbClr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200" b="1" i="1">
                  <a:solidFill>
                    <a:schemeClr val="accent2"/>
                  </a:solidFill>
                  <a:latin typeface="Times New Roman" pitchFamily="18" charset="0"/>
                </a:rPr>
                <a:t>На рисунке  изображены  прямые  с  </a:t>
              </a:r>
            </a:p>
            <a:p>
              <a:r>
                <a:rPr lang="ru-RU" sz="3200" b="1" i="1">
                  <a:solidFill>
                    <a:schemeClr val="accent2"/>
                  </a:solidFill>
                  <a:latin typeface="Times New Roman" pitchFamily="18" charset="0"/>
                </a:rPr>
                <a:t>угловыми  коэффициентами    ,       и  </a:t>
              </a:r>
              <a:r>
                <a:rPr lang="ru-RU" sz="3200" b="1">
                  <a:latin typeface="Times New Roman" pitchFamily="18" charset="0"/>
                </a:rPr>
                <a:t>0</a:t>
              </a:r>
              <a:r>
                <a:rPr lang="ru-RU" sz="3200" b="1" i="1">
                  <a:solidFill>
                    <a:schemeClr val="accent2"/>
                  </a:solidFill>
                  <a:latin typeface="Times New Roman" pitchFamily="18" charset="0"/>
                </a:rPr>
                <a:t>. </a:t>
              </a:r>
            </a:p>
            <a:p>
              <a:r>
                <a:rPr lang="ru-RU" sz="3200" b="1" i="1">
                  <a:solidFill>
                    <a:schemeClr val="accent2"/>
                  </a:solidFill>
                  <a:latin typeface="Times New Roman" pitchFamily="18" charset="0"/>
                </a:rPr>
                <a:t>Укажите  угловой  коэффициент  </a:t>
              </a:r>
            </a:p>
            <a:p>
              <a:r>
                <a:rPr lang="ru-RU" sz="3200" b="1" i="1">
                  <a:solidFill>
                    <a:schemeClr val="accent2"/>
                  </a:solidFill>
                  <a:latin typeface="Times New Roman" pitchFamily="18" charset="0"/>
                </a:rPr>
                <a:t>каждой из  прямых.</a:t>
              </a:r>
            </a:p>
          </p:txBody>
        </p:sp>
        <p:graphicFrame>
          <p:nvGraphicFramePr>
            <p:cNvPr id="31750" name="Object 6"/>
            <p:cNvGraphicFramePr>
              <a:graphicFrameLocks noChangeAspect="1"/>
            </p:cNvGraphicFramePr>
            <p:nvPr/>
          </p:nvGraphicFramePr>
          <p:xfrm>
            <a:off x="4513" y="346"/>
            <a:ext cx="384" cy="590"/>
          </p:xfrm>
          <a:graphic>
            <a:graphicData uri="http://schemas.openxmlformats.org/presentationml/2006/ole">
              <p:oleObj spid="_x0000_s31750" name="Формула" r:id="rId5" imgW="253800" imgH="393480" progId="Equation.3">
                <p:embed/>
              </p:oleObj>
            </a:graphicData>
          </a:graphic>
        </p:graphicFrame>
        <p:graphicFrame>
          <p:nvGraphicFramePr>
            <p:cNvPr id="31752" name="Object 8"/>
            <p:cNvGraphicFramePr>
              <a:graphicFrameLocks noChangeAspect="1"/>
            </p:cNvGraphicFramePr>
            <p:nvPr/>
          </p:nvGraphicFramePr>
          <p:xfrm>
            <a:off x="4195" y="391"/>
            <a:ext cx="213" cy="544"/>
          </p:xfrm>
          <a:graphic>
            <a:graphicData uri="http://schemas.openxmlformats.org/presentationml/2006/ole">
              <p:oleObj spid="_x0000_s31752" name="Формула" r:id="rId6" imgW="152334" imgH="393529" progId="Equation.3">
                <p:embed/>
              </p:oleObj>
            </a:graphicData>
          </a:graphic>
        </p:graphicFrame>
      </p:grpSp>
      <p:graphicFrame>
        <p:nvGraphicFramePr>
          <p:cNvPr id="31756" name="Object 12"/>
          <p:cNvGraphicFramePr>
            <a:graphicFrameLocks noChangeAspect="1"/>
          </p:cNvGraphicFramePr>
          <p:nvPr>
            <p:ph/>
          </p:nvPr>
        </p:nvGraphicFramePr>
        <p:xfrm>
          <a:off x="539750" y="2333625"/>
          <a:ext cx="4752975" cy="4410075"/>
        </p:xfrm>
        <a:graphic>
          <a:graphicData uri="http://schemas.openxmlformats.org/presentationml/2006/ole">
            <p:oleObj spid="_x0000_s31756" name="GraphC" r:id="rId7" imgW="4248000" imgH="3943080" progId="">
              <p:embed/>
            </p:oleObj>
          </a:graphicData>
        </a:graphic>
      </p:graphicFrame>
      <p:grpSp>
        <p:nvGrpSpPr>
          <p:cNvPr id="31767" name="Group 23"/>
          <p:cNvGrpSpPr>
            <a:grpSpLocks/>
          </p:cNvGrpSpPr>
          <p:nvPr/>
        </p:nvGrpSpPr>
        <p:grpSpPr bwMode="auto">
          <a:xfrm>
            <a:off x="5651500" y="2420938"/>
            <a:ext cx="2089150" cy="1112837"/>
            <a:chOff x="3651" y="1480"/>
            <a:chExt cx="1316" cy="701"/>
          </a:xfrm>
        </p:grpSpPr>
        <p:sp>
          <p:nvSpPr>
            <p:cNvPr id="31759" name="Rectangle 15"/>
            <p:cNvSpPr>
              <a:spLocks noChangeArrowheads="1"/>
            </p:cNvSpPr>
            <p:nvPr/>
          </p:nvSpPr>
          <p:spPr bwMode="auto">
            <a:xfrm>
              <a:off x="3651" y="1480"/>
              <a:ext cx="1316" cy="659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31760" name="Object 16"/>
            <p:cNvGraphicFramePr>
              <a:graphicFrameLocks noChangeAspect="1"/>
            </p:cNvGraphicFramePr>
            <p:nvPr/>
          </p:nvGraphicFramePr>
          <p:xfrm>
            <a:off x="3833" y="1480"/>
            <a:ext cx="907" cy="701"/>
          </p:xfrm>
          <a:graphic>
            <a:graphicData uri="http://schemas.openxmlformats.org/presentationml/2006/ole">
              <p:oleObj spid="_x0000_s31760" name="Формула" r:id="rId8" imgW="482400" imgH="393480" progId="Equation.3">
                <p:embed/>
              </p:oleObj>
            </a:graphicData>
          </a:graphic>
        </p:graphicFrame>
      </p:grpSp>
      <p:grpSp>
        <p:nvGrpSpPr>
          <p:cNvPr id="31768" name="Group 24"/>
          <p:cNvGrpSpPr>
            <a:grpSpLocks/>
          </p:cNvGrpSpPr>
          <p:nvPr/>
        </p:nvGrpSpPr>
        <p:grpSpPr bwMode="auto">
          <a:xfrm>
            <a:off x="5651500" y="5516563"/>
            <a:ext cx="2089150" cy="1112837"/>
            <a:chOff x="3651" y="1480"/>
            <a:chExt cx="1316" cy="701"/>
          </a:xfrm>
        </p:grpSpPr>
        <p:sp>
          <p:nvSpPr>
            <p:cNvPr id="31769" name="Rectangle 25"/>
            <p:cNvSpPr>
              <a:spLocks noChangeArrowheads="1"/>
            </p:cNvSpPr>
            <p:nvPr/>
          </p:nvSpPr>
          <p:spPr bwMode="auto">
            <a:xfrm>
              <a:off x="3651" y="1480"/>
              <a:ext cx="1316" cy="659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31770" name="Object 26"/>
            <p:cNvGraphicFramePr>
              <a:graphicFrameLocks noChangeAspect="1"/>
            </p:cNvGraphicFramePr>
            <p:nvPr/>
          </p:nvGraphicFramePr>
          <p:xfrm>
            <a:off x="3928" y="1480"/>
            <a:ext cx="716" cy="701"/>
          </p:xfrm>
          <a:graphic>
            <a:graphicData uri="http://schemas.openxmlformats.org/presentationml/2006/ole">
              <p:oleObj spid="_x0000_s31770" name="Формула" r:id="rId9" imgW="380880" imgH="393480" progId="Equation.3">
                <p:embed/>
              </p:oleObj>
            </a:graphicData>
          </a:graphic>
        </p:graphicFrame>
      </p:grpSp>
      <p:grpSp>
        <p:nvGrpSpPr>
          <p:cNvPr id="31771" name="Group 27"/>
          <p:cNvGrpSpPr>
            <a:grpSpLocks/>
          </p:cNvGrpSpPr>
          <p:nvPr/>
        </p:nvGrpSpPr>
        <p:grpSpPr bwMode="auto">
          <a:xfrm>
            <a:off x="5651500" y="3933825"/>
            <a:ext cx="2089150" cy="1046163"/>
            <a:chOff x="3651" y="1480"/>
            <a:chExt cx="1316" cy="659"/>
          </a:xfrm>
        </p:grpSpPr>
        <p:sp>
          <p:nvSpPr>
            <p:cNvPr id="31772" name="Rectangle 28"/>
            <p:cNvSpPr>
              <a:spLocks noChangeArrowheads="1"/>
            </p:cNvSpPr>
            <p:nvPr/>
          </p:nvSpPr>
          <p:spPr bwMode="auto">
            <a:xfrm>
              <a:off x="3651" y="1480"/>
              <a:ext cx="1316" cy="659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31773" name="Object 29"/>
            <p:cNvGraphicFramePr>
              <a:graphicFrameLocks noChangeAspect="1"/>
            </p:cNvGraphicFramePr>
            <p:nvPr/>
          </p:nvGraphicFramePr>
          <p:xfrm>
            <a:off x="3952" y="1672"/>
            <a:ext cx="669" cy="317"/>
          </p:xfrm>
          <a:graphic>
            <a:graphicData uri="http://schemas.openxmlformats.org/presentationml/2006/ole">
              <p:oleObj spid="_x0000_s31773" name="Формула" r:id="rId10" imgW="355320" imgH="177480" progId="Equation.3">
                <p:embed/>
              </p:oleObj>
            </a:graphicData>
          </a:graphic>
        </p:graphicFrame>
      </p:grpSp>
      <p:sp>
        <p:nvSpPr>
          <p:cNvPr id="31774" name="Oval 30"/>
          <p:cNvSpPr>
            <a:spLocks noChangeArrowheads="1"/>
          </p:cNvSpPr>
          <p:nvPr/>
        </p:nvSpPr>
        <p:spPr bwMode="auto">
          <a:xfrm>
            <a:off x="7956550" y="4076700"/>
            <a:ext cx="647700" cy="62547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75" name="Oval 31"/>
          <p:cNvSpPr>
            <a:spLocks noChangeArrowheads="1"/>
          </p:cNvSpPr>
          <p:nvPr/>
        </p:nvSpPr>
        <p:spPr bwMode="auto">
          <a:xfrm>
            <a:off x="7956550" y="5734050"/>
            <a:ext cx="647700" cy="625475"/>
          </a:xfrm>
          <a:prstGeom prst="ellipse">
            <a:avLst/>
          </a:prstGeom>
          <a:solidFill>
            <a:srgbClr val="008000"/>
          </a:solidFill>
          <a:ln w="9525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76" name="Oval 32"/>
          <p:cNvSpPr>
            <a:spLocks noChangeArrowheads="1"/>
          </p:cNvSpPr>
          <p:nvPr/>
        </p:nvSpPr>
        <p:spPr bwMode="auto">
          <a:xfrm>
            <a:off x="7956550" y="2565400"/>
            <a:ext cx="647700" cy="625475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17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1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17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17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1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317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51" dur="2000"/>
                                        <p:tgtEl>
                                          <p:spTgt spid="31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71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317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57" dur="2000"/>
                                        <p:tgtEl>
                                          <p:spTgt spid="31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67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17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63" dur="2000"/>
                                        <p:tgtEl>
                                          <p:spTgt spid="31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68"/>
                  </p:tgtEl>
                </p:cond>
              </p:nextCondLst>
            </p:seq>
          </p:childTnLst>
        </p:cTn>
      </p:par>
    </p:tnLst>
    <p:bldLst>
      <p:bldP spid="31774" grpId="0" animBg="1"/>
      <p:bldP spid="31775" grpId="0" animBg="1"/>
      <p:bldP spid="3177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CRCTR49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50825" y="188913"/>
            <a:ext cx="80803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AutoShape 5"/>
          <p:cNvSpPr>
            <a:spLocks noChangeArrowheads="1"/>
          </p:cNvSpPr>
          <p:nvPr/>
        </p:nvSpPr>
        <p:spPr bwMode="auto">
          <a:xfrm>
            <a:off x="1258888" y="188913"/>
            <a:ext cx="7705725" cy="1512887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Укажите те из прямых,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угловой коэффициент  которых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положителен.</a:t>
            </a:r>
          </a:p>
        </p:txBody>
      </p:sp>
      <p:graphicFrame>
        <p:nvGraphicFramePr>
          <p:cNvPr id="33798" name="Object 6"/>
          <p:cNvGraphicFramePr>
            <a:graphicFrameLocks noChangeAspect="1"/>
          </p:cNvGraphicFramePr>
          <p:nvPr>
            <p:ph/>
          </p:nvPr>
        </p:nvGraphicFramePr>
        <p:xfrm>
          <a:off x="1042988" y="1882775"/>
          <a:ext cx="5111750" cy="4975225"/>
        </p:xfrm>
        <a:graphic>
          <a:graphicData uri="http://schemas.openxmlformats.org/presentationml/2006/ole">
            <p:oleObj spid="_x0000_s33798" name="GraphC" r:id="rId4" imgW="4248000" imgH="4133520" progId="">
              <p:embed/>
            </p:oleObj>
          </a:graphicData>
        </a:graphic>
      </p:graphicFrame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6804025" y="1916113"/>
            <a:ext cx="1428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Ответ:</a:t>
            </a:r>
          </a:p>
        </p:txBody>
      </p:sp>
      <p:sp>
        <p:nvSpPr>
          <p:cNvPr id="33801" name="Oval 9"/>
          <p:cNvSpPr>
            <a:spLocks noChangeArrowheads="1"/>
          </p:cNvSpPr>
          <p:nvPr/>
        </p:nvSpPr>
        <p:spPr bwMode="auto">
          <a:xfrm>
            <a:off x="971550" y="3573463"/>
            <a:ext cx="503238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2</a:t>
            </a:r>
          </a:p>
        </p:txBody>
      </p:sp>
      <p:sp>
        <p:nvSpPr>
          <p:cNvPr id="33802" name="Oval 10"/>
          <p:cNvSpPr>
            <a:spLocks noChangeArrowheads="1"/>
          </p:cNvSpPr>
          <p:nvPr/>
        </p:nvSpPr>
        <p:spPr bwMode="auto">
          <a:xfrm>
            <a:off x="900113" y="4437063"/>
            <a:ext cx="503237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1</a:t>
            </a:r>
          </a:p>
        </p:txBody>
      </p:sp>
      <p:sp>
        <p:nvSpPr>
          <p:cNvPr id="33803" name="Oval 11"/>
          <p:cNvSpPr>
            <a:spLocks noChangeArrowheads="1"/>
          </p:cNvSpPr>
          <p:nvPr/>
        </p:nvSpPr>
        <p:spPr bwMode="auto">
          <a:xfrm>
            <a:off x="1187450" y="2636838"/>
            <a:ext cx="503238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3</a:t>
            </a:r>
          </a:p>
        </p:txBody>
      </p:sp>
      <p:sp>
        <p:nvSpPr>
          <p:cNvPr id="33804" name="Oval 12"/>
          <p:cNvSpPr>
            <a:spLocks noChangeArrowheads="1"/>
          </p:cNvSpPr>
          <p:nvPr/>
        </p:nvSpPr>
        <p:spPr bwMode="auto">
          <a:xfrm>
            <a:off x="2195513" y="1773238"/>
            <a:ext cx="503237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4</a:t>
            </a:r>
          </a:p>
        </p:txBody>
      </p:sp>
      <p:sp>
        <p:nvSpPr>
          <p:cNvPr id="33805" name="Oval 13"/>
          <p:cNvSpPr>
            <a:spLocks noChangeArrowheads="1"/>
          </p:cNvSpPr>
          <p:nvPr/>
        </p:nvSpPr>
        <p:spPr bwMode="auto">
          <a:xfrm>
            <a:off x="3995738" y="1773238"/>
            <a:ext cx="503237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5</a:t>
            </a:r>
          </a:p>
        </p:txBody>
      </p:sp>
      <p:sp>
        <p:nvSpPr>
          <p:cNvPr id="33806" name="Oval 14"/>
          <p:cNvSpPr>
            <a:spLocks noChangeArrowheads="1"/>
          </p:cNvSpPr>
          <p:nvPr/>
        </p:nvSpPr>
        <p:spPr bwMode="auto">
          <a:xfrm>
            <a:off x="7885113" y="2636838"/>
            <a:ext cx="647700" cy="62547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3807" name="Oval 15"/>
          <p:cNvSpPr>
            <a:spLocks noChangeArrowheads="1"/>
          </p:cNvSpPr>
          <p:nvPr/>
        </p:nvSpPr>
        <p:spPr bwMode="auto">
          <a:xfrm>
            <a:off x="7885113" y="4149725"/>
            <a:ext cx="647700" cy="625475"/>
          </a:xfrm>
          <a:prstGeom prst="ellipse">
            <a:avLst/>
          </a:prstGeom>
          <a:solidFill>
            <a:srgbClr val="008000"/>
          </a:solidFill>
          <a:ln w="9525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338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0.00417 C 0.0401 0.04074 0.08055 0.08611 0.13993 0.11342 C 0.19948 0.14074 0.27118 0.22222 0.35607 0.16064 C 0.44097 0.09907 0.54514 -0.07871 0.64982 -0.25579 " pathEditMode="relative" rAng="0" ptsTypes="aaaA">
                                      <p:cBhvr>
                                        <p:cTn id="68" dur="20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5" y="-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2" dur="20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802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338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3.7037E-6 C -0.00538 0.04074 -0.01059 0.08148 -0.0033 0.16226 C 0.00399 0.24305 -0.01024 0.45092 0.0434 0.48449 C 0.09705 0.51805 0.20764 0.4412 0.3184 0.36435 " pathEditMode="relative" rAng="0" ptsTypes="aaaA">
                                      <p:cBhvr>
                                        <p:cTn id="77" dur="20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" y="2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00"/>
                            </p:stCondLst>
                            <p:childTnLst>
                              <p:par>
                                <p:cTn id="79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81" dur="2000"/>
                                        <p:tgtEl>
                                          <p:spTgt spid="3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805"/>
                  </p:tgtEl>
                </p:cond>
              </p:nextCondLst>
            </p:seq>
          </p:childTnLst>
        </p:cTn>
      </p:par>
    </p:tnLst>
    <p:bldLst>
      <p:bldP spid="33797" grpId="0" animBg="1"/>
      <p:bldP spid="33800" grpId="0"/>
      <p:bldP spid="33801" grpId="0" animBg="1"/>
      <p:bldP spid="33802" grpId="0" animBg="1"/>
      <p:bldP spid="33802" grpId="1" animBg="1"/>
      <p:bldP spid="33803" grpId="0" animBg="1"/>
      <p:bldP spid="33804" grpId="0" animBg="1"/>
      <p:bldP spid="33805" grpId="0" animBg="1"/>
      <p:bldP spid="33805" grpId="1" animBg="1"/>
      <p:bldP spid="33806" grpId="0" animBg="1"/>
      <p:bldP spid="3380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>
                <a:latin typeface="Times New Roman" pitchFamily="18" charset="0"/>
              </a:rPr>
              <a:t>Цели.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i="1">
                <a:solidFill>
                  <a:srgbClr val="008000"/>
                </a:solidFill>
                <a:latin typeface="Times New Roman" pitchFamily="18" charset="0"/>
              </a:rPr>
              <a:t>Определить взаимное расположение</a:t>
            </a:r>
          </a:p>
          <a:p>
            <a:pPr>
              <a:buFontTx/>
              <a:buNone/>
            </a:pPr>
            <a:r>
              <a:rPr lang="ru-RU" b="1" i="1">
                <a:solidFill>
                  <a:srgbClr val="008000"/>
                </a:solidFill>
                <a:latin typeface="Times New Roman" pitchFamily="18" charset="0"/>
              </a:rPr>
              <a:t>    графиков линейных функций.</a:t>
            </a:r>
          </a:p>
          <a:p>
            <a:r>
              <a:rPr lang="ru-RU" b="1" i="1">
                <a:solidFill>
                  <a:srgbClr val="008000"/>
                </a:solidFill>
                <a:latin typeface="Times New Roman" pitchFamily="18" charset="0"/>
              </a:rPr>
              <a:t>Выяснить геометрический смысл</a:t>
            </a:r>
          </a:p>
          <a:p>
            <a:pPr>
              <a:buFontTx/>
              <a:buNone/>
            </a:pPr>
            <a:r>
              <a:rPr lang="ru-RU" b="1" i="1">
                <a:solidFill>
                  <a:srgbClr val="008000"/>
                </a:solidFill>
                <a:latin typeface="Times New Roman" pitchFamily="18" charset="0"/>
              </a:rPr>
              <a:t>   коэффициентов </a:t>
            </a:r>
            <a:r>
              <a:rPr lang="en-US" b="1" i="1">
                <a:solidFill>
                  <a:srgbClr val="008000"/>
                </a:solidFill>
                <a:latin typeface="Times New Roman" pitchFamily="18" charset="0"/>
              </a:rPr>
              <a:t> b  u  k.</a:t>
            </a:r>
            <a:endParaRPr lang="ru-RU" b="1" i="1">
              <a:solidFill>
                <a:srgbClr val="008000"/>
              </a:solidFill>
              <a:latin typeface="Times New Roman" pitchFamily="18" charset="0"/>
            </a:endParaRPr>
          </a:p>
        </p:txBody>
      </p:sp>
      <p:pic>
        <p:nvPicPr>
          <p:cNvPr id="4100" name="Picture 4" descr="CRCTR1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30913" y="3068638"/>
            <a:ext cx="3113087" cy="378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RCTR49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50825" y="188913"/>
            <a:ext cx="80803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AutoShape 3"/>
          <p:cNvSpPr>
            <a:spLocks noChangeArrowheads="1"/>
          </p:cNvSpPr>
          <p:nvPr/>
        </p:nvSpPr>
        <p:spPr bwMode="auto">
          <a:xfrm>
            <a:off x="1258888" y="188913"/>
            <a:ext cx="7705725" cy="1512887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Укажите те из прямых,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угловой коэффициент  которых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отрицателен.</a:t>
            </a:r>
          </a:p>
        </p:txBody>
      </p:sp>
      <p:graphicFrame>
        <p:nvGraphicFramePr>
          <p:cNvPr id="34820" name="Object 4"/>
          <p:cNvGraphicFramePr>
            <a:graphicFrameLocks noChangeAspect="1"/>
          </p:cNvGraphicFramePr>
          <p:nvPr/>
        </p:nvGraphicFramePr>
        <p:xfrm>
          <a:off x="1042988" y="1882775"/>
          <a:ext cx="5111750" cy="4975225"/>
        </p:xfrm>
        <a:graphic>
          <a:graphicData uri="http://schemas.openxmlformats.org/presentationml/2006/ole">
            <p:oleObj spid="_x0000_s34820" name="GraphC" r:id="rId4" imgW="4248000" imgH="4133520" progId="">
              <p:embed/>
            </p:oleObj>
          </a:graphicData>
        </a:graphic>
      </p:graphicFrame>
      <p:sp>
        <p:nvSpPr>
          <p:cNvPr id="34821" name="Oval 5"/>
          <p:cNvSpPr>
            <a:spLocks noChangeArrowheads="1"/>
          </p:cNvSpPr>
          <p:nvPr/>
        </p:nvSpPr>
        <p:spPr bwMode="auto">
          <a:xfrm>
            <a:off x="971550" y="3573463"/>
            <a:ext cx="503238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2</a:t>
            </a:r>
          </a:p>
        </p:txBody>
      </p:sp>
      <p:sp>
        <p:nvSpPr>
          <p:cNvPr id="34822" name="Oval 6"/>
          <p:cNvSpPr>
            <a:spLocks noChangeArrowheads="1"/>
          </p:cNvSpPr>
          <p:nvPr/>
        </p:nvSpPr>
        <p:spPr bwMode="auto">
          <a:xfrm>
            <a:off x="900113" y="4437063"/>
            <a:ext cx="503237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1</a:t>
            </a:r>
          </a:p>
        </p:txBody>
      </p:sp>
      <p:sp>
        <p:nvSpPr>
          <p:cNvPr id="34823" name="Oval 7"/>
          <p:cNvSpPr>
            <a:spLocks noChangeArrowheads="1"/>
          </p:cNvSpPr>
          <p:nvPr/>
        </p:nvSpPr>
        <p:spPr bwMode="auto">
          <a:xfrm>
            <a:off x="1187450" y="2636838"/>
            <a:ext cx="503238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3</a:t>
            </a:r>
          </a:p>
        </p:txBody>
      </p:sp>
      <p:sp>
        <p:nvSpPr>
          <p:cNvPr id="34824" name="Oval 8"/>
          <p:cNvSpPr>
            <a:spLocks noChangeArrowheads="1"/>
          </p:cNvSpPr>
          <p:nvPr/>
        </p:nvSpPr>
        <p:spPr bwMode="auto">
          <a:xfrm>
            <a:off x="2195513" y="1773238"/>
            <a:ext cx="503237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4</a:t>
            </a:r>
          </a:p>
        </p:txBody>
      </p:sp>
      <p:sp>
        <p:nvSpPr>
          <p:cNvPr id="34825" name="Oval 9"/>
          <p:cNvSpPr>
            <a:spLocks noChangeArrowheads="1"/>
          </p:cNvSpPr>
          <p:nvPr/>
        </p:nvSpPr>
        <p:spPr bwMode="auto">
          <a:xfrm>
            <a:off x="3995738" y="1773238"/>
            <a:ext cx="503237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5</a:t>
            </a:r>
          </a:p>
        </p:txBody>
      </p:sp>
      <p:sp>
        <p:nvSpPr>
          <p:cNvPr id="34826" name="Text Box 10"/>
          <p:cNvSpPr txBox="1">
            <a:spLocks noChangeArrowheads="1"/>
          </p:cNvSpPr>
          <p:nvPr/>
        </p:nvSpPr>
        <p:spPr bwMode="auto">
          <a:xfrm>
            <a:off x="6804025" y="1916113"/>
            <a:ext cx="1428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Ответ:</a:t>
            </a:r>
          </a:p>
        </p:txBody>
      </p:sp>
      <p:sp>
        <p:nvSpPr>
          <p:cNvPr id="34827" name="Oval 11"/>
          <p:cNvSpPr>
            <a:spLocks noChangeArrowheads="1"/>
          </p:cNvSpPr>
          <p:nvPr/>
        </p:nvSpPr>
        <p:spPr bwMode="auto">
          <a:xfrm>
            <a:off x="7596188" y="3141663"/>
            <a:ext cx="647700" cy="625475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28" name="Oval 12"/>
          <p:cNvSpPr>
            <a:spLocks noChangeArrowheads="1"/>
          </p:cNvSpPr>
          <p:nvPr/>
        </p:nvSpPr>
        <p:spPr bwMode="auto">
          <a:xfrm>
            <a:off x="7596188" y="4508500"/>
            <a:ext cx="647700" cy="625475"/>
          </a:xfrm>
          <a:prstGeom prst="ellipse">
            <a:avLst/>
          </a:prstGeom>
          <a:solidFill>
            <a:srgbClr val="00CCFF"/>
          </a:solidFill>
          <a:ln w="9525">
            <a:solidFill>
              <a:srgbClr val="00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48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9.44444E-6 1.11111E-6 C 0.01424 0.03912 0.02848 0.07847 0.06841 0.13333 C 0.10834 0.18819 0.16771 0.31597 0.24011 0.32893 C 0.31251 0.3419 0.40782 0.27639 0.5033 0.21111 " pathEditMode="relative" ptsTypes="aaaA">
                                      <p:cBhvr>
                                        <p:cTn id="20" dur="2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4" dur="20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4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348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8.14815E-6 C 0.00677 0.06944 0.01371 0.13888 0.02343 0.18888 C 0.03316 0.23888 0.02673 0.25347 0.05833 0.29999 C 0.08993 0.34652 0.12118 0.46874 0.21337 0.46874 C 0.30555 0.46874 0.45868 0.38425 0.6118 0.29999 " pathEditMode="relative" ptsTypes="aaaaA">
                                      <p:cBhvr>
                                        <p:cTn id="29" dur="20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3" dur="20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3"/>
                  </p:tgtEl>
                </p:cond>
              </p:nextCondLst>
            </p:seq>
          </p:childTnLst>
        </p:cTn>
      </p:par>
    </p:tnLst>
    <p:bldLst>
      <p:bldP spid="34819" grpId="0" animBg="1"/>
      <p:bldP spid="34823" grpId="0" animBg="1"/>
      <p:bldP spid="34824" grpId="0" animBg="1"/>
      <p:bldP spid="34826" grpId="0"/>
      <p:bldP spid="34827" grpId="0" animBg="1"/>
      <p:bldP spid="3482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RCTR49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50825" y="188913"/>
            <a:ext cx="80803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AutoShape 3"/>
          <p:cNvSpPr>
            <a:spLocks noChangeArrowheads="1"/>
          </p:cNvSpPr>
          <p:nvPr/>
        </p:nvSpPr>
        <p:spPr bwMode="auto">
          <a:xfrm>
            <a:off x="1258888" y="188913"/>
            <a:ext cx="7705725" cy="1512887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Укажите те из прямых,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угловой коэффициент  которых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равен </a:t>
            </a:r>
            <a:r>
              <a:rPr lang="ru-RU" sz="3200" b="1">
                <a:latin typeface="Times New Roman" pitchFamily="18" charset="0"/>
              </a:rPr>
              <a:t>0</a:t>
            </a:r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.</a:t>
            </a:r>
          </a:p>
        </p:txBody>
      </p:sp>
      <p:graphicFrame>
        <p:nvGraphicFramePr>
          <p:cNvPr id="36868" name="Object 4"/>
          <p:cNvGraphicFramePr>
            <a:graphicFrameLocks noChangeAspect="1"/>
          </p:cNvGraphicFramePr>
          <p:nvPr/>
        </p:nvGraphicFramePr>
        <p:xfrm>
          <a:off x="1042988" y="1882775"/>
          <a:ext cx="5111750" cy="4975225"/>
        </p:xfrm>
        <a:graphic>
          <a:graphicData uri="http://schemas.openxmlformats.org/presentationml/2006/ole">
            <p:oleObj spid="_x0000_s36868" name="GraphC" r:id="rId4" imgW="4248000" imgH="4133520" progId="">
              <p:embed/>
            </p:oleObj>
          </a:graphicData>
        </a:graphic>
      </p:graphicFrame>
      <p:sp>
        <p:nvSpPr>
          <p:cNvPr id="36869" name="Oval 5"/>
          <p:cNvSpPr>
            <a:spLocks noChangeArrowheads="1"/>
          </p:cNvSpPr>
          <p:nvPr/>
        </p:nvSpPr>
        <p:spPr bwMode="auto">
          <a:xfrm>
            <a:off x="971550" y="3573463"/>
            <a:ext cx="503238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2</a:t>
            </a:r>
          </a:p>
        </p:txBody>
      </p:sp>
      <p:sp>
        <p:nvSpPr>
          <p:cNvPr id="36870" name="Oval 6"/>
          <p:cNvSpPr>
            <a:spLocks noChangeArrowheads="1"/>
          </p:cNvSpPr>
          <p:nvPr/>
        </p:nvSpPr>
        <p:spPr bwMode="auto">
          <a:xfrm>
            <a:off x="900113" y="4437063"/>
            <a:ext cx="503237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1</a:t>
            </a:r>
          </a:p>
        </p:txBody>
      </p:sp>
      <p:sp>
        <p:nvSpPr>
          <p:cNvPr id="36871" name="Oval 7"/>
          <p:cNvSpPr>
            <a:spLocks noChangeArrowheads="1"/>
          </p:cNvSpPr>
          <p:nvPr/>
        </p:nvSpPr>
        <p:spPr bwMode="auto">
          <a:xfrm>
            <a:off x="1187450" y="2636838"/>
            <a:ext cx="503238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3</a:t>
            </a:r>
          </a:p>
        </p:txBody>
      </p:sp>
      <p:sp>
        <p:nvSpPr>
          <p:cNvPr id="36872" name="Oval 8"/>
          <p:cNvSpPr>
            <a:spLocks noChangeArrowheads="1"/>
          </p:cNvSpPr>
          <p:nvPr/>
        </p:nvSpPr>
        <p:spPr bwMode="auto">
          <a:xfrm>
            <a:off x="2195513" y="1773238"/>
            <a:ext cx="503237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4</a:t>
            </a:r>
          </a:p>
        </p:txBody>
      </p:sp>
      <p:sp>
        <p:nvSpPr>
          <p:cNvPr id="36873" name="Oval 9"/>
          <p:cNvSpPr>
            <a:spLocks noChangeArrowheads="1"/>
          </p:cNvSpPr>
          <p:nvPr/>
        </p:nvSpPr>
        <p:spPr bwMode="auto">
          <a:xfrm>
            <a:off x="3995738" y="1773238"/>
            <a:ext cx="503237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5</a:t>
            </a:r>
          </a:p>
        </p:txBody>
      </p:sp>
      <p:sp>
        <p:nvSpPr>
          <p:cNvPr id="36874" name="Text Box 10"/>
          <p:cNvSpPr txBox="1">
            <a:spLocks noChangeArrowheads="1"/>
          </p:cNvSpPr>
          <p:nvPr/>
        </p:nvSpPr>
        <p:spPr bwMode="auto">
          <a:xfrm>
            <a:off x="6804025" y="1916113"/>
            <a:ext cx="1428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Ответ:</a:t>
            </a:r>
          </a:p>
        </p:txBody>
      </p:sp>
      <p:sp>
        <p:nvSpPr>
          <p:cNvPr id="36877" name="Oval 13"/>
          <p:cNvSpPr>
            <a:spLocks noChangeArrowheads="1"/>
          </p:cNvSpPr>
          <p:nvPr/>
        </p:nvSpPr>
        <p:spPr bwMode="auto">
          <a:xfrm>
            <a:off x="7812088" y="2708275"/>
            <a:ext cx="647700" cy="625475"/>
          </a:xfrm>
          <a:prstGeom prst="ellipse">
            <a:avLst/>
          </a:prstGeom>
          <a:solidFill>
            <a:srgbClr val="FF00FF"/>
          </a:solidFill>
          <a:ln w="9525">
            <a:solidFill>
              <a:srgbClr val="FF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68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7.40741E-7 C 0.1165 0.07708 0.23299 0.15417 0.34167 0.13565 C 0.45018 0.11713 0.55087 0.00301 0.65174 -0.11111 " pathEditMode="relative" ptsTypes="aaA">
                                      <p:cBhvr>
                                        <p:cTn id="20" dur="20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4" dur="20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69"/>
                  </p:tgtEl>
                </p:cond>
              </p:nextCondLst>
            </p:seq>
          </p:childTnLst>
        </p:cTn>
      </p:par>
    </p:tnLst>
    <p:bldLst>
      <p:bldP spid="36867" grpId="0" animBg="1"/>
      <p:bldP spid="36869" grpId="0" animBg="1"/>
      <p:bldP spid="36874" grpId="0"/>
      <p:bldP spid="3687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892" name="Object 4"/>
          <p:cNvGraphicFramePr>
            <a:graphicFrameLocks noChangeAspect="1"/>
          </p:cNvGraphicFramePr>
          <p:nvPr>
            <p:ph/>
          </p:nvPr>
        </p:nvGraphicFramePr>
        <p:xfrm>
          <a:off x="684213" y="1773238"/>
          <a:ext cx="4995862" cy="5084762"/>
        </p:xfrm>
        <a:graphic>
          <a:graphicData uri="http://schemas.openxmlformats.org/presentationml/2006/ole">
            <p:oleObj spid="_x0000_s37892" name="GraphC" r:id="rId3" imgW="4248000" imgH="4324320" progId="">
              <p:embed/>
            </p:oleObj>
          </a:graphicData>
        </a:graphic>
      </p:graphicFrame>
      <p:pic>
        <p:nvPicPr>
          <p:cNvPr id="37894" name="Picture 6" descr="CRCTR49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250825" y="188913"/>
            <a:ext cx="80803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5" name="AutoShape 7"/>
          <p:cNvSpPr>
            <a:spLocks noChangeArrowheads="1"/>
          </p:cNvSpPr>
          <p:nvPr/>
        </p:nvSpPr>
        <p:spPr bwMode="auto">
          <a:xfrm>
            <a:off x="1258888" y="188913"/>
            <a:ext cx="7705725" cy="1512887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Укажите те из прямых,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угловой коэффициент  которых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положителен.</a:t>
            </a:r>
          </a:p>
        </p:txBody>
      </p:sp>
      <p:sp>
        <p:nvSpPr>
          <p:cNvPr id="37896" name="Oval 8"/>
          <p:cNvSpPr>
            <a:spLocks noChangeArrowheads="1"/>
          </p:cNvSpPr>
          <p:nvPr/>
        </p:nvSpPr>
        <p:spPr bwMode="auto">
          <a:xfrm>
            <a:off x="2411413" y="6375400"/>
            <a:ext cx="503237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4</a:t>
            </a:r>
          </a:p>
        </p:txBody>
      </p:sp>
      <p:sp>
        <p:nvSpPr>
          <p:cNvPr id="37897" name="Oval 9"/>
          <p:cNvSpPr>
            <a:spLocks noChangeArrowheads="1"/>
          </p:cNvSpPr>
          <p:nvPr/>
        </p:nvSpPr>
        <p:spPr bwMode="auto">
          <a:xfrm>
            <a:off x="395288" y="5445125"/>
            <a:ext cx="503237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5</a:t>
            </a:r>
          </a:p>
        </p:txBody>
      </p:sp>
      <p:sp>
        <p:nvSpPr>
          <p:cNvPr id="37898" name="Oval 10"/>
          <p:cNvSpPr>
            <a:spLocks noChangeArrowheads="1"/>
          </p:cNvSpPr>
          <p:nvPr/>
        </p:nvSpPr>
        <p:spPr bwMode="auto">
          <a:xfrm>
            <a:off x="3779838" y="6375400"/>
            <a:ext cx="503237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3</a:t>
            </a:r>
          </a:p>
        </p:txBody>
      </p:sp>
      <p:sp>
        <p:nvSpPr>
          <p:cNvPr id="37899" name="Oval 11"/>
          <p:cNvSpPr>
            <a:spLocks noChangeArrowheads="1"/>
          </p:cNvSpPr>
          <p:nvPr/>
        </p:nvSpPr>
        <p:spPr bwMode="auto">
          <a:xfrm>
            <a:off x="5508625" y="5229225"/>
            <a:ext cx="503238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1</a:t>
            </a:r>
          </a:p>
        </p:txBody>
      </p:sp>
      <p:sp>
        <p:nvSpPr>
          <p:cNvPr id="37900" name="Oval 12"/>
          <p:cNvSpPr>
            <a:spLocks noChangeArrowheads="1"/>
          </p:cNvSpPr>
          <p:nvPr/>
        </p:nvSpPr>
        <p:spPr bwMode="auto">
          <a:xfrm>
            <a:off x="4859338" y="6165850"/>
            <a:ext cx="503237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2</a:t>
            </a:r>
          </a:p>
        </p:txBody>
      </p:sp>
      <p:sp>
        <p:nvSpPr>
          <p:cNvPr id="37901" name="Text Box 13"/>
          <p:cNvSpPr txBox="1">
            <a:spLocks noChangeArrowheads="1"/>
          </p:cNvSpPr>
          <p:nvPr/>
        </p:nvSpPr>
        <p:spPr bwMode="auto">
          <a:xfrm>
            <a:off x="6804025" y="1916113"/>
            <a:ext cx="1428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Ответ:</a:t>
            </a:r>
          </a:p>
        </p:txBody>
      </p:sp>
      <p:sp>
        <p:nvSpPr>
          <p:cNvPr id="37902" name="Oval 14"/>
          <p:cNvSpPr>
            <a:spLocks noChangeArrowheads="1"/>
          </p:cNvSpPr>
          <p:nvPr/>
        </p:nvSpPr>
        <p:spPr bwMode="auto">
          <a:xfrm>
            <a:off x="7524750" y="3068638"/>
            <a:ext cx="647700" cy="625475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903" name="Oval 15"/>
          <p:cNvSpPr>
            <a:spLocks noChangeArrowheads="1"/>
          </p:cNvSpPr>
          <p:nvPr/>
        </p:nvSpPr>
        <p:spPr bwMode="auto">
          <a:xfrm>
            <a:off x="7524750" y="4149725"/>
            <a:ext cx="647700" cy="625475"/>
          </a:xfrm>
          <a:prstGeom prst="ellipse">
            <a:avLst/>
          </a:prstGeom>
          <a:solidFill>
            <a:srgbClr val="00FFFF"/>
          </a:solidFill>
          <a:ln w="9525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78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78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7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79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79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378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302 -0.1625 0.02604 -0.32477 0.075 -0.42894 C 0.12396 -0.5331 0.22986 -0.61829 0.2934 -0.62454 C 0.35695 -0.63079 0.40677 -0.54884 0.45677 -0.46667 " pathEditMode="relative" ptsTypes="aaaA">
                                      <p:cBhvr>
                                        <p:cTn id="69" dur="20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3" dur="2000"/>
                                        <p:tgtEl>
                                          <p:spTgt spid="37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89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78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0.00162 C 0.03889 0.01643 0.07778 0.03472 0.16806 0.05439 C 0.25833 0.0743 0.45642 0.15532 0.54201 0.11736 C 0.62743 0.07939 0.65434 -0.0463 0.68142 -0.17176 " pathEditMode="relative" rAng="0" ptsTypes="aaaA">
                                      <p:cBhvr>
                                        <p:cTn id="78" dur="20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1" y="-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82" dur="2000"/>
                                        <p:tgtEl>
                                          <p:spTgt spid="37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897"/>
                  </p:tgtEl>
                </p:cond>
              </p:nextCondLst>
            </p:seq>
          </p:childTnLst>
        </p:cTn>
      </p:par>
    </p:tnLst>
    <p:bldLst>
      <p:bldP spid="37895" grpId="0" animBg="1"/>
      <p:bldP spid="37896" grpId="0" animBg="1"/>
      <p:bldP spid="37896" grpId="1" animBg="1"/>
      <p:bldP spid="37897" grpId="0" animBg="1"/>
      <p:bldP spid="37897" grpId="1" animBg="1"/>
      <p:bldP spid="37898" grpId="0" animBg="1"/>
      <p:bldP spid="37899" grpId="0" animBg="1"/>
      <p:bldP spid="37900" grpId="0" animBg="1"/>
      <p:bldP spid="37901" grpId="0"/>
      <p:bldP spid="37902" grpId="0" animBg="1"/>
      <p:bldP spid="3790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938" name="Object 2"/>
          <p:cNvGraphicFramePr>
            <a:graphicFrameLocks noChangeAspect="1"/>
          </p:cNvGraphicFramePr>
          <p:nvPr>
            <p:ph/>
          </p:nvPr>
        </p:nvGraphicFramePr>
        <p:xfrm>
          <a:off x="684213" y="1773238"/>
          <a:ext cx="4995862" cy="5084762"/>
        </p:xfrm>
        <a:graphic>
          <a:graphicData uri="http://schemas.openxmlformats.org/presentationml/2006/ole">
            <p:oleObj spid="_x0000_s39938" name="GraphC" r:id="rId3" imgW="4248000" imgH="4324320" progId="">
              <p:embed/>
            </p:oleObj>
          </a:graphicData>
        </a:graphic>
      </p:graphicFrame>
      <p:pic>
        <p:nvPicPr>
          <p:cNvPr id="39939" name="Picture 3" descr="CRCTR49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250825" y="188913"/>
            <a:ext cx="80803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0" name="AutoShape 4"/>
          <p:cNvSpPr>
            <a:spLocks noChangeArrowheads="1"/>
          </p:cNvSpPr>
          <p:nvPr/>
        </p:nvSpPr>
        <p:spPr bwMode="auto">
          <a:xfrm>
            <a:off x="1258888" y="188913"/>
            <a:ext cx="7705725" cy="1512887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Укажите те из прямых,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угловой коэффициент  которых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отрицателен.</a:t>
            </a:r>
          </a:p>
        </p:txBody>
      </p:sp>
      <p:sp>
        <p:nvSpPr>
          <p:cNvPr id="39941" name="Oval 5"/>
          <p:cNvSpPr>
            <a:spLocks noChangeArrowheads="1"/>
          </p:cNvSpPr>
          <p:nvPr/>
        </p:nvSpPr>
        <p:spPr bwMode="auto">
          <a:xfrm>
            <a:off x="2411413" y="6375400"/>
            <a:ext cx="503237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4</a:t>
            </a:r>
          </a:p>
        </p:txBody>
      </p:sp>
      <p:sp>
        <p:nvSpPr>
          <p:cNvPr id="39942" name="Oval 6"/>
          <p:cNvSpPr>
            <a:spLocks noChangeArrowheads="1"/>
          </p:cNvSpPr>
          <p:nvPr/>
        </p:nvSpPr>
        <p:spPr bwMode="auto">
          <a:xfrm>
            <a:off x="395288" y="5445125"/>
            <a:ext cx="503237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5</a:t>
            </a:r>
          </a:p>
        </p:txBody>
      </p:sp>
      <p:sp>
        <p:nvSpPr>
          <p:cNvPr id="39943" name="Oval 7"/>
          <p:cNvSpPr>
            <a:spLocks noChangeArrowheads="1"/>
          </p:cNvSpPr>
          <p:nvPr/>
        </p:nvSpPr>
        <p:spPr bwMode="auto">
          <a:xfrm>
            <a:off x="3779838" y="6375400"/>
            <a:ext cx="503237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3</a:t>
            </a:r>
          </a:p>
        </p:txBody>
      </p:sp>
      <p:sp>
        <p:nvSpPr>
          <p:cNvPr id="39944" name="Oval 8"/>
          <p:cNvSpPr>
            <a:spLocks noChangeArrowheads="1"/>
          </p:cNvSpPr>
          <p:nvPr/>
        </p:nvSpPr>
        <p:spPr bwMode="auto">
          <a:xfrm>
            <a:off x="5508625" y="5229225"/>
            <a:ext cx="503238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1</a:t>
            </a:r>
          </a:p>
        </p:txBody>
      </p:sp>
      <p:sp>
        <p:nvSpPr>
          <p:cNvPr id="39945" name="Oval 9"/>
          <p:cNvSpPr>
            <a:spLocks noChangeArrowheads="1"/>
          </p:cNvSpPr>
          <p:nvPr/>
        </p:nvSpPr>
        <p:spPr bwMode="auto">
          <a:xfrm>
            <a:off x="4859338" y="6165850"/>
            <a:ext cx="503237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2</a:t>
            </a:r>
          </a:p>
        </p:txBody>
      </p:sp>
      <p:sp>
        <p:nvSpPr>
          <p:cNvPr id="39946" name="Text Box 10"/>
          <p:cNvSpPr txBox="1">
            <a:spLocks noChangeArrowheads="1"/>
          </p:cNvSpPr>
          <p:nvPr/>
        </p:nvSpPr>
        <p:spPr bwMode="auto">
          <a:xfrm>
            <a:off x="6804025" y="1916113"/>
            <a:ext cx="1428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Ответ:</a:t>
            </a:r>
          </a:p>
        </p:txBody>
      </p:sp>
      <p:sp>
        <p:nvSpPr>
          <p:cNvPr id="39949" name="Oval 13"/>
          <p:cNvSpPr>
            <a:spLocks noChangeArrowheads="1"/>
          </p:cNvSpPr>
          <p:nvPr/>
        </p:nvSpPr>
        <p:spPr bwMode="auto">
          <a:xfrm>
            <a:off x="7451725" y="2852738"/>
            <a:ext cx="647700" cy="625475"/>
          </a:xfrm>
          <a:prstGeom prst="ellipse">
            <a:avLst/>
          </a:prstGeom>
          <a:solidFill>
            <a:srgbClr val="993366"/>
          </a:solidFill>
          <a:ln w="9525">
            <a:solidFill>
              <a:srgbClr val="9933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50" name="Oval 14"/>
          <p:cNvSpPr>
            <a:spLocks noChangeArrowheads="1"/>
          </p:cNvSpPr>
          <p:nvPr/>
        </p:nvSpPr>
        <p:spPr bwMode="auto">
          <a:xfrm>
            <a:off x="7451725" y="3933825"/>
            <a:ext cx="647700" cy="62547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99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1.85185E-6 C -0.06511 -0.01968 -0.13004 -0.03935 -0.13663 -0.09329 C -0.14323 -0.14723 -0.08212 -0.28496 -0.03993 -0.32431 C 0.00225 -0.36366 0.05937 -0.3463 0.11666 -0.32894 " pathEditMode="relative" ptsTypes="aaaA">
                                      <p:cBhvr>
                                        <p:cTn id="21" dur="20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5" dur="2000"/>
                                        <p:tgtEl>
                                          <p:spTgt spid="39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4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99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11111E-6 4.07407E-6 C -0.11892 0.00833 -0.23784 0.01666 -0.2901 -0.01343 C -0.34235 -0.04352 -0.37742 -0.12709 -0.31336 -0.1801 C -0.2493 -0.23311 0.01338 -0.31065 0.09497 -0.33125 C 0.17657 -0.35186 0.17657 -0.32825 0.17657 -0.3044 " pathEditMode="relative" ptsTypes="aaaaA">
                                      <p:cBhvr>
                                        <p:cTn id="30" dur="20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4" dur="2000"/>
                                        <p:tgtEl>
                                          <p:spTgt spid="39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45"/>
                  </p:tgtEl>
                </p:cond>
              </p:nextCondLst>
            </p:seq>
          </p:childTnLst>
        </p:cTn>
      </p:par>
    </p:tnLst>
    <p:bldLst>
      <p:bldP spid="39940" grpId="0" animBg="1"/>
      <p:bldP spid="39944" grpId="0" animBg="1"/>
      <p:bldP spid="39945" grpId="0" animBg="1"/>
      <p:bldP spid="39946" grpId="0"/>
      <p:bldP spid="39949" grpId="0" animBg="1"/>
      <p:bldP spid="3995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986" name="Object 2"/>
          <p:cNvGraphicFramePr>
            <a:graphicFrameLocks noChangeAspect="1"/>
          </p:cNvGraphicFramePr>
          <p:nvPr>
            <p:ph/>
          </p:nvPr>
        </p:nvGraphicFramePr>
        <p:xfrm>
          <a:off x="684213" y="1773238"/>
          <a:ext cx="4995862" cy="5084762"/>
        </p:xfrm>
        <a:graphic>
          <a:graphicData uri="http://schemas.openxmlformats.org/presentationml/2006/ole">
            <p:oleObj spid="_x0000_s41986" name="GraphC" r:id="rId3" imgW="4248000" imgH="4324320" progId="">
              <p:embed/>
            </p:oleObj>
          </a:graphicData>
        </a:graphic>
      </p:graphicFrame>
      <p:pic>
        <p:nvPicPr>
          <p:cNvPr id="41987" name="Picture 3" descr="CRCTR49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250825" y="188913"/>
            <a:ext cx="80803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8" name="AutoShape 4"/>
          <p:cNvSpPr>
            <a:spLocks noChangeArrowheads="1"/>
          </p:cNvSpPr>
          <p:nvPr/>
        </p:nvSpPr>
        <p:spPr bwMode="auto">
          <a:xfrm>
            <a:off x="1258888" y="188913"/>
            <a:ext cx="7705725" cy="1512887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Укажите те из прямых,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угловой коэффициент  которых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равен  </a:t>
            </a:r>
            <a:r>
              <a:rPr lang="ru-RU" sz="3200" b="1">
                <a:latin typeface="Times New Roman" pitchFamily="18" charset="0"/>
              </a:rPr>
              <a:t>0</a:t>
            </a:r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41989" name="Oval 5"/>
          <p:cNvSpPr>
            <a:spLocks noChangeArrowheads="1"/>
          </p:cNvSpPr>
          <p:nvPr/>
        </p:nvSpPr>
        <p:spPr bwMode="auto">
          <a:xfrm>
            <a:off x="2411413" y="6375400"/>
            <a:ext cx="503237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4</a:t>
            </a:r>
          </a:p>
        </p:txBody>
      </p:sp>
      <p:sp>
        <p:nvSpPr>
          <p:cNvPr id="41990" name="Oval 6"/>
          <p:cNvSpPr>
            <a:spLocks noChangeArrowheads="1"/>
          </p:cNvSpPr>
          <p:nvPr/>
        </p:nvSpPr>
        <p:spPr bwMode="auto">
          <a:xfrm>
            <a:off x="395288" y="5445125"/>
            <a:ext cx="503237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5</a:t>
            </a:r>
          </a:p>
        </p:txBody>
      </p:sp>
      <p:sp>
        <p:nvSpPr>
          <p:cNvPr id="41991" name="Oval 7"/>
          <p:cNvSpPr>
            <a:spLocks noChangeArrowheads="1"/>
          </p:cNvSpPr>
          <p:nvPr/>
        </p:nvSpPr>
        <p:spPr bwMode="auto">
          <a:xfrm>
            <a:off x="3779838" y="6375400"/>
            <a:ext cx="503237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3</a:t>
            </a:r>
          </a:p>
        </p:txBody>
      </p:sp>
      <p:sp>
        <p:nvSpPr>
          <p:cNvPr id="41992" name="Oval 8"/>
          <p:cNvSpPr>
            <a:spLocks noChangeArrowheads="1"/>
          </p:cNvSpPr>
          <p:nvPr/>
        </p:nvSpPr>
        <p:spPr bwMode="auto">
          <a:xfrm>
            <a:off x="5508625" y="5229225"/>
            <a:ext cx="503238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1</a:t>
            </a:r>
          </a:p>
        </p:txBody>
      </p:sp>
      <p:sp>
        <p:nvSpPr>
          <p:cNvPr id="41993" name="Oval 9"/>
          <p:cNvSpPr>
            <a:spLocks noChangeArrowheads="1"/>
          </p:cNvSpPr>
          <p:nvPr/>
        </p:nvSpPr>
        <p:spPr bwMode="auto">
          <a:xfrm>
            <a:off x="4859338" y="6165850"/>
            <a:ext cx="503237" cy="482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2</a:t>
            </a:r>
          </a:p>
        </p:txBody>
      </p:sp>
      <p:sp>
        <p:nvSpPr>
          <p:cNvPr id="41994" name="Text Box 10"/>
          <p:cNvSpPr txBox="1">
            <a:spLocks noChangeArrowheads="1"/>
          </p:cNvSpPr>
          <p:nvPr/>
        </p:nvSpPr>
        <p:spPr bwMode="auto">
          <a:xfrm>
            <a:off x="6804025" y="1916113"/>
            <a:ext cx="1428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Ответ:</a:t>
            </a:r>
          </a:p>
        </p:txBody>
      </p:sp>
      <p:sp>
        <p:nvSpPr>
          <p:cNvPr id="41997" name="Text Box 13"/>
          <p:cNvSpPr txBox="1">
            <a:spLocks noChangeArrowheads="1"/>
          </p:cNvSpPr>
          <p:nvPr/>
        </p:nvSpPr>
        <p:spPr bwMode="auto">
          <a:xfrm>
            <a:off x="6948488" y="2781300"/>
            <a:ext cx="10191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i="1">
                <a:solidFill>
                  <a:srgbClr val="FF0000"/>
                </a:solidFill>
                <a:latin typeface="Times New Roman" pitchFamily="18" charset="0"/>
              </a:rPr>
              <a:t>НЕТ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1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 animBg="1"/>
      <p:bldP spid="41994" grpId="0"/>
      <p:bldP spid="4199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5" name="AutoShape 5"/>
          <p:cNvSpPr>
            <a:spLocks noChangeArrowheads="1"/>
          </p:cNvSpPr>
          <p:nvPr/>
        </p:nvSpPr>
        <p:spPr bwMode="auto">
          <a:xfrm>
            <a:off x="1258888" y="188913"/>
            <a:ext cx="7705725" cy="1512887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На рисунке  изображены  графики 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функций. Укажите, какая формула 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соответствует каждому  из  них.</a:t>
            </a:r>
          </a:p>
        </p:txBody>
      </p:sp>
      <p:grpSp>
        <p:nvGrpSpPr>
          <p:cNvPr id="40966" name="Group 6"/>
          <p:cNvGrpSpPr>
            <a:grpSpLocks/>
          </p:cNvGrpSpPr>
          <p:nvPr/>
        </p:nvGrpSpPr>
        <p:grpSpPr bwMode="auto">
          <a:xfrm>
            <a:off x="5795963" y="1844675"/>
            <a:ext cx="2089150" cy="1114425"/>
            <a:chOff x="884" y="1005"/>
            <a:chExt cx="1316" cy="702"/>
          </a:xfrm>
        </p:grpSpPr>
        <p:sp>
          <p:nvSpPr>
            <p:cNvPr id="40967" name="Rectangle 7"/>
            <p:cNvSpPr>
              <a:spLocks noChangeArrowheads="1"/>
            </p:cNvSpPr>
            <p:nvPr/>
          </p:nvSpPr>
          <p:spPr bwMode="auto">
            <a:xfrm>
              <a:off x="884" y="1026"/>
              <a:ext cx="1316" cy="680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40968" name="Object 8"/>
            <p:cNvGraphicFramePr>
              <a:graphicFrameLocks noChangeAspect="1"/>
            </p:cNvGraphicFramePr>
            <p:nvPr/>
          </p:nvGraphicFramePr>
          <p:xfrm>
            <a:off x="1156" y="1005"/>
            <a:ext cx="908" cy="702"/>
          </p:xfrm>
          <a:graphic>
            <a:graphicData uri="http://schemas.openxmlformats.org/presentationml/2006/ole">
              <p:oleObj spid="_x0000_s40968" name="Формула" r:id="rId3" imgW="482400" imgH="393480" progId="Equation.3">
                <p:embed/>
              </p:oleObj>
            </a:graphicData>
          </a:graphic>
        </p:graphicFrame>
      </p:grpSp>
      <p:grpSp>
        <p:nvGrpSpPr>
          <p:cNvPr id="40969" name="Group 9"/>
          <p:cNvGrpSpPr>
            <a:grpSpLocks/>
          </p:cNvGrpSpPr>
          <p:nvPr/>
        </p:nvGrpSpPr>
        <p:grpSpPr bwMode="auto">
          <a:xfrm>
            <a:off x="5795963" y="3068638"/>
            <a:ext cx="2178050" cy="1114425"/>
            <a:chOff x="884" y="1005"/>
            <a:chExt cx="1372" cy="702"/>
          </a:xfrm>
        </p:grpSpPr>
        <p:sp>
          <p:nvSpPr>
            <p:cNvPr id="40970" name="Rectangle 10"/>
            <p:cNvSpPr>
              <a:spLocks noChangeArrowheads="1"/>
            </p:cNvSpPr>
            <p:nvPr/>
          </p:nvSpPr>
          <p:spPr bwMode="auto">
            <a:xfrm>
              <a:off x="884" y="1026"/>
              <a:ext cx="1316" cy="680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40971" name="Object 11"/>
            <p:cNvGraphicFramePr>
              <a:graphicFrameLocks noChangeAspect="1"/>
            </p:cNvGraphicFramePr>
            <p:nvPr/>
          </p:nvGraphicFramePr>
          <p:xfrm>
            <a:off x="965" y="1005"/>
            <a:ext cx="1291" cy="702"/>
          </p:xfrm>
          <a:graphic>
            <a:graphicData uri="http://schemas.openxmlformats.org/presentationml/2006/ole">
              <p:oleObj spid="_x0000_s40971" name="Формула" r:id="rId4" imgW="685800" imgH="393480" progId="Equation.3">
                <p:embed/>
              </p:oleObj>
            </a:graphicData>
          </a:graphic>
        </p:graphicFrame>
      </p:grpSp>
      <p:grpSp>
        <p:nvGrpSpPr>
          <p:cNvPr id="40972" name="Group 12"/>
          <p:cNvGrpSpPr>
            <a:grpSpLocks/>
          </p:cNvGrpSpPr>
          <p:nvPr/>
        </p:nvGrpSpPr>
        <p:grpSpPr bwMode="auto">
          <a:xfrm>
            <a:off x="5795963" y="4292600"/>
            <a:ext cx="2139950" cy="1114425"/>
            <a:chOff x="3833" y="981"/>
            <a:chExt cx="1348" cy="702"/>
          </a:xfrm>
        </p:grpSpPr>
        <p:sp>
          <p:nvSpPr>
            <p:cNvPr id="40973" name="Rectangle 13"/>
            <p:cNvSpPr>
              <a:spLocks noChangeArrowheads="1"/>
            </p:cNvSpPr>
            <p:nvPr/>
          </p:nvSpPr>
          <p:spPr bwMode="auto">
            <a:xfrm>
              <a:off x="3833" y="1002"/>
              <a:ext cx="1316" cy="680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40974" name="Object 14"/>
            <p:cNvGraphicFramePr>
              <a:graphicFrameLocks noChangeAspect="1"/>
            </p:cNvGraphicFramePr>
            <p:nvPr/>
          </p:nvGraphicFramePr>
          <p:xfrm>
            <a:off x="3866" y="981"/>
            <a:ext cx="1315" cy="702"/>
          </p:xfrm>
          <a:graphic>
            <a:graphicData uri="http://schemas.openxmlformats.org/presentationml/2006/ole">
              <p:oleObj spid="_x0000_s40974" name="Формула" r:id="rId5" imgW="698400" imgH="393480" progId="Equation.3">
                <p:embed/>
              </p:oleObj>
            </a:graphicData>
          </a:graphic>
        </p:graphicFrame>
      </p:grpSp>
      <p:grpSp>
        <p:nvGrpSpPr>
          <p:cNvPr id="40975" name="Group 15"/>
          <p:cNvGrpSpPr>
            <a:grpSpLocks/>
          </p:cNvGrpSpPr>
          <p:nvPr/>
        </p:nvGrpSpPr>
        <p:grpSpPr bwMode="auto">
          <a:xfrm>
            <a:off x="5795963" y="5516563"/>
            <a:ext cx="2139950" cy="1114425"/>
            <a:chOff x="3833" y="981"/>
            <a:chExt cx="1348" cy="702"/>
          </a:xfrm>
        </p:grpSpPr>
        <p:sp>
          <p:nvSpPr>
            <p:cNvPr id="40976" name="Rectangle 16"/>
            <p:cNvSpPr>
              <a:spLocks noChangeArrowheads="1"/>
            </p:cNvSpPr>
            <p:nvPr/>
          </p:nvSpPr>
          <p:spPr bwMode="auto">
            <a:xfrm>
              <a:off x="3833" y="1002"/>
              <a:ext cx="1316" cy="680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40977" name="Object 17"/>
            <p:cNvGraphicFramePr>
              <a:graphicFrameLocks noChangeAspect="1"/>
            </p:cNvGraphicFramePr>
            <p:nvPr/>
          </p:nvGraphicFramePr>
          <p:xfrm>
            <a:off x="3866" y="981"/>
            <a:ext cx="1315" cy="702"/>
          </p:xfrm>
          <a:graphic>
            <a:graphicData uri="http://schemas.openxmlformats.org/presentationml/2006/ole">
              <p:oleObj spid="_x0000_s40977" name="Формула" r:id="rId6" imgW="698400" imgH="393480" progId="Equation.3">
                <p:embed/>
              </p:oleObj>
            </a:graphicData>
          </a:graphic>
        </p:graphicFrame>
      </p:grpSp>
      <p:graphicFrame>
        <p:nvGraphicFramePr>
          <p:cNvPr id="40978" name="Object 18"/>
          <p:cNvGraphicFramePr>
            <a:graphicFrameLocks noChangeAspect="1"/>
          </p:cNvGraphicFramePr>
          <p:nvPr>
            <p:ph/>
          </p:nvPr>
        </p:nvGraphicFramePr>
        <p:xfrm>
          <a:off x="615950" y="1700213"/>
          <a:ext cx="4851400" cy="5157787"/>
        </p:xfrm>
        <a:graphic>
          <a:graphicData uri="http://schemas.openxmlformats.org/presentationml/2006/ole">
            <p:oleObj spid="_x0000_s40978" name="GraphC" r:id="rId7" imgW="4248000" imgH="4514760" progId="">
              <p:embed/>
            </p:oleObj>
          </a:graphicData>
        </a:graphic>
      </p:graphicFrame>
      <p:pic>
        <p:nvPicPr>
          <p:cNvPr id="40980" name="Picture 20" descr="CRCTR49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250825" y="188913"/>
            <a:ext cx="80803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1" name="Oval 21"/>
          <p:cNvSpPr>
            <a:spLocks noChangeArrowheads="1"/>
          </p:cNvSpPr>
          <p:nvPr/>
        </p:nvSpPr>
        <p:spPr bwMode="auto">
          <a:xfrm>
            <a:off x="8027988" y="5805488"/>
            <a:ext cx="647700" cy="62547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82" name="Oval 22"/>
          <p:cNvSpPr>
            <a:spLocks noChangeArrowheads="1"/>
          </p:cNvSpPr>
          <p:nvPr/>
        </p:nvSpPr>
        <p:spPr bwMode="auto">
          <a:xfrm>
            <a:off x="8027988" y="4508500"/>
            <a:ext cx="647700" cy="625475"/>
          </a:xfrm>
          <a:prstGeom prst="ellipse">
            <a:avLst/>
          </a:prstGeom>
          <a:solidFill>
            <a:srgbClr val="008000"/>
          </a:solidFill>
          <a:ln w="9525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83" name="Oval 23"/>
          <p:cNvSpPr>
            <a:spLocks noChangeArrowheads="1"/>
          </p:cNvSpPr>
          <p:nvPr/>
        </p:nvSpPr>
        <p:spPr bwMode="auto">
          <a:xfrm>
            <a:off x="8027988" y="3284538"/>
            <a:ext cx="647700" cy="625475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84" name="Oval 24"/>
          <p:cNvSpPr>
            <a:spLocks noChangeArrowheads="1"/>
          </p:cNvSpPr>
          <p:nvPr/>
        </p:nvSpPr>
        <p:spPr bwMode="auto">
          <a:xfrm>
            <a:off x="8027988" y="2060575"/>
            <a:ext cx="647700" cy="625475"/>
          </a:xfrm>
          <a:prstGeom prst="ellipse">
            <a:avLst/>
          </a:prstGeom>
          <a:solidFill>
            <a:srgbClr val="00FFFF"/>
          </a:solidFill>
          <a:ln w="9525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0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09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09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8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8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8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8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8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409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54" dur="2000"/>
                                        <p:tgtEl>
                                          <p:spTgt spid="40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66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409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60" dur="2000"/>
                                        <p:tgtEl>
                                          <p:spTgt spid="40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69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409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66" dur="2000"/>
                                        <p:tgtEl>
                                          <p:spTgt spid="40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72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409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2" dur="2000"/>
                                        <p:tgtEl>
                                          <p:spTgt spid="40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75"/>
                  </p:tgtEl>
                </p:cond>
              </p:nextCondLst>
            </p:seq>
          </p:childTnLst>
        </p:cTn>
      </p:par>
    </p:tnLst>
    <p:bldLst>
      <p:bldP spid="40965" grpId="0" animBg="1"/>
      <p:bldP spid="40981" grpId="0" animBg="1"/>
      <p:bldP spid="40982" grpId="0" animBg="1"/>
      <p:bldP spid="40983" grpId="0" animBg="1"/>
      <p:bldP spid="4098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AutoShape 4"/>
          <p:cNvSpPr>
            <a:spLocks noChangeArrowheads="1"/>
          </p:cNvSpPr>
          <p:nvPr/>
        </p:nvSpPr>
        <p:spPr bwMode="auto">
          <a:xfrm>
            <a:off x="1258888" y="188913"/>
            <a:ext cx="7705725" cy="1512887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На рисунке  изображены  графики 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функций. Укажите, какая формула 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соответствует каждому  из  них.</a:t>
            </a:r>
          </a:p>
        </p:txBody>
      </p:sp>
      <p:grpSp>
        <p:nvGrpSpPr>
          <p:cNvPr id="44038" name="Group 6"/>
          <p:cNvGrpSpPr>
            <a:grpSpLocks/>
          </p:cNvGrpSpPr>
          <p:nvPr/>
        </p:nvGrpSpPr>
        <p:grpSpPr bwMode="auto">
          <a:xfrm>
            <a:off x="5795963" y="1844675"/>
            <a:ext cx="2176462" cy="1114425"/>
            <a:chOff x="884" y="1005"/>
            <a:chExt cx="1371" cy="702"/>
          </a:xfrm>
        </p:grpSpPr>
        <p:sp>
          <p:nvSpPr>
            <p:cNvPr id="44039" name="Rectangle 7"/>
            <p:cNvSpPr>
              <a:spLocks noChangeArrowheads="1"/>
            </p:cNvSpPr>
            <p:nvPr/>
          </p:nvSpPr>
          <p:spPr bwMode="auto">
            <a:xfrm>
              <a:off x="884" y="1026"/>
              <a:ext cx="1316" cy="680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44040" name="Object 8"/>
            <p:cNvGraphicFramePr>
              <a:graphicFrameLocks noChangeAspect="1"/>
            </p:cNvGraphicFramePr>
            <p:nvPr/>
          </p:nvGraphicFramePr>
          <p:xfrm>
            <a:off x="965" y="1005"/>
            <a:ext cx="1290" cy="702"/>
          </p:xfrm>
          <a:graphic>
            <a:graphicData uri="http://schemas.openxmlformats.org/presentationml/2006/ole">
              <p:oleObj spid="_x0000_s44040" name="Формула" r:id="rId3" imgW="685800" imgH="393480" progId="Equation.3">
                <p:embed/>
              </p:oleObj>
            </a:graphicData>
          </a:graphic>
        </p:graphicFrame>
      </p:grpSp>
      <p:grpSp>
        <p:nvGrpSpPr>
          <p:cNvPr id="44041" name="Group 9"/>
          <p:cNvGrpSpPr>
            <a:grpSpLocks/>
          </p:cNvGrpSpPr>
          <p:nvPr/>
        </p:nvGrpSpPr>
        <p:grpSpPr bwMode="auto">
          <a:xfrm>
            <a:off x="5795963" y="3101975"/>
            <a:ext cx="2139950" cy="1079500"/>
            <a:chOff x="884" y="1026"/>
            <a:chExt cx="1348" cy="680"/>
          </a:xfrm>
        </p:grpSpPr>
        <p:sp>
          <p:nvSpPr>
            <p:cNvPr id="44042" name="Rectangle 10"/>
            <p:cNvSpPr>
              <a:spLocks noChangeArrowheads="1"/>
            </p:cNvSpPr>
            <p:nvPr/>
          </p:nvSpPr>
          <p:spPr bwMode="auto">
            <a:xfrm>
              <a:off x="884" y="1026"/>
              <a:ext cx="1316" cy="680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44043" name="Object 11"/>
            <p:cNvGraphicFramePr>
              <a:graphicFrameLocks noChangeAspect="1"/>
            </p:cNvGraphicFramePr>
            <p:nvPr/>
          </p:nvGraphicFramePr>
          <p:xfrm>
            <a:off x="989" y="1175"/>
            <a:ext cx="1243" cy="362"/>
          </p:xfrm>
          <a:graphic>
            <a:graphicData uri="http://schemas.openxmlformats.org/presentationml/2006/ole">
              <p:oleObj spid="_x0000_s44043" name="Формула" r:id="rId4" imgW="660240" imgH="203040" progId="Equation.3">
                <p:embed/>
              </p:oleObj>
            </a:graphicData>
          </a:graphic>
        </p:graphicFrame>
      </p:grpSp>
      <p:grpSp>
        <p:nvGrpSpPr>
          <p:cNvPr id="44044" name="Group 12"/>
          <p:cNvGrpSpPr>
            <a:grpSpLocks/>
          </p:cNvGrpSpPr>
          <p:nvPr/>
        </p:nvGrpSpPr>
        <p:grpSpPr bwMode="auto">
          <a:xfrm>
            <a:off x="5791200" y="4325938"/>
            <a:ext cx="2201863" cy="1079500"/>
            <a:chOff x="3830" y="1002"/>
            <a:chExt cx="1387" cy="680"/>
          </a:xfrm>
        </p:grpSpPr>
        <p:sp>
          <p:nvSpPr>
            <p:cNvPr id="44045" name="Rectangle 13"/>
            <p:cNvSpPr>
              <a:spLocks noChangeArrowheads="1"/>
            </p:cNvSpPr>
            <p:nvPr/>
          </p:nvSpPr>
          <p:spPr bwMode="auto">
            <a:xfrm>
              <a:off x="3833" y="1002"/>
              <a:ext cx="1316" cy="680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44046" name="Object 14"/>
            <p:cNvGraphicFramePr>
              <a:graphicFrameLocks noChangeAspect="1"/>
            </p:cNvGraphicFramePr>
            <p:nvPr/>
          </p:nvGraphicFramePr>
          <p:xfrm>
            <a:off x="3830" y="1151"/>
            <a:ext cx="1387" cy="362"/>
          </p:xfrm>
          <a:graphic>
            <a:graphicData uri="http://schemas.openxmlformats.org/presentationml/2006/ole">
              <p:oleObj spid="_x0000_s44046" name="Формула" r:id="rId5" imgW="736560" imgH="203040" progId="Equation.3">
                <p:embed/>
              </p:oleObj>
            </a:graphicData>
          </a:graphic>
        </p:graphicFrame>
      </p:grpSp>
      <p:grpSp>
        <p:nvGrpSpPr>
          <p:cNvPr id="44047" name="Group 15"/>
          <p:cNvGrpSpPr>
            <a:grpSpLocks/>
          </p:cNvGrpSpPr>
          <p:nvPr/>
        </p:nvGrpSpPr>
        <p:grpSpPr bwMode="auto">
          <a:xfrm>
            <a:off x="5697538" y="5516563"/>
            <a:ext cx="2390775" cy="1114425"/>
            <a:chOff x="3771" y="981"/>
            <a:chExt cx="1506" cy="702"/>
          </a:xfrm>
        </p:grpSpPr>
        <p:sp>
          <p:nvSpPr>
            <p:cNvPr id="44048" name="Rectangle 16"/>
            <p:cNvSpPr>
              <a:spLocks noChangeArrowheads="1"/>
            </p:cNvSpPr>
            <p:nvPr/>
          </p:nvSpPr>
          <p:spPr bwMode="auto">
            <a:xfrm>
              <a:off x="3833" y="1002"/>
              <a:ext cx="1316" cy="680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44049" name="Object 17"/>
            <p:cNvGraphicFramePr>
              <a:graphicFrameLocks noChangeAspect="1"/>
            </p:cNvGraphicFramePr>
            <p:nvPr/>
          </p:nvGraphicFramePr>
          <p:xfrm>
            <a:off x="3771" y="981"/>
            <a:ext cx="1506" cy="702"/>
          </p:xfrm>
          <a:graphic>
            <a:graphicData uri="http://schemas.openxmlformats.org/presentationml/2006/ole">
              <p:oleObj spid="_x0000_s44049" name="Формула" r:id="rId6" imgW="799920" imgH="393480" progId="Equation.3">
                <p:embed/>
              </p:oleObj>
            </a:graphicData>
          </a:graphic>
        </p:graphicFrame>
      </p:grpSp>
      <p:graphicFrame>
        <p:nvGraphicFramePr>
          <p:cNvPr id="44050" name="Object 18"/>
          <p:cNvGraphicFramePr>
            <a:graphicFrameLocks noChangeAspect="1"/>
          </p:cNvGraphicFramePr>
          <p:nvPr>
            <p:ph/>
          </p:nvPr>
        </p:nvGraphicFramePr>
        <p:xfrm>
          <a:off x="361950" y="1700213"/>
          <a:ext cx="5068888" cy="5616575"/>
        </p:xfrm>
        <a:graphic>
          <a:graphicData uri="http://schemas.openxmlformats.org/presentationml/2006/ole">
            <p:oleObj spid="_x0000_s44050" name="GraphC" r:id="rId7" imgW="4248000" imgH="4705200" progId="">
              <p:embed/>
            </p:oleObj>
          </a:graphicData>
        </a:graphic>
      </p:graphicFrame>
      <p:pic>
        <p:nvPicPr>
          <p:cNvPr id="44052" name="Picture 20" descr="CRCTR49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179388" y="188913"/>
            <a:ext cx="808037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53" name="Oval 21"/>
          <p:cNvSpPr>
            <a:spLocks noChangeArrowheads="1"/>
          </p:cNvSpPr>
          <p:nvPr/>
        </p:nvSpPr>
        <p:spPr bwMode="auto">
          <a:xfrm>
            <a:off x="8027988" y="3284538"/>
            <a:ext cx="647700" cy="62547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4054" name="Oval 22"/>
          <p:cNvSpPr>
            <a:spLocks noChangeArrowheads="1"/>
          </p:cNvSpPr>
          <p:nvPr/>
        </p:nvSpPr>
        <p:spPr bwMode="auto">
          <a:xfrm>
            <a:off x="8027988" y="4508500"/>
            <a:ext cx="647700" cy="625475"/>
          </a:xfrm>
          <a:prstGeom prst="ellipse">
            <a:avLst/>
          </a:prstGeom>
          <a:solidFill>
            <a:srgbClr val="008000"/>
          </a:solidFill>
          <a:ln w="9525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4055" name="Oval 23"/>
          <p:cNvSpPr>
            <a:spLocks noChangeArrowheads="1"/>
          </p:cNvSpPr>
          <p:nvPr/>
        </p:nvSpPr>
        <p:spPr bwMode="auto">
          <a:xfrm>
            <a:off x="8027988" y="5734050"/>
            <a:ext cx="647700" cy="625475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4056" name="Oval 24"/>
          <p:cNvSpPr>
            <a:spLocks noChangeArrowheads="1"/>
          </p:cNvSpPr>
          <p:nvPr/>
        </p:nvSpPr>
        <p:spPr bwMode="auto">
          <a:xfrm>
            <a:off x="8027988" y="2060575"/>
            <a:ext cx="647700" cy="625475"/>
          </a:xfrm>
          <a:prstGeom prst="ellipse">
            <a:avLst/>
          </a:prstGeom>
          <a:solidFill>
            <a:srgbClr val="993366"/>
          </a:solidFill>
          <a:ln w="9525">
            <a:solidFill>
              <a:srgbClr val="9933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4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40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40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440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54" dur="2000"/>
                                        <p:tgtEl>
                                          <p:spTgt spid="44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038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440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60" dur="2000"/>
                                        <p:tgtEl>
                                          <p:spTgt spid="44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041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440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66" dur="2000"/>
                                        <p:tgtEl>
                                          <p:spTgt spid="44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044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440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2" dur="2000"/>
                                        <p:tgtEl>
                                          <p:spTgt spid="44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047"/>
                  </p:tgtEl>
                </p:cond>
              </p:nextCondLst>
            </p:seq>
          </p:childTnLst>
        </p:cTn>
      </p:par>
    </p:tnLst>
    <p:bldLst>
      <p:bldP spid="44036" grpId="0" animBg="1"/>
      <p:bldP spid="44053" grpId="0" animBg="1"/>
      <p:bldP spid="44054" grpId="0" animBg="1"/>
      <p:bldP spid="44055" grpId="0" animBg="1"/>
      <p:bldP spid="4405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AutoShape 4"/>
          <p:cNvSpPr>
            <a:spLocks noChangeArrowheads="1"/>
          </p:cNvSpPr>
          <p:nvPr/>
        </p:nvSpPr>
        <p:spPr bwMode="auto">
          <a:xfrm>
            <a:off x="1258888" y="188913"/>
            <a:ext cx="7705725" cy="719137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Найди ошибку!  Объясни!</a:t>
            </a:r>
          </a:p>
        </p:txBody>
      </p:sp>
      <p:graphicFrame>
        <p:nvGraphicFramePr>
          <p:cNvPr id="47110" name="Object 6"/>
          <p:cNvGraphicFramePr>
            <a:graphicFrameLocks noChangeAspect="1"/>
          </p:cNvGraphicFramePr>
          <p:nvPr>
            <p:ph sz="half" idx="1"/>
          </p:nvPr>
        </p:nvGraphicFramePr>
        <p:xfrm>
          <a:off x="250825" y="1958975"/>
          <a:ext cx="4249738" cy="3971925"/>
        </p:xfrm>
        <a:graphic>
          <a:graphicData uri="http://schemas.openxmlformats.org/presentationml/2006/ole">
            <p:oleObj spid="_x0000_s47110" name="GraphC" r:id="rId3" imgW="3057480" imgH="2857320" progId="">
              <p:embed/>
            </p:oleObj>
          </a:graphicData>
        </a:graphic>
      </p:graphicFrame>
      <p:graphicFrame>
        <p:nvGraphicFramePr>
          <p:cNvPr id="47112" name="Object 8"/>
          <p:cNvGraphicFramePr>
            <a:graphicFrameLocks noChangeAspect="1"/>
          </p:cNvGraphicFramePr>
          <p:nvPr>
            <p:ph sz="half" idx="2"/>
          </p:nvPr>
        </p:nvGraphicFramePr>
        <p:xfrm>
          <a:off x="4643438" y="1954213"/>
          <a:ext cx="4319587" cy="4037012"/>
        </p:xfrm>
        <a:graphic>
          <a:graphicData uri="http://schemas.openxmlformats.org/presentationml/2006/ole">
            <p:oleObj spid="_x0000_s47112" name="GraphC" r:id="rId4" imgW="3057480" imgH="2857320" progId="">
              <p:embed/>
            </p:oleObj>
          </a:graphicData>
        </a:graphic>
      </p:graphicFrame>
      <p:pic>
        <p:nvPicPr>
          <p:cNvPr id="47115" name="Picture 11" descr="CRCTR49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250825" y="188913"/>
            <a:ext cx="80803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6" name="Rectangle 12"/>
          <p:cNvSpPr>
            <a:spLocks noChangeArrowheads="1"/>
          </p:cNvSpPr>
          <p:nvPr/>
        </p:nvSpPr>
        <p:spPr bwMode="auto">
          <a:xfrm>
            <a:off x="5003800" y="1052513"/>
            <a:ext cx="3095625" cy="614362"/>
          </a:xfrm>
          <a:prstGeom prst="rect">
            <a:avLst/>
          </a:prstGeom>
          <a:solidFill>
            <a:srgbClr val="FFCCFF">
              <a:alpha val="42000"/>
            </a:srgbClr>
          </a:solidFill>
          <a:ln w="9525">
            <a:solidFill>
              <a:srgbClr val="FFCC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 i="1">
                <a:solidFill>
                  <a:srgbClr val="FF0000"/>
                </a:solidFill>
                <a:latin typeface="Times New Roman" pitchFamily="18" charset="0"/>
              </a:rPr>
              <a:t>Правильно: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7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7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47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8" grpId="0" animBg="1"/>
      <p:bldP spid="4711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AutoShape 2"/>
          <p:cNvSpPr>
            <a:spLocks noChangeArrowheads="1"/>
          </p:cNvSpPr>
          <p:nvPr/>
        </p:nvSpPr>
        <p:spPr bwMode="auto">
          <a:xfrm>
            <a:off x="1258888" y="188913"/>
            <a:ext cx="7705725" cy="719137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Найди ошибку!  Объясни!</a:t>
            </a:r>
          </a:p>
        </p:txBody>
      </p:sp>
      <p:graphicFrame>
        <p:nvGraphicFramePr>
          <p:cNvPr id="50179" name="Object 3"/>
          <p:cNvGraphicFramePr>
            <a:graphicFrameLocks noChangeAspect="1"/>
          </p:cNvGraphicFramePr>
          <p:nvPr>
            <p:ph sz="half" idx="1"/>
          </p:nvPr>
        </p:nvGraphicFramePr>
        <p:xfrm>
          <a:off x="250825" y="1958975"/>
          <a:ext cx="4249738" cy="3971925"/>
        </p:xfrm>
        <a:graphic>
          <a:graphicData uri="http://schemas.openxmlformats.org/presentationml/2006/ole">
            <p:oleObj spid="_x0000_s50179" name="GraphC" r:id="rId3" imgW="3057480" imgH="2857320" progId="">
              <p:embed/>
            </p:oleObj>
          </a:graphicData>
        </a:graphic>
      </p:graphicFrame>
      <p:graphicFrame>
        <p:nvGraphicFramePr>
          <p:cNvPr id="50180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4643438" y="1954213"/>
          <a:ext cx="4319587" cy="4037012"/>
        </p:xfrm>
        <a:graphic>
          <a:graphicData uri="http://schemas.openxmlformats.org/presentationml/2006/ole">
            <p:oleObj spid="_x0000_s50180" name="GraphC" r:id="rId4" imgW="3057480" imgH="2857320" progId="">
              <p:embed/>
            </p:oleObj>
          </a:graphicData>
        </a:graphic>
      </p:graphicFrame>
      <p:pic>
        <p:nvPicPr>
          <p:cNvPr id="50181" name="Picture 5" descr="CRCTR49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250825" y="188913"/>
            <a:ext cx="80803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3" name="Rectangle 7"/>
          <p:cNvSpPr>
            <a:spLocks noChangeArrowheads="1"/>
          </p:cNvSpPr>
          <p:nvPr/>
        </p:nvSpPr>
        <p:spPr bwMode="auto">
          <a:xfrm>
            <a:off x="5003800" y="1052513"/>
            <a:ext cx="3095625" cy="614362"/>
          </a:xfrm>
          <a:prstGeom prst="rect">
            <a:avLst/>
          </a:prstGeom>
          <a:solidFill>
            <a:srgbClr val="FFCCFF">
              <a:alpha val="42000"/>
            </a:srgbClr>
          </a:solidFill>
          <a:ln w="9525">
            <a:solidFill>
              <a:srgbClr val="FFCC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 i="1">
                <a:solidFill>
                  <a:srgbClr val="FF0000"/>
                </a:solidFill>
                <a:latin typeface="Times New Roman" pitchFamily="18" charset="0"/>
              </a:rPr>
              <a:t>Правильно: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0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AutoShape 2"/>
          <p:cNvSpPr>
            <a:spLocks noChangeArrowheads="1"/>
          </p:cNvSpPr>
          <p:nvPr/>
        </p:nvSpPr>
        <p:spPr bwMode="auto">
          <a:xfrm>
            <a:off x="1258888" y="188913"/>
            <a:ext cx="7705725" cy="719137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Найди ошибку!  Объясни!</a:t>
            </a:r>
          </a:p>
        </p:txBody>
      </p:sp>
      <p:graphicFrame>
        <p:nvGraphicFramePr>
          <p:cNvPr id="51203" name="Object 3"/>
          <p:cNvGraphicFramePr>
            <a:graphicFrameLocks noChangeAspect="1"/>
          </p:cNvGraphicFramePr>
          <p:nvPr>
            <p:ph sz="half" idx="1"/>
          </p:nvPr>
        </p:nvGraphicFramePr>
        <p:xfrm>
          <a:off x="250825" y="1989138"/>
          <a:ext cx="4249738" cy="3971925"/>
        </p:xfrm>
        <a:graphic>
          <a:graphicData uri="http://schemas.openxmlformats.org/presentationml/2006/ole">
            <p:oleObj spid="_x0000_s51203" name="GraphC" r:id="rId3" imgW="3057480" imgH="2857320" progId="">
              <p:embed/>
            </p:oleObj>
          </a:graphicData>
        </a:graphic>
      </p:graphicFrame>
      <p:graphicFrame>
        <p:nvGraphicFramePr>
          <p:cNvPr id="51204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4643438" y="1954213"/>
          <a:ext cx="4319587" cy="4037012"/>
        </p:xfrm>
        <a:graphic>
          <a:graphicData uri="http://schemas.openxmlformats.org/presentationml/2006/ole">
            <p:oleObj spid="_x0000_s51204" name="GraphC" r:id="rId4" imgW="3057480" imgH="2857320" progId="">
              <p:embed/>
            </p:oleObj>
          </a:graphicData>
        </a:graphic>
      </p:graphicFrame>
      <p:pic>
        <p:nvPicPr>
          <p:cNvPr id="51205" name="Picture 5" descr="CRCTR49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250825" y="188913"/>
            <a:ext cx="80803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6" name="Rectangle 6"/>
          <p:cNvSpPr>
            <a:spLocks noChangeArrowheads="1"/>
          </p:cNvSpPr>
          <p:nvPr/>
        </p:nvSpPr>
        <p:spPr bwMode="auto">
          <a:xfrm>
            <a:off x="5003800" y="1052513"/>
            <a:ext cx="3095625" cy="614362"/>
          </a:xfrm>
          <a:prstGeom prst="rect">
            <a:avLst/>
          </a:prstGeom>
          <a:solidFill>
            <a:srgbClr val="FFCCFF">
              <a:alpha val="42000"/>
            </a:srgbClr>
          </a:solidFill>
          <a:ln w="9525">
            <a:solidFill>
              <a:srgbClr val="FFCC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 i="1">
                <a:solidFill>
                  <a:srgbClr val="FF0000"/>
                </a:solidFill>
                <a:latin typeface="Times New Roman" pitchFamily="18" charset="0"/>
              </a:rPr>
              <a:t>Правильно: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CRCTR49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50825" y="188913"/>
            <a:ext cx="80803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1403350" y="188913"/>
            <a:ext cx="7489825" cy="1152525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Постройте в одной системе координат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графики функций:</a:t>
            </a:r>
          </a:p>
        </p:txBody>
      </p:sp>
      <p:grpSp>
        <p:nvGrpSpPr>
          <p:cNvPr id="8206" name="Group 14"/>
          <p:cNvGrpSpPr>
            <a:grpSpLocks/>
          </p:cNvGrpSpPr>
          <p:nvPr/>
        </p:nvGrpSpPr>
        <p:grpSpPr bwMode="auto">
          <a:xfrm>
            <a:off x="1547813" y="1412875"/>
            <a:ext cx="2089150" cy="1114425"/>
            <a:chOff x="884" y="1005"/>
            <a:chExt cx="1316" cy="702"/>
          </a:xfrm>
        </p:grpSpPr>
        <p:sp>
          <p:nvSpPr>
            <p:cNvPr id="8199" name="Rectangle 7"/>
            <p:cNvSpPr>
              <a:spLocks noChangeArrowheads="1"/>
            </p:cNvSpPr>
            <p:nvPr/>
          </p:nvSpPr>
          <p:spPr bwMode="auto">
            <a:xfrm>
              <a:off x="884" y="1026"/>
              <a:ext cx="1316" cy="680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8200" name="Object 8"/>
            <p:cNvGraphicFramePr>
              <a:graphicFrameLocks noChangeAspect="1"/>
            </p:cNvGraphicFramePr>
            <p:nvPr/>
          </p:nvGraphicFramePr>
          <p:xfrm>
            <a:off x="1156" y="1005"/>
            <a:ext cx="908" cy="702"/>
          </p:xfrm>
          <a:graphic>
            <a:graphicData uri="http://schemas.openxmlformats.org/presentationml/2006/ole">
              <p:oleObj spid="_x0000_s8200" name="Формула" r:id="rId4" imgW="482400" imgH="393480" progId="Equation.3">
                <p:embed/>
              </p:oleObj>
            </a:graphicData>
          </a:graphic>
        </p:graphicFrame>
      </p:grpSp>
      <p:grpSp>
        <p:nvGrpSpPr>
          <p:cNvPr id="8207" name="Group 15"/>
          <p:cNvGrpSpPr>
            <a:grpSpLocks/>
          </p:cNvGrpSpPr>
          <p:nvPr/>
        </p:nvGrpSpPr>
        <p:grpSpPr bwMode="auto">
          <a:xfrm>
            <a:off x="4140200" y="1412875"/>
            <a:ext cx="2139950" cy="1114425"/>
            <a:chOff x="884" y="1005"/>
            <a:chExt cx="1348" cy="702"/>
          </a:xfrm>
        </p:grpSpPr>
        <p:sp>
          <p:nvSpPr>
            <p:cNvPr id="8208" name="Rectangle 16"/>
            <p:cNvSpPr>
              <a:spLocks noChangeArrowheads="1"/>
            </p:cNvSpPr>
            <p:nvPr/>
          </p:nvSpPr>
          <p:spPr bwMode="auto">
            <a:xfrm>
              <a:off x="884" y="1026"/>
              <a:ext cx="1316" cy="680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8209" name="Object 17"/>
            <p:cNvGraphicFramePr>
              <a:graphicFrameLocks noChangeAspect="1"/>
            </p:cNvGraphicFramePr>
            <p:nvPr/>
          </p:nvGraphicFramePr>
          <p:xfrm>
            <a:off x="989" y="1005"/>
            <a:ext cx="1243" cy="702"/>
          </p:xfrm>
          <a:graphic>
            <a:graphicData uri="http://schemas.openxmlformats.org/presentationml/2006/ole">
              <p:oleObj spid="_x0000_s8209" name="Формула" r:id="rId5" imgW="660240" imgH="393480" progId="Equation.3">
                <p:embed/>
              </p:oleObj>
            </a:graphicData>
          </a:graphic>
        </p:graphicFrame>
      </p:grpSp>
      <p:grpSp>
        <p:nvGrpSpPr>
          <p:cNvPr id="8213" name="Group 21"/>
          <p:cNvGrpSpPr>
            <a:grpSpLocks/>
          </p:cNvGrpSpPr>
          <p:nvPr/>
        </p:nvGrpSpPr>
        <p:grpSpPr bwMode="auto">
          <a:xfrm>
            <a:off x="6732588" y="1412875"/>
            <a:ext cx="2120900" cy="1114425"/>
            <a:chOff x="3833" y="981"/>
            <a:chExt cx="1336" cy="702"/>
          </a:xfrm>
        </p:grpSpPr>
        <p:sp>
          <p:nvSpPr>
            <p:cNvPr id="8211" name="Rectangle 19"/>
            <p:cNvSpPr>
              <a:spLocks noChangeArrowheads="1"/>
            </p:cNvSpPr>
            <p:nvPr/>
          </p:nvSpPr>
          <p:spPr bwMode="auto">
            <a:xfrm>
              <a:off x="3833" y="1002"/>
              <a:ext cx="1316" cy="680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8212" name="Object 20"/>
            <p:cNvGraphicFramePr>
              <a:graphicFrameLocks noChangeAspect="1"/>
            </p:cNvGraphicFramePr>
            <p:nvPr/>
          </p:nvGraphicFramePr>
          <p:xfrm>
            <a:off x="3878" y="981"/>
            <a:ext cx="1291" cy="702"/>
          </p:xfrm>
          <a:graphic>
            <a:graphicData uri="http://schemas.openxmlformats.org/presentationml/2006/ole">
              <p:oleObj spid="_x0000_s8212" name="Формула" r:id="rId6" imgW="685800" imgH="393480" progId="Equation.3">
                <p:embed/>
              </p:oleObj>
            </a:graphicData>
          </a:graphic>
        </p:graphicFrame>
      </p:grpSp>
      <p:sp>
        <p:nvSpPr>
          <p:cNvPr id="8214" name="AutoShape 22"/>
          <p:cNvSpPr>
            <a:spLocks noChangeArrowheads="1"/>
          </p:cNvSpPr>
          <p:nvPr/>
        </p:nvSpPr>
        <p:spPr bwMode="auto">
          <a:xfrm>
            <a:off x="1403350" y="2636838"/>
            <a:ext cx="7489825" cy="576262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Ответьте на вопросы:</a:t>
            </a:r>
          </a:p>
        </p:txBody>
      </p:sp>
      <p:sp>
        <p:nvSpPr>
          <p:cNvPr id="8215" name="Text Box 23"/>
          <p:cNvSpPr txBox="1">
            <a:spLocks noChangeArrowheads="1"/>
          </p:cNvSpPr>
          <p:nvPr/>
        </p:nvSpPr>
        <p:spPr bwMode="auto">
          <a:xfrm>
            <a:off x="303213" y="3325813"/>
            <a:ext cx="87360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1) Чему равен угловой коэффициент каждой прямой?</a:t>
            </a:r>
          </a:p>
        </p:txBody>
      </p:sp>
      <p:sp>
        <p:nvSpPr>
          <p:cNvPr id="8216" name="Text Box 24"/>
          <p:cNvSpPr txBox="1">
            <a:spLocks noChangeArrowheads="1"/>
          </p:cNvSpPr>
          <p:nvPr/>
        </p:nvSpPr>
        <p:spPr bwMode="auto">
          <a:xfrm>
            <a:off x="250825" y="4076700"/>
            <a:ext cx="88042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2) Каково взаимное расположение графиков функций?</a:t>
            </a:r>
          </a:p>
        </p:txBody>
      </p:sp>
      <p:sp>
        <p:nvSpPr>
          <p:cNvPr id="8217" name="Text Box 25"/>
          <p:cNvSpPr txBox="1">
            <a:spLocks noChangeArrowheads="1"/>
          </p:cNvSpPr>
          <p:nvPr/>
        </p:nvSpPr>
        <p:spPr bwMode="auto">
          <a:xfrm>
            <a:off x="250825" y="4868863"/>
            <a:ext cx="836136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3) Каковы координаты точек пересечения каждого</a:t>
            </a:r>
          </a:p>
          <a:p>
            <a:r>
              <a:rPr lang="ru-RU" sz="2800" b="1" i="1">
                <a:latin typeface="Times New Roman" pitchFamily="18" charset="0"/>
              </a:rPr>
              <a:t>    графика с осями координат?</a:t>
            </a:r>
          </a:p>
        </p:txBody>
      </p:sp>
      <p:sp>
        <p:nvSpPr>
          <p:cNvPr id="8218" name="AutoShape 2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2016125" cy="422275"/>
          </a:xfrm>
          <a:prstGeom prst="actionButtonBlank">
            <a:avLst/>
          </a:prstGeom>
          <a:gradFill rotWithShape="1">
            <a:gsLst>
              <a:gs pos="0">
                <a:srgbClr val="00FF00"/>
              </a:gs>
              <a:gs pos="50000">
                <a:srgbClr val="00FF00">
                  <a:gamma/>
                  <a:tint val="0"/>
                  <a:invGamma/>
                </a:srgbClr>
              </a:gs>
              <a:gs pos="100000">
                <a:srgbClr val="00FF00"/>
              </a:gs>
            </a:gsLst>
            <a:lin ang="5400000" scaled="1"/>
          </a:gradFill>
          <a:ln w="9525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008000"/>
                </a:solidFill>
                <a:latin typeface="Times New Roman" pitchFamily="18" charset="0"/>
              </a:rPr>
              <a:t>Проверка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8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8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8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 animBg="1"/>
      <p:bldP spid="8214" grpId="0" animBg="1"/>
      <p:bldP spid="8215" grpId="0"/>
      <p:bldP spid="8216" grpId="0"/>
      <p:bldP spid="821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AutoShape 2"/>
          <p:cNvSpPr>
            <a:spLocks noChangeArrowheads="1"/>
          </p:cNvSpPr>
          <p:nvPr/>
        </p:nvSpPr>
        <p:spPr bwMode="auto">
          <a:xfrm>
            <a:off x="1258888" y="188913"/>
            <a:ext cx="7705725" cy="719137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Найди ошибку!  Объясни!</a:t>
            </a:r>
          </a:p>
        </p:txBody>
      </p:sp>
      <p:graphicFrame>
        <p:nvGraphicFramePr>
          <p:cNvPr id="52227" name="Object 3"/>
          <p:cNvGraphicFramePr>
            <a:graphicFrameLocks noChangeAspect="1"/>
          </p:cNvGraphicFramePr>
          <p:nvPr>
            <p:ph sz="half" idx="1"/>
          </p:nvPr>
        </p:nvGraphicFramePr>
        <p:xfrm>
          <a:off x="250825" y="1989138"/>
          <a:ext cx="4249738" cy="3971925"/>
        </p:xfrm>
        <a:graphic>
          <a:graphicData uri="http://schemas.openxmlformats.org/presentationml/2006/ole">
            <p:oleObj spid="_x0000_s52227" name="GraphC" r:id="rId3" imgW="3057480" imgH="2857320" progId="">
              <p:embed/>
            </p:oleObj>
          </a:graphicData>
        </a:graphic>
      </p:graphicFrame>
      <p:pic>
        <p:nvPicPr>
          <p:cNvPr id="52229" name="Picture 5" descr="CRCTR49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250825" y="188913"/>
            <a:ext cx="80803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2231" name="Object 7"/>
          <p:cNvGraphicFramePr>
            <a:graphicFrameLocks noChangeAspect="1"/>
          </p:cNvGraphicFramePr>
          <p:nvPr>
            <p:ph sz="half" idx="2"/>
          </p:nvPr>
        </p:nvGraphicFramePr>
        <p:xfrm>
          <a:off x="4778375" y="1954213"/>
          <a:ext cx="4186238" cy="4037012"/>
        </p:xfrm>
        <a:graphic>
          <a:graphicData uri="http://schemas.openxmlformats.org/presentationml/2006/ole">
            <p:oleObj spid="_x0000_s52231" name="GraphC" r:id="rId5" imgW="3057480" imgH="3047760" progId="">
              <p:embed/>
            </p:oleObj>
          </a:graphicData>
        </a:graphic>
      </p:graphicFrame>
      <p:sp>
        <p:nvSpPr>
          <p:cNvPr id="52232" name="Rectangle 8"/>
          <p:cNvSpPr>
            <a:spLocks noChangeArrowheads="1"/>
          </p:cNvSpPr>
          <p:nvPr/>
        </p:nvSpPr>
        <p:spPr bwMode="auto">
          <a:xfrm>
            <a:off x="5003800" y="1052513"/>
            <a:ext cx="3095625" cy="614362"/>
          </a:xfrm>
          <a:prstGeom prst="rect">
            <a:avLst/>
          </a:prstGeom>
          <a:solidFill>
            <a:srgbClr val="FFCCFF">
              <a:alpha val="42000"/>
            </a:srgbClr>
          </a:solidFill>
          <a:ln w="9525">
            <a:solidFill>
              <a:srgbClr val="FFCC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 i="1">
                <a:solidFill>
                  <a:srgbClr val="FF0000"/>
                </a:solidFill>
                <a:latin typeface="Times New Roman" pitchFamily="18" charset="0"/>
              </a:rPr>
              <a:t>Правильно: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2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2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2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CRCTR14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91400" y="4724400"/>
            <a:ext cx="1752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6011863" y="333375"/>
            <a:ext cx="2089150" cy="1114425"/>
            <a:chOff x="884" y="1005"/>
            <a:chExt cx="1316" cy="702"/>
          </a:xfrm>
        </p:grpSpPr>
        <p:sp>
          <p:nvSpPr>
            <p:cNvPr id="9224" name="Rectangle 8"/>
            <p:cNvSpPr>
              <a:spLocks noChangeArrowheads="1"/>
            </p:cNvSpPr>
            <p:nvPr/>
          </p:nvSpPr>
          <p:spPr bwMode="auto">
            <a:xfrm>
              <a:off x="884" y="1026"/>
              <a:ext cx="1316" cy="680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9225" name="Object 9"/>
            <p:cNvGraphicFramePr>
              <a:graphicFrameLocks noChangeAspect="1"/>
            </p:cNvGraphicFramePr>
            <p:nvPr/>
          </p:nvGraphicFramePr>
          <p:xfrm>
            <a:off x="1156" y="1005"/>
            <a:ext cx="908" cy="702"/>
          </p:xfrm>
          <a:graphic>
            <a:graphicData uri="http://schemas.openxmlformats.org/presentationml/2006/ole">
              <p:oleObj spid="_x0000_s9225" name="Формула" r:id="rId5" imgW="482400" imgH="393480" progId="Equation.3">
                <p:embed/>
              </p:oleObj>
            </a:graphicData>
          </a:graphic>
        </p:graphicFrame>
      </p:grpSp>
      <p:grpSp>
        <p:nvGrpSpPr>
          <p:cNvPr id="9226" name="Group 10"/>
          <p:cNvGrpSpPr>
            <a:grpSpLocks/>
          </p:cNvGrpSpPr>
          <p:nvPr/>
        </p:nvGrpSpPr>
        <p:grpSpPr bwMode="auto">
          <a:xfrm>
            <a:off x="6011863" y="1557338"/>
            <a:ext cx="2139950" cy="1114425"/>
            <a:chOff x="884" y="1005"/>
            <a:chExt cx="1348" cy="702"/>
          </a:xfrm>
        </p:grpSpPr>
        <p:sp>
          <p:nvSpPr>
            <p:cNvPr id="9227" name="Rectangle 11"/>
            <p:cNvSpPr>
              <a:spLocks noChangeArrowheads="1"/>
            </p:cNvSpPr>
            <p:nvPr/>
          </p:nvSpPr>
          <p:spPr bwMode="auto">
            <a:xfrm>
              <a:off x="884" y="1026"/>
              <a:ext cx="1316" cy="680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9228" name="Object 12"/>
            <p:cNvGraphicFramePr>
              <a:graphicFrameLocks noChangeAspect="1"/>
            </p:cNvGraphicFramePr>
            <p:nvPr/>
          </p:nvGraphicFramePr>
          <p:xfrm>
            <a:off x="989" y="1005"/>
            <a:ext cx="1243" cy="702"/>
          </p:xfrm>
          <a:graphic>
            <a:graphicData uri="http://schemas.openxmlformats.org/presentationml/2006/ole">
              <p:oleObj spid="_x0000_s9228" name="Формула" r:id="rId6" imgW="660240" imgH="393480" progId="Equation.3">
                <p:embed/>
              </p:oleObj>
            </a:graphicData>
          </a:graphic>
        </p:graphicFrame>
      </p:grpSp>
      <p:grpSp>
        <p:nvGrpSpPr>
          <p:cNvPr id="9229" name="Group 13"/>
          <p:cNvGrpSpPr>
            <a:grpSpLocks/>
          </p:cNvGrpSpPr>
          <p:nvPr/>
        </p:nvGrpSpPr>
        <p:grpSpPr bwMode="auto">
          <a:xfrm>
            <a:off x="6011863" y="2781300"/>
            <a:ext cx="2120900" cy="1114425"/>
            <a:chOff x="3833" y="981"/>
            <a:chExt cx="1336" cy="702"/>
          </a:xfrm>
        </p:grpSpPr>
        <p:sp>
          <p:nvSpPr>
            <p:cNvPr id="9230" name="Rectangle 14"/>
            <p:cNvSpPr>
              <a:spLocks noChangeArrowheads="1"/>
            </p:cNvSpPr>
            <p:nvPr/>
          </p:nvSpPr>
          <p:spPr bwMode="auto">
            <a:xfrm>
              <a:off x="3833" y="1002"/>
              <a:ext cx="1316" cy="680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9231" name="Object 15"/>
            <p:cNvGraphicFramePr>
              <a:graphicFrameLocks noChangeAspect="1"/>
            </p:cNvGraphicFramePr>
            <p:nvPr/>
          </p:nvGraphicFramePr>
          <p:xfrm>
            <a:off x="3878" y="981"/>
            <a:ext cx="1291" cy="702"/>
          </p:xfrm>
          <a:graphic>
            <a:graphicData uri="http://schemas.openxmlformats.org/presentationml/2006/ole">
              <p:oleObj spid="_x0000_s9231" name="Формула" r:id="rId7" imgW="685800" imgH="393480" progId="Equation.3">
                <p:embed/>
              </p:oleObj>
            </a:graphicData>
          </a:graphic>
        </p:graphicFrame>
      </p:grpSp>
      <p:graphicFrame>
        <p:nvGraphicFramePr>
          <p:cNvPr id="9232" name="Object 16"/>
          <p:cNvGraphicFramePr>
            <a:graphicFrameLocks noChangeAspect="1"/>
          </p:cNvGraphicFramePr>
          <p:nvPr>
            <p:ph sz="half" idx="2"/>
          </p:nvPr>
        </p:nvGraphicFramePr>
        <p:xfrm>
          <a:off x="250825" y="260350"/>
          <a:ext cx="5545138" cy="3692525"/>
        </p:xfrm>
        <a:graphic>
          <a:graphicData uri="http://schemas.openxmlformats.org/presentationml/2006/ole">
            <p:oleObj spid="_x0000_s9232" name="GraphC" r:id="rId8" imgW="4248000" imgH="2828880" progId="">
              <p:embed/>
            </p:oleObj>
          </a:graphicData>
        </a:graphic>
      </p:graphicFrame>
      <p:sp>
        <p:nvSpPr>
          <p:cNvPr id="9236" name="Oval 20"/>
          <p:cNvSpPr>
            <a:spLocks noChangeArrowheads="1"/>
          </p:cNvSpPr>
          <p:nvPr/>
        </p:nvSpPr>
        <p:spPr bwMode="auto">
          <a:xfrm>
            <a:off x="8243888" y="620713"/>
            <a:ext cx="647700" cy="62547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37" name="Oval 21"/>
          <p:cNvSpPr>
            <a:spLocks noChangeArrowheads="1"/>
          </p:cNvSpPr>
          <p:nvPr/>
        </p:nvSpPr>
        <p:spPr bwMode="auto">
          <a:xfrm>
            <a:off x="8243888" y="1844675"/>
            <a:ext cx="647700" cy="625475"/>
          </a:xfrm>
          <a:prstGeom prst="ellipse">
            <a:avLst/>
          </a:prstGeom>
          <a:solidFill>
            <a:srgbClr val="008000"/>
          </a:solidFill>
          <a:ln w="9525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38" name="Oval 22"/>
          <p:cNvSpPr>
            <a:spLocks noChangeArrowheads="1"/>
          </p:cNvSpPr>
          <p:nvPr/>
        </p:nvSpPr>
        <p:spPr bwMode="auto">
          <a:xfrm>
            <a:off x="8243888" y="3068638"/>
            <a:ext cx="647700" cy="625475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9248" name="Group 32"/>
          <p:cNvGrpSpPr>
            <a:grpSpLocks/>
          </p:cNvGrpSpPr>
          <p:nvPr/>
        </p:nvGrpSpPr>
        <p:grpSpPr bwMode="auto">
          <a:xfrm>
            <a:off x="1258888" y="3860800"/>
            <a:ext cx="1223962" cy="1108075"/>
            <a:chOff x="2200" y="2976"/>
            <a:chExt cx="771" cy="698"/>
          </a:xfrm>
        </p:grpSpPr>
        <p:sp>
          <p:nvSpPr>
            <p:cNvPr id="9240" name="Rectangle 24"/>
            <p:cNvSpPr>
              <a:spLocks noChangeArrowheads="1"/>
            </p:cNvSpPr>
            <p:nvPr/>
          </p:nvSpPr>
          <p:spPr bwMode="auto">
            <a:xfrm>
              <a:off x="2200" y="3022"/>
              <a:ext cx="771" cy="635"/>
            </a:xfrm>
            <a:prstGeom prst="rect">
              <a:avLst/>
            </a:prstGeom>
            <a:solidFill>
              <a:srgbClr val="FF99CC">
                <a:alpha val="53999"/>
              </a:srgbClr>
            </a:solidFill>
            <a:ln w="9525">
              <a:solidFill>
                <a:srgbClr val="FF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9241" name="Object 25"/>
            <p:cNvGraphicFramePr>
              <a:graphicFrameLocks noChangeAspect="1"/>
            </p:cNvGraphicFramePr>
            <p:nvPr/>
          </p:nvGraphicFramePr>
          <p:xfrm>
            <a:off x="2245" y="2976"/>
            <a:ext cx="689" cy="698"/>
          </p:xfrm>
          <a:graphic>
            <a:graphicData uri="http://schemas.openxmlformats.org/presentationml/2006/ole">
              <p:oleObj spid="_x0000_s9241" name="Формула" r:id="rId9" imgW="368280" imgH="393480" progId="Equation.3">
                <p:embed/>
              </p:oleObj>
            </a:graphicData>
          </a:graphic>
        </p:graphicFrame>
      </p:grpSp>
      <p:sp>
        <p:nvSpPr>
          <p:cNvPr id="9244" name="Oval 28"/>
          <p:cNvSpPr>
            <a:spLocks noChangeArrowheads="1"/>
          </p:cNvSpPr>
          <p:nvPr/>
        </p:nvSpPr>
        <p:spPr bwMode="auto">
          <a:xfrm>
            <a:off x="250825" y="4076700"/>
            <a:ext cx="720725" cy="698500"/>
          </a:xfrm>
          <a:prstGeom prst="ellipse">
            <a:avLst/>
          </a:prstGeom>
          <a:noFill/>
          <a:ln w="3810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1)</a:t>
            </a:r>
          </a:p>
        </p:txBody>
      </p:sp>
      <p:sp>
        <p:nvSpPr>
          <p:cNvPr id="9245" name="Oval 29"/>
          <p:cNvSpPr>
            <a:spLocks noChangeArrowheads="1"/>
          </p:cNvSpPr>
          <p:nvPr/>
        </p:nvSpPr>
        <p:spPr bwMode="auto">
          <a:xfrm>
            <a:off x="3059113" y="4076700"/>
            <a:ext cx="720725" cy="698500"/>
          </a:xfrm>
          <a:prstGeom prst="ellipse">
            <a:avLst/>
          </a:prstGeom>
          <a:noFill/>
          <a:ln w="3810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2)</a:t>
            </a:r>
          </a:p>
        </p:txBody>
      </p:sp>
      <p:sp>
        <p:nvSpPr>
          <p:cNvPr id="9246" name="Oval 30"/>
          <p:cNvSpPr>
            <a:spLocks noChangeArrowheads="1"/>
          </p:cNvSpPr>
          <p:nvPr/>
        </p:nvSpPr>
        <p:spPr bwMode="auto">
          <a:xfrm>
            <a:off x="250825" y="5084763"/>
            <a:ext cx="720725" cy="698500"/>
          </a:xfrm>
          <a:prstGeom prst="ellipse">
            <a:avLst/>
          </a:prstGeom>
          <a:noFill/>
          <a:ln w="3810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3)</a:t>
            </a:r>
          </a:p>
        </p:txBody>
      </p:sp>
      <p:sp>
        <p:nvSpPr>
          <p:cNvPr id="9247" name="AutoShape 31"/>
          <p:cNvSpPr>
            <a:spLocks noChangeArrowheads="1"/>
          </p:cNvSpPr>
          <p:nvPr/>
        </p:nvSpPr>
        <p:spPr bwMode="auto">
          <a:xfrm>
            <a:off x="7775575" y="3789363"/>
            <a:ext cx="1368425" cy="792162"/>
          </a:xfrm>
          <a:prstGeom prst="wedgeRoundRectCallout">
            <a:avLst>
              <a:gd name="adj1" fmla="val -33181"/>
              <a:gd name="adj2" fmla="val 99296"/>
              <a:gd name="adj3" fmla="val 16667"/>
            </a:avLst>
          </a:prstGeom>
          <a:solidFill>
            <a:srgbClr val="FFFF99">
              <a:alpha val="50999"/>
            </a:srgbClr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4400" b="1">
                <a:solidFill>
                  <a:srgbClr val="FF0000"/>
                </a:solidFill>
                <a:latin typeface="Times New Roman" pitchFamily="18" charset="0"/>
              </a:rPr>
              <a:t>???</a:t>
            </a:r>
          </a:p>
        </p:txBody>
      </p:sp>
      <p:sp>
        <p:nvSpPr>
          <p:cNvPr id="9250" name="Rectangle 34"/>
          <p:cNvSpPr>
            <a:spLocks noChangeArrowheads="1"/>
          </p:cNvSpPr>
          <p:nvPr/>
        </p:nvSpPr>
        <p:spPr bwMode="auto">
          <a:xfrm>
            <a:off x="4067175" y="4076700"/>
            <a:ext cx="3168650" cy="677863"/>
          </a:xfrm>
          <a:prstGeom prst="rect">
            <a:avLst/>
          </a:prstGeom>
          <a:solidFill>
            <a:srgbClr val="FF99CC">
              <a:alpha val="53999"/>
            </a:srgbClr>
          </a:solidFill>
          <a:ln w="9525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 i="1">
                <a:latin typeface="Times New Roman" pitchFamily="18" charset="0"/>
              </a:rPr>
              <a:t>Параллельны</a:t>
            </a:r>
          </a:p>
        </p:txBody>
      </p:sp>
      <p:sp>
        <p:nvSpPr>
          <p:cNvPr id="9256" name="Rectangle 40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pSp>
        <p:nvGrpSpPr>
          <p:cNvPr id="9257" name="Group 41"/>
          <p:cNvGrpSpPr>
            <a:grpSpLocks/>
          </p:cNvGrpSpPr>
          <p:nvPr/>
        </p:nvGrpSpPr>
        <p:grpSpPr bwMode="auto">
          <a:xfrm>
            <a:off x="1116013" y="5130800"/>
            <a:ext cx="6192837" cy="1322388"/>
            <a:chOff x="703" y="3232"/>
            <a:chExt cx="3901" cy="833"/>
          </a:xfrm>
        </p:grpSpPr>
        <p:sp>
          <p:nvSpPr>
            <p:cNvPr id="9253" name="Rectangle 37"/>
            <p:cNvSpPr>
              <a:spLocks noChangeArrowheads="1"/>
            </p:cNvSpPr>
            <p:nvPr/>
          </p:nvSpPr>
          <p:spPr bwMode="auto">
            <a:xfrm>
              <a:off x="703" y="3232"/>
              <a:ext cx="3901" cy="833"/>
            </a:xfrm>
            <a:prstGeom prst="rect">
              <a:avLst/>
            </a:prstGeom>
            <a:solidFill>
              <a:srgbClr val="FF99CC">
                <a:alpha val="53999"/>
              </a:srgbClr>
            </a:solidFill>
            <a:ln w="9525">
              <a:solidFill>
                <a:srgbClr val="FF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2800" b="1" i="1">
                  <a:latin typeface="Times New Roman" pitchFamily="18" charset="0"/>
                </a:rPr>
                <a:t>                                 Ох:   </a:t>
              </a:r>
              <a:r>
                <a:rPr lang="ru-RU" sz="2800" b="1">
                  <a:latin typeface="Times New Roman" pitchFamily="18" charset="0"/>
                </a:rPr>
                <a:t>(0;  0)</a:t>
              </a:r>
            </a:p>
            <a:p>
              <a:r>
                <a:rPr lang="ru-RU" sz="2800" b="1">
                  <a:latin typeface="Times New Roman" pitchFamily="18" charset="0"/>
                </a:rPr>
                <a:t>                                 </a:t>
              </a:r>
              <a:r>
                <a:rPr lang="ru-RU" sz="2800" b="1" i="1">
                  <a:latin typeface="Times New Roman" pitchFamily="18" charset="0"/>
                </a:rPr>
                <a:t>Оу:   </a:t>
              </a:r>
              <a:r>
                <a:rPr lang="ru-RU" sz="2800" b="1">
                  <a:latin typeface="Times New Roman" pitchFamily="18" charset="0"/>
                </a:rPr>
                <a:t>(0;  0)</a:t>
              </a:r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9255" name="Object 39"/>
            <p:cNvGraphicFramePr>
              <a:graphicFrameLocks noChangeAspect="1"/>
            </p:cNvGraphicFramePr>
            <p:nvPr/>
          </p:nvGraphicFramePr>
          <p:xfrm>
            <a:off x="1156" y="3294"/>
            <a:ext cx="907" cy="715"/>
          </p:xfrm>
          <a:graphic>
            <a:graphicData uri="http://schemas.openxmlformats.org/presentationml/2006/ole">
              <p:oleObj spid="_x0000_s9255" name="Формула" r:id="rId10" imgW="495085" imgH="393529" progId="Equation.3">
                <p:embed/>
              </p:oleObj>
            </a:graphicData>
          </a:graphic>
        </p:graphicFrame>
      </p:grpSp>
      <p:grpSp>
        <p:nvGrpSpPr>
          <p:cNvPr id="9258" name="Group 42"/>
          <p:cNvGrpSpPr>
            <a:grpSpLocks/>
          </p:cNvGrpSpPr>
          <p:nvPr/>
        </p:nvGrpSpPr>
        <p:grpSpPr bwMode="auto">
          <a:xfrm>
            <a:off x="1116013" y="5084763"/>
            <a:ext cx="6192837" cy="1322387"/>
            <a:chOff x="703" y="3232"/>
            <a:chExt cx="3901" cy="833"/>
          </a:xfrm>
        </p:grpSpPr>
        <p:sp>
          <p:nvSpPr>
            <p:cNvPr id="9259" name="Rectangle 43"/>
            <p:cNvSpPr>
              <a:spLocks noChangeArrowheads="1"/>
            </p:cNvSpPr>
            <p:nvPr/>
          </p:nvSpPr>
          <p:spPr bwMode="auto">
            <a:xfrm>
              <a:off x="703" y="3232"/>
              <a:ext cx="3901" cy="833"/>
            </a:xfrm>
            <a:prstGeom prst="rect">
              <a:avLst/>
            </a:prstGeom>
            <a:solidFill>
              <a:srgbClr val="FF99CC">
                <a:alpha val="53999"/>
              </a:srgbClr>
            </a:solidFill>
            <a:ln w="9525">
              <a:solidFill>
                <a:srgbClr val="FF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2800" b="1" i="1">
                  <a:latin typeface="Times New Roman" pitchFamily="18" charset="0"/>
                </a:rPr>
                <a:t>                                 Ох:   </a:t>
              </a:r>
              <a:r>
                <a:rPr lang="ru-RU" sz="2800" b="1">
                  <a:latin typeface="Times New Roman" pitchFamily="18" charset="0"/>
                </a:rPr>
                <a:t>(3;  0)</a:t>
              </a:r>
            </a:p>
            <a:p>
              <a:r>
                <a:rPr lang="ru-RU" sz="2800" b="1">
                  <a:latin typeface="Times New Roman" pitchFamily="18" charset="0"/>
                </a:rPr>
                <a:t>                                 </a:t>
              </a:r>
              <a:r>
                <a:rPr lang="ru-RU" sz="2800" b="1" i="1">
                  <a:latin typeface="Times New Roman" pitchFamily="18" charset="0"/>
                </a:rPr>
                <a:t>Оу:   </a:t>
              </a:r>
              <a:r>
                <a:rPr lang="ru-RU" sz="2800" b="1">
                  <a:latin typeface="Times New Roman" pitchFamily="18" charset="0"/>
                </a:rPr>
                <a:t>(0;  -1)</a:t>
              </a:r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9260" name="Object 44"/>
            <p:cNvGraphicFramePr>
              <a:graphicFrameLocks noChangeAspect="1"/>
            </p:cNvGraphicFramePr>
            <p:nvPr/>
          </p:nvGraphicFramePr>
          <p:xfrm>
            <a:off x="1004" y="3294"/>
            <a:ext cx="1210" cy="715"/>
          </p:xfrm>
          <a:graphic>
            <a:graphicData uri="http://schemas.openxmlformats.org/presentationml/2006/ole">
              <p:oleObj spid="_x0000_s9260" name="Формула" r:id="rId11" imgW="660240" imgH="393480" progId="Equation.3">
                <p:embed/>
              </p:oleObj>
            </a:graphicData>
          </a:graphic>
        </p:graphicFrame>
      </p:grpSp>
      <p:grpSp>
        <p:nvGrpSpPr>
          <p:cNvPr id="9261" name="Group 45"/>
          <p:cNvGrpSpPr>
            <a:grpSpLocks/>
          </p:cNvGrpSpPr>
          <p:nvPr/>
        </p:nvGrpSpPr>
        <p:grpSpPr bwMode="auto">
          <a:xfrm>
            <a:off x="1116013" y="5084763"/>
            <a:ext cx="6192837" cy="1322387"/>
            <a:chOff x="703" y="3232"/>
            <a:chExt cx="3901" cy="833"/>
          </a:xfrm>
        </p:grpSpPr>
        <p:sp>
          <p:nvSpPr>
            <p:cNvPr id="9262" name="Rectangle 46"/>
            <p:cNvSpPr>
              <a:spLocks noChangeArrowheads="1"/>
            </p:cNvSpPr>
            <p:nvPr/>
          </p:nvSpPr>
          <p:spPr bwMode="auto">
            <a:xfrm>
              <a:off x="703" y="3232"/>
              <a:ext cx="3901" cy="833"/>
            </a:xfrm>
            <a:prstGeom prst="rect">
              <a:avLst/>
            </a:prstGeom>
            <a:solidFill>
              <a:srgbClr val="FF99CC">
                <a:alpha val="53999"/>
              </a:srgbClr>
            </a:solidFill>
            <a:ln w="9525">
              <a:solidFill>
                <a:srgbClr val="FF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2800" b="1" i="1">
                  <a:latin typeface="Times New Roman" pitchFamily="18" charset="0"/>
                </a:rPr>
                <a:t>                                 Ох:   </a:t>
              </a:r>
              <a:r>
                <a:rPr lang="ru-RU" sz="2800" b="1">
                  <a:latin typeface="Times New Roman" pitchFamily="18" charset="0"/>
                </a:rPr>
                <a:t>(-6;  0)</a:t>
              </a:r>
            </a:p>
            <a:p>
              <a:r>
                <a:rPr lang="ru-RU" sz="2800" b="1">
                  <a:latin typeface="Times New Roman" pitchFamily="18" charset="0"/>
                </a:rPr>
                <a:t>                                 </a:t>
              </a:r>
              <a:r>
                <a:rPr lang="ru-RU" sz="2800" b="1" i="1">
                  <a:latin typeface="Times New Roman" pitchFamily="18" charset="0"/>
                </a:rPr>
                <a:t>Оу:   </a:t>
              </a:r>
              <a:r>
                <a:rPr lang="ru-RU" sz="2800" b="1">
                  <a:latin typeface="Times New Roman" pitchFamily="18" charset="0"/>
                </a:rPr>
                <a:t>(0;  2)</a:t>
              </a:r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9263" name="Object 47"/>
            <p:cNvGraphicFramePr>
              <a:graphicFrameLocks noChangeAspect="1"/>
            </p:cNvGraphicFramePr>
            <p:nvPr/>
          </p:nvGraphicFramePr>
          <p:xfrm>
            <a:off x="982" y="3294"/>
            <a:ext cx="1255" cy="715"/>
          </p:xfrm>
          <a:graphic>
            <a:graphicData uri="http://schemas.openxmlformats.org/presentationml/2006/ole">
              <p:oleObj spid="_x0000_s9263" name="Формула" r:id="rId12" imgW="685800" imgH="39348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1000"/>
                                        <p:tgtEl>
                                          <p:spTgt spid="9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9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9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9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92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49" dur="20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92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55" dur="20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6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92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61" dur="20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92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9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44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92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9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9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7" dur="1000"/>
                                        <p:tgtEl>
                                          <p:spTgt spid="9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45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92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9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5" dur="1000"/>
                                        <p:tgtEl>
                                          <p:spTgt spid="9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9" presetClass="exit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8" dur="1000"/>
                                        <p:tgtEl>
                                          <p:spTgt spid="92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36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92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9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9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7" dur="1000"/>
                                        <p:tgtEl>
                                          <p:spTgt spid="9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"/>
                            </p:stCondLst>
                            <p:childTnLst>
                              <p:par>
                                <p:cTn id="99" presetID="9" presetClass="exit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0" dur="1000"/>
                                        <p:tgtEl>
                                          <p:spTgt spid="92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37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92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9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9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9" dur="1000"/>
                                        <p:tgtEl>
                                          <p:spTgt spid="9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38"/>
                  </p:tgtEl>
                </p:cond>
              </p:nextCondLst>
            </p:seq>
          </p:childTnLst>
        </p:cTn>
      </p:par>
    </p:tnLst>
    <p:bldLst>
      <p:bldP spid="9236" grpId="0" animBg="1"/>
      <p:bldP spid="9237" grpId="0" animBg="1"/>
      <p:bldP spid="9238" grpId="0" animBg="1"/>
      <p:bldP spid="9244" grpId="0" animBg="1"/>
      <p:bldP spid="9245" grpId="0" animBg="1"/>
      <p:bldP spid="9246" grpId="0" animBg="1"/>
      <p:bldP spid="9247" grpId="0" animBg="1"/>
      <p:bldP spid="925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CRCTR49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50825" y="188913"/>
            <a:ext cx="80803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AutoShape 5"/>
          <p:cNvSpPr>
            <a:spLocks noChangeArrowheads="1"/>
          </p:cNvSpPr>
          <p:nvPr/>
        </p:nvSpPr>
        <p:spPr bwMode="auto">
          <a:xfrm>
            <a:off x="1403350" y="188913"/>
            <a:ext cx="7489825" cy="1152525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Постройте в одной системе координат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графики функций:</a:t>
            </a:r>
          </a:p>
        </p:txBody>
      </p:sp>
      <p:grpSp>
        <p:nvGrpSpPr>
          <p:cNvPr id="12304" name="Group 16"/>
          <p:cNvGrpSpPr>
            <a:grpSpLocks/>
          </p:cNvGrpSpPr>
          <p:nvPr/>
        </p:nvGrpSpPr>
        <p:grpSpPr bwMode="auto">
          <a:xfrm>
            <a:off x="1763713" y="1412875"/>
            <a:ext cx="2089150" cy="614363"/>
            <a:chOff x="1111" y="1047"/>
            <a:chExt cx="1316" cy="387"/>
          </a:xfrm>
        </p:grpSpPr>
        <p:sp>
          <p:nvSpPr>
            <p:cNvPr id="12295" name="Rectangle 7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12296" name="Object 8"/>
            <p:cNvGraphicFramePr>
              <a:graphicFrameLocks noChangeAspect="1"/>
            </p:cNvGraphicFramePr>
            <p:nvPr/>
          </p:nvGraphicFramePr>
          <p:xfrm>
            <a:off x="1247" y="1071"/>
            <a:ext cx="1075" cy="362"/>
          </p:xfrm>
          <a:graphic>
            <a:graphicData uri="http://schemas.openxmlformats.org/presentationml/2006/ole">
              <p:oleObj spid="_x0000_s12296" name="Формула" r:id="rId4" imgW="571320" imgH="203040" progId="Equation.3">
                <p:embed/>
              </p:oleObj>
            </a:graphicData>
          </a:graphic>
        </p:graphicFrame>
      </p:grpSp>
      <p:sp>
        <p:nvSpPr>
          <p:cNvPr id="12303" name="AutoShape 15"/>
          <p:cNvSpPr>
            <a:spLocks noChangeArrowheads="1"/>
          </p:cNvSpPr>
          <p:nvPr/>
        </p:nvSpPr>
        <p:spPr bwMode="auto">
          <a:xfrm>
            <a:off x="1403350" y="2205038"/>
            <a:ext cx="7489825" cy="576262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Ответьте на вопросы:</a:t>
            </a:r>
          </a:p>
        </p:txBody>
      </p:sp>
      <p:grpSp>
        <p:nvGrpSpPr>
          <p:cNvPr id="12305" name="Group 17"/>
          <p:cNvGrpSpPr>
            <a:grpSpLocks/>
          </p:cNvGrpSpPr>
          <p:nvPr/>
        </p:nvGrpSpPr>
        <p:grpSpPr bwMode="auto">
          <a:xfrm>
            <a:off x="4110038" y="1412875"/>
            <a:ext cx="2198687" cy="614363"/>
            <a:chOff x="1092" y="1047"/>
            <a:chExt cx="1385" cy="387"/>
          </a:xfrm>
        </p:grpSpPr>
        <p:sp>
          <p:nvSpPr>
            <p:cNvPr id="12306" name="Rectangle 18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12307" name="Object 19"/>
            <p:cNvGraphicFramePr>
              <a:graphicFrameLocks noChangeAspect="1"/>
            </p:cNvGraphicFramePr>
            <p:nvPr/>
          </p:nvGraphicFramePr>
          <p:xfrm>
            <a:off x="1092" y="1071"/>
            <a:ext cx="1385" cy="362"/>
          </p:xfrm>
          <a:graphic>
            <a:graphicData uri="http://schemas.openxmlformats.org/presentationml/2006/ole">
              <p:oleObj spid="_x0000_s12307" name="Формула" r:id="rId5" imgW="736560" imgH="203040" progId="Equation.3">
                <p:embed/>
              </p:oleObj>
            </a:graphicData>
          </a:graphic>
        </p:graphicFrame>
      </p:grpSp>
      <p:grpSp>
        <p:nvGrpSpPr>
          <p:cNvPr id="12308" name="Group 20"/>
          <p:cNvGrpSpPr>
            <a:grpSpLocks/>
          </p:cNvGrpSpPr>
          <p:nvPr/>
        </p:nvGrpSpPr>
        <p:grpSpPr bwMode="auto">
          <a:xfrm>
            <a:off x="6443663" y="1412875"/>
            <a:ext cx="2089150" cy="614363"/>
            <a:chOff x="1111" y="1047"/>
            <a:chExt cx="1316" cy="387"/>
          </a:xfrm>
        </p:grpSpPr>
        <p:sp>
          <p:nvSpPr>
            <p:cNvPr id="12309" name="Rectangle 21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12310" name="Object 22"/>
            <p:cNvGraphicFramePr>
              <a:graphicFrameLocks noChangeAspect="1"/>
            </p:cNvGraphicFramePr>
            <p:nvPr/>
          </p:nvGraphicFramePr>
          <p:xfrm>
            <a:off x="1366" y="1071"/>
            <a:ext cx="836" cy="362"/>
          </p:xfrm>
          <a:graphic>
            <a:graphicData uri="http://schemas.openxmlformats.org/presentationml/2006/ole">
              <p:oleObj spid="_x0000_s12310" name="Формула" r:id="rId6" imgW="444240" imgH="203040" progId="Equation.3">
                <p:embed/>
              </p:oleObj>
            </a:graphicData>
          </a:graphic>
        </p:graphicFrame>
      </p:grpSp>
      <p:sp>
        <p:nvSpPr>
          <p:cNvPr id="12311" name="Text Box 23"/>
          <p:cNvSpPr txBox="1">
            <a:spLocks noChangeArrowheads="1"/>
          </p:cNvSpPr>
          <p:nvPr/>
        </p:nvSpPr>
        <p:spPr bwMode="auto">
          <a:xfrm>
            <a:off x="339725" y="3284538"/>
            <a:ext cx="88042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1) Каково взаимное расположение графиков функций?</a:t>
            </a:r>
          </a:p>
        </p:txBody>
      </p:sp>
      <p:sp>
        <p:nvSpPr>
          <p:cNvPr id="12312" name="Text Box 24"/>
          <p:cNvSpPr txBox="1">
            <a:spLocks noChangeArrowheads="1"/>
          </p:cNvSpPr>
          <p:nvPr/>
        </p:nvSpPr>
        <p:spPr bwMode="auto">
          <a:xfrm>
            <a:off x="323850" y="4005263"/>
            <a:ext cx="836136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2) Каковы координаты точек пересечения каждого</a:t>
            </a:r>
          </a:p>
          <a:p>
            <a:r>
              <a:rPr lang="ru-RU" sz="2800" b="1" i="1">
                <a:latin typeface="Times New Roman" pitchFamily="18" charset="0"/>
              </a:rPr>
              <a:t>    графика с осями координат?</a:t>
            </a:r>
          </a:p>
        </p:txBody>
      </p:sp>
      <p:sp>
        <p:nvSpPr>
          <p:cNvPr id="12313" name="AutoShape 2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2016125" cy="422275"/>
          </a:xfrm>
          <a:prstGeom prst="actionButtonBlank">
            <a:avLst/>
          </a:prstGeom>
          <a:gradFill rotWithShape="1">
            <a:gsLst>
              <a:gs pos="0">
                <a:srgbClr val="00FF00"/>
              </a:gs>
              <a:gs pos="50000">
                <a:srgbClr val="00FF00">
                  <a:gamma/>
                  <a:tint val="0"/>
                  <a:invGamma/>
                </a:srgbClr>
              </a:gs>
              <a:gs pos="100000">
                <a:srgbClr val="00FF00"/>
              </a:gs>
            </a:gsLst>
            <a:lin ang="5400000" scaled="1"/>
          </a:gradFill>
          <a:ln w="9525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008000"/>
                </a:solidFill>
                <a:latin typeface="Times New Roman" pitchFamily="18" charset="0"/>
              </a:rPr>
              <a:t>Проверка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3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3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2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animBg="1"/>
      <p:bldP spid="12303" grpId="0" animBg="1"/>
      <p:bldP spid="12311" grpId="0"/>
      <p:bldP spid="123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6" name="Object 4"/>
          <p:cNvGraphicFramePr>
            <a:graphicFrameLocks noChangeAspect="1"/>
          </p:cNvGraphicFramePr>
          <p:nvPr>
            <p:ph/>
          </p:nvPr>
        </p:nvGraphicFramePr>
        <p:xfrm>
          <a:off x="179388" y="188913"/>
          <a:ext cx="6048375" cy="4027487"/>
        </p:xfrm>
        <a:graphic>
          <a:graphicData uri="http://schemas.openxmlformats.org/presentationml/2006/ole">
            <p:oleObj spid="_x0000_s13316" name="GraphC" r:id="rId4" imgW="4248000" imgH="2828880" progId="">
              <p:embed/>
            </p:oleObj>
          </a:graphicData>
        </a:graphic>
      </p:graphicFrame>
      <p:pic>
        <p:nvPicPr>
          <p:cNvPr id="13318" name="Picture 6" descr="CRCTR14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91400" y="4724400"/>
            <a:ext cx="1752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6084888" y="765175"/>
            <a:ext cx="2089150" cy="614363"/>
            <a:chOff x="1111" y="1047"/>
            <a:chExt cx="1316" cy="387"/>
          </a:xfrm>
        </p:grpSpPr>
        <p:sp>
          <p:nvSpPr>
            <p:cNvPr id="13320" name="Rectangle 8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13321" name="Object 9"/>
            <p:cNvGraphicFramePr>
              <a:graphicFrameLocks noChangeAspect="1"/>
            </p:cNvGraphicFramePr>
            <p:nvPr/>
          </p:nvGraphicFramePr>
          <p:xfrm>
            <a:off x="1247" y="1071"/>
            <a:ext cx="1075" cy="362"/>
          </p:xfrm>
          <a:graphic>
            <a:graphicData uri="http://schemas.openxmlformats.org/presentationml/2006/ole">
              <p:oleObj spid="_x0000_s13321" name="Формула" r:id="rId6" imgW="571320" imgH="203040" progId="Equation.3">
                <p:embed/>
              </p:oleObj>
            </a:graphicData>
          </a:graphic>
        </p:graphicFrame>
      </p:grpSp>
      <p:grpSp>
        <p:nvGrpSpPr>
          <p:cNvPr id="13322" name="Group 10"/>
          <p:cNvGrpSpPr>
            <a:grpSpLocks/>
          </p:cNvGrpSpPr>
          <p:nvPr/>
        </p:nvGrpSpPr>
        <p:grpSpPr bwMode="auto">
          <a:xfrm>
            <a:off x="6084888" y="1844675"/>
            <a:ext cx="2198687" cy="614363"/>
            <a:chOff x="1092" y="1047"/>
            <a:chExt cx="1385" cy="387"/>
          </a:xfrm>
        </p:grpSpPr>
        <p:sp>
          <p:nvSpPr>
            <p:cNvPr id="13323" name="Rectangle 11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13324" name="Object 12"/>
            <p:cNvGraphicFramePr>
              <a:graphicFrameLocks noChangeAspect="1"/>
            </p:cNvGraphicFramePr>
            <p:nvPr/>
          </p:nvGraphicFramePr>
          <p:xfrm>
            <a:off x="1092" y="1071"/>
            <a:ext cx="1385" cy="362"/>
          </p:xfrm>
          <a:graphic>
            <a:graphicData uri="http://schemas.openxmlformats.org/presentationml/2006/ole">
              <p:oleObj spid="_x0000_s13324" name="Формула" r:id="rId7" imgW="736560" imgH="203040" progId="Equation.3">
                <p:embed/>
              </p:oleObj>
            </a:graphicData>
          </a:graphic>
        </p:graphicFrame>
      </p:grpSp>
      <p:grpSp>
        <p:nvGrpSpPr>
          <p:cNvPr id="13325" name="Group 13"/>
          <p:cNvGrpSpPr>
            <a:grpSpLocks/>
          </p:cNvGrpSpPr>
          <p:nvPr/>
        </p:nvGrpSpPr>
        <p:grpSpPr bwMode="auto">
          <a:xfrm>
            <a:off x="6084888" y="2852738"/>
            <a:ext cx="2089150" cy="614362"/>
            <a:chOff x="1111" y="1047"/>
            <a:chExt cx="1316" cy="387"/>
          </a:xfrm>
        </p:grpSpPr>
        <p:sp>
          <p:nvSpPr>
            <p:cNvPr id="13326" name="Rectangle 14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13327" name="Object 15"/>
            <p:cNvGraphicFramePr>
              <a:graphicFrameLocks noChangeAspect="1"/>
            </p:cNvGraphicFramePr>
            <p:nvPr/>
          </p:nvGraphicFramePr>
          <p:xfrm>
            <a:off x="1366" y="1071"/>
            <a:ext cx="836" cy="362"/>
          </p:xfrm>
          <a:graphic>
            <a:graphicData uri="http://schemas.openxmlformats.org/presentationml/2006/ole">
              <p:oleObj spid="_x0000_s13327" name="Формула" r:id="rId8" imgW="444240" imgH="203040" progId="Equation.3">
                <p:embed/>
              </p:oleObj>
            </a:graphicData>
          </a:graphic>
        </p:graphicFrame>
      </p:grpSp>
      <p:sp>
        <p:nvSpPr>
          <p:cNvPr id="13328" name="Oval 16"/>
          <p:cNvSpPr>
            <a:spLocks noChangeArrowheads="1"/>
          </p:cNvSpPr>
          <p:nvPr/>
        </p:nvSpPr>
        <p:spPr bwMode="auto">
          <a:xfrm>
            <a:off x="8243888" y="620713"/>
            <a:ext cx="647700" cy="62547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9" name="Oval 17"/>
          <p:cNvSpPr>
            <a:spLocks noChangeArrowheads="1"/>
          </p:cNvSpPr>
          <p:nvPr/>
        </p:nvSpPr>
        <p:spPr bwMode="auto">
          <a:xfrm>
            <a:off x="8243888" y="2852738"/>
            <a:ext cx="647700" cy="625475"/>
          </a:xfrm>
          <a:prstGeom prst="ellipse">
            <a:avLst/>
          </a:prstGeom>
          <a:solidFill>
            <a:srgbClr val="008000"/>
          </a:solidFill>
          <a:ln w="9525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30" name="Oval 18"/>
          <p:cNvSpPr>
            <a:spLocks noChangeArrowheads="1"/>
          </p:cNvSpPr>
          <p:nvPr/>
        </p:nvSpPr>
        <p:spPr bwMode="auto">
          <a:xfrm>
            <a:off x="8243888" y="1773238"/>
            <a:ext cx="647700" cy="625475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31" name="AutoShape 19"/>
          <p:cNvSpPr>
            <a:spLocks noChangeArrowheads="1"/>
          </p:cNvSpPr>
          <p:nvPr/>
        </p:nvSpPr>
        <p:spPr bwMode="auto">
          <a:xfrm>
            <a:off x="7775575" y="3789363"/>
            <a:ext cx="1368425" cy="792162"/>
          </a:xfrm>
          <a:prstGeom prst="wedgeRoundRectCallout">
            <a:avLst>
              <a:gd name="adj1" fmla="val -33181"/>
              <a:gd name="adj2" fmla="val 99296"/>
              <a:gd name="adj3" fmla="val 16667"/>
            </a:avLst>
          </a:prstGeom>
          <a:solidFill>
            <a:srgbClr val="FFFF99">
              <a:alpha val="50999"/>
            </a:srgbClr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4400" b="1">
                <a:solidFill>
                  <a:srgbClr val="FF0000"/>
                </a:solidFill>
                <a:latin typeface="Times New Roman" pitchFamily="18" charset="0"/>
              </a:rPr>
              <a:t>???</a:t>
            </a:r>
          </a:p>
        </p:txBody>
      </p:sp>
      <p:sp>
        <p:nvSpPr>
          <p:cNvPr id="13332" name="Oval 20"/>
          <p:cNvSpPr>
            <a:spLocks noChangeArrowheads="1"/>
          </p:cNvSpPr>
          <p:nvPr/>
        </p:nvSpPr>
        <p:spPr bwMode="auto">
          <a:xfrm>
            <a:off x="250825" y="4221163"/>
            <a:ext cx="720725" cy="698500"/>
          </a:xfrm>
          <a:prstGeom prst="ellipse">
            <a:avLst/>
          </a:prstGeom>
          <a:noFill/>
          <a:ln w="3810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1)</a:t>
            </a:r>
          </a:p>
        </p:txBody>
      </p:sp>
      <p:sp>
        <p:nvSpPr>
          <p:cNvPr id="13333" name="Oval 21"/>
          <p:cNvSpPr>
            <a:spLocks noChangeArrowheads="1"/>
          </p:cNvSpPr>
          <p:nvPr/>
        </p:nvSpPr>
        <p:spPr bwMode="auto">
          <a:xfrm>
            <a:off x="250825" y="5229225"/>
            <a:ext cx="720725" cy="698500"/>
          </a:xfrm>
          <a:prstGeom prst="ellipse">
            <a:avLst/>
          </a:prstGeom>
          <a:noFill/>
          <a:ln w="3810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2)</a:t>
            </a:r>
          </a:p>
        </p:txBody>
      </p:sp>
      <p:sp>
        <p:nvSpPr>
          <p:cNvPr id="13334" name="Rectangle 22"/>
          <p:cNvSpPr>
            <a:spLocks noChangeArrowheads="1"/>
          </p:cNvSpPr>
          <p:nvPr/>
        </p:nvSpPr>
        <p:spPr bwMode="auto">
          <a:xfrm>
            <a:off x="1116013" y="4221163"/>
            <a:ext cx="6192837" cy="677862"/>
          </a:xfrm>
          <a:prstGeom prst="rect">
            <a:avLst/>
          </a:prstGeom>
          <a:solidFill>
            <a:srgbClr val="FF99CC">
              <a:alpha val="53999"/>
            </a:srgbClr>
          </a:solidFill>
          <a:ln w="9525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 i="1">
                <a:latin typeface="Times New Roman" pitchFamily="18" charset="0"/>
              </a:rPr>
              <a:t>Графики пересекаются</a:t>
            </a:r>
          </a:p>
        </p:txBody>
      </p:sp>
      <p:grpSp>
        <p:nvGrpSpPr>
          <p:cNvPr id="13335" name="Group 23"/>
          <p:cNvGrpSpPr>
            <a:grpSpLocks/>
          </p:cNvGrpSpPr>
          <p:nvPr/>
        </p:nvGrpSpPr>
        <p:grpSpPr bwMode="auto">
          <a:xfrm>
            <a:off x="1116013" y="5084763"/>
            <a:ext cx="6192837" cy="1322387"/>
            <a:chOff x="703" y="3232"/>
            <a:chExt cx="3901" cy="833"/>
          </a:xfrm>
        </p:grpSpPr>
        <p:sp>
          <p:nvSpPr>
            <p:cNvPr id="13336" name="Rectangle 24"/>
            <p:cNvSpPr>
              <a:spLocks noChangeArrowheads="1"/>
            </p:cNvSpPr>
            <p:nvPr/>
          </p:nvSpPr>
          <p:spPr bwMode="auto">
            <a:xfrm>
              <a:off x="703" y="3232"/>
              <a:ext cx="3901" cy="833"/>
            </a:xfrm>
            <a:prstGeom prst="rect">
              <a:avLst/>
            </a:prstGeom>
            <a:solidFill>
              <a:srgbClr val="FF99CC">
                <a:alpha val="53999"/>
              </a:srgbClr>
            </a:solidFill>
            <a:ln w="9525">
              <a:solidFill>
                <a:srgbClr val="FF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2800" b="1" i="1">
                  <a:latin typeface="Times New Roman" pitchFamily="18" charset="0"/>
                </a:rPr>
                <a:t>                              Ох:   параллелен оси</a:t>
              </a:r>
            </a:p>
            <a:p>
              <a:r>
                <a:rPr lang="ru-RU" sz="2800" b="1">
                  <a:latin typeface="Times New Roman" pitchFamily="18" charset="0"/>
                </a:rPr>
                <a:t>                              </a:t>
              </a:r>
              <a:r>
                <a:rPr lang="ru-RU" sz="2800" b="1" i="1">
                  <a:latin typeface="Times New Roman" pitchFamily="18" charset="0"/>
                </a:rPr>
                <a:t>Оу:   </a:t>
              </a:r>
              <a:r>
                <a:rPr lang="ru-RU" sz="2800" b="1">
                  <a:latin typeface="Times New Roman" pitchFamily="18" charset="0"/>
                </a:rPr>
                <a:t>(0;  -4)</a:t>
              </a:r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13337" name="Object 25"/>
            <p:cNvGraphicFramePr>
              <a:graphicFrameLocks noChangeAspect="1"/>
            </p:cNvGraphicFramePr>
            <p:nvPr/>
          </p:nvGraphicFramePr>
          <p:xfrm>
            <a:off x="1202" y="3467"/>
            <a:ext cx="814" cy="369"/>
          </p:xfrm>
          <a:graphic>
            <a:graphicData uri="http://schemas.openxmlformats.org/presentationml/2006/ole">
              <p:oleObj spid="_x0000_s13337" name="Формула" r:id="rId9" imgW="444240" imgH="203040" progId="Equation.3">
                <p:embed/>
              </p:oleObj>
            </a:graphicData>
          </a:graphic>
        </p:graphicFrame>
      </p:grpSp>
      <p:grpSp>
        <p:nvGrpSpPr>
          <p:cNvPr id="13338" name="Group 26"/>
          <p:cNvGrpSpPr>
            <a:grpSpLocks/>
          </p:cNvGrpSpPr>
          <p:nvPr/>
        </p:nvGrpSpPr>
        <p:grpSpPr bwMode="auto">
          <a:xfrm>
            <a:off x="1116013" y="5084763"/>
            <a:ext cx="6192837" cy="1322387"/>
            <a:chOff x="703" y="3232"/>
            <a:chExt cx="3901" cy="833"/>
          </a:xfrm>
        </p:grpSpPr>
        <p:sp>
          <p:nvSpPr>
            <p:cNvPr id="13339" name="Rectangle 27"/>
            <p:cNvSpPr>
              <a:spLocks noChangeArrowheads="1"/>
            </p:cNvSpPr>
            <p:nvPr/>
          </p:nvSpPr>
          <p:spPr bwMode="auto">
            <a:xfrm>
              <a:off x="703" y="3232"/>
              <a:ext cx="3901" cy="833"/>
            </a:xfrm>
            <a:prstGeom prst="rect">
              <a:avLst/>
            </a:prstGeom>
            <a:solidFill>
              <a:srgbClr val="FF99CC">
                <a:alpha val="53999"/>
              </a:srgbClr>
            </a:solidFill>
            <a:ln w="9525">
              <a:solidFill>
                <a:srgbClr val="FF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2800" b="1" i="1">
                  <a:latin typeface="Times New Roman" pitchFamily="18" charset="0"/>
                </a:rPr>
                <a:t>                              Ох:   </a:t>
              </a:r>
              <a:r>
                <a:rPr lang="ru-RU" sz="2800" b="1">
                  <a:latin typeface="Times New Roman" pitchFamily="18" charset="0"/>
                </a:rPr>
                <a:t>(4;  0)</a:t>
              </a:r>
              <a:endParaRPr lang="ru-RU" sz="2800" b="1" i="1">
                <a:latin typeface="Times New Roman" pitchFamily="18" charset="0"/>
              </a:endParaRPr>
            </a:p>
            <a:p>
              <a:r>
                <a:rPr lang="ru-RU" sz="2800" b="1">
                  <a:latin typeface="Times New Roman" pitchFamily="18" charset="0"/>
                </a:rPr>
                <a:t>                              </a:t>
              </a:r>
              <a:r>
                <a:rPr lang="ru-RU" sz="2800" b="1" i="1">
                  <a:latin typeface="Times New Roman" pitchFamily="18" charset="0"/>
                </a:rPr>
                <a:t>Оу:   </a:t>
              </a:r>
              <a:r>
                <a:rPr lang="ru-RU" sz="2800" b="1">
                  <a:latin typeface="Times New Roman" pitchFamily="18" charset="0"/>
                </a:rPr>
                <a:t>(0;  -4)</a:t>
              </a:r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13340" name="Object 28"/>
            <p:cNvGraphicFramePr>
              <a:graphicFrameLocks noChangeAspect="1"/>
            </p:cNvGraphicFramePr>
            <p:nvPr/>
          </p:nvGraphicFramePr>
          <p:xfrm>
            <a:off x="1086" y="3467"/>
            <a:ext cx="1047" cy="369"/>
          </p:xfrm>
          <a:graphic>
            <a:graphicData uri="http://schemas.openxmlformats.org/presentationml/2006/ole">
              <p:oleObj spid="_x0000_s13340" name="Формула" r:id="rId10" imgW="571320" imgH="203040" progId="Equation.3">
                <p:embed/>
              </p:oleObj>
            </a:graphicData>
          </a:graphic>
        </p:graphicFrame>
      </p:grpSp>
      <p:grpSp>
        <p:nvGrpSpPr>
          <p:cNvPr id="13341" name="Group 29"/>
          <p:cNvGrpSpPr>
            <a:grpSpLocks/>
          </p:cNvGrpSpPr>
          <p:nvPr/>
        </p:nvGrpSpPr>
        <p:grpSpPr bwMode="auto">
          <a:xfrm>
            <a:off x="1116013" y="5084763"/>
            <a:ext cx="6192837" cy="1322387"/>
            <a:chOff x="703" y="3232"/>
            <a:chExt cx="3901" cy="833"/>
          </a:xfrm>
        </p:grpSpPr>
        <p:sp>
          <p:nvSpPr>
            <p:cNvPr id="13342" name="Rectangle 30"/>
            <p:cNvSpPr>
              <a:spLocks noChangeArrowheads="1"/>
            </p:cNvSpPr>
            <p:nvPr/>
          </p:nvSpPr>
          <p:spPr bwMode="auto">
            <a:xfrm>
              <a:off x="703" y="3232"/>
              <a:ext cx="3901" cy="833"/>
            </a:xfrm>
            <a:prstGeom prst="rect">
              <a:avLst/>
            </a:prstGeom>
            <a:solidFill>
              <a:srgbClr val="FF99CC">
                <a:alpha val="53999"/>
              </a:srgbClr>
            </a:solidFill>
            <a:ln w="9525">
              <a:solidFill>
                <a:srgbClr val="FF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2800" b="1" i="1">
                  <a:latin typeface="Times New Roman" pitchFamily="18" charset="0"/>
                </a:rPr>
                <a:t>                              Ох:   </a:t>
              </a:r>
              <a:r>
                <a:rPr lang="ru-RU" sz="2800" b="1">
                  <a:latin typeface="Times New Roman" pitchFamily="18" charset="0"/>
                </a:rPr>
                <a:t>(-2;  0)</a:t>
              </a:r>
            </a:p>
            <a:p>
              <a:r>
                <a:rPr lang="ru-RU" sz="2800" b="1">
                  <a:latin typeface="Times New Roman" pitchFamily="18" charset="0"/>
                </a:rPr>
                <a:t>                              </a:t>
              </a:r>
              <a:r>
                <a:rPr lang="ru-RU" sz="2800" b="1" i="1">
                  <a:latin typeface="Times New Roman" pitchFamily="18" charset="0"/>
                </a:rPr>
                <a:t>Оу:   </a:t>
              </a:r>
              <a:r>
                <a:rPr lang="ru-RU" sz="2800" b="1">
                  <a:latin typeface="Times New Roman" pitchFamily="18" charset="0"/>
                </a:rPr>
                <a:t>(0;  -4)</a:t>
              </a:r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13343" name="Object 31"/>
            <p:cNvGraphicFramePr>
              <a:graphicFrameLocks noChangeAspect="1"/>
            </p:cNvGraphicFramePr>
            <p:nvPr/>
          </p:nvGraphicFramePr>
          <p:xfrm>
            <a:off x="935" y="3467"/>
            <a:ext cx="1349" cy="369"/>
          </p:xfrm>
          <a:graphic>
            <a:graphicData uri="http://schemas.openxmlformats.org/presentationml/2006/ole">
              <p:oleObj spid="_x0000_s13343" name="Формула" r:id="rId11" imgW="736560" imgH="20304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1000"/>
                                        <p:tgtEl>
                                          <p:spTgt spid="13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13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13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33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47" dur="2000"/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19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33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53" dur="2000"/>
                                        <p:tgtEl>
                                          <p:spTgt spid="13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22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3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59" dur="2000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25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33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3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33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7" dur="1000"/>
                                        <p:tgtEl>
                                          <p:spTgt spid="13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32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33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5" dur="1000"/>
                                        <p:tgtEl>
                                          <p:spTgt spid="13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9" presetClass="exit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133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29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33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7" dur="1000"/>
                                        <p:tgtEl>
                                          <p:spTgt spid="13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"/>
                            </p:stCondLst>
                            <p:childTnLst>
                              <p:par>
                                <p:cTn id="89" presetID="9" presetClass="exit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133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28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33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3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3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9" dur="1000"/>
                                        <p:tgtEl>
                                          <p:spTgt spid="13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"/>
                            </p:stCondLst>
                            <p:childTnLst>
                              <p:par>
                                <p:cTn id="101" presetID="9" presetClass="exit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2" dur="500"/>
                                        <p:tgtEl>
                                          <p:spTgt spid="133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30"/>
                  </p:tgtEl>
                </p:cond>
              </p:nextCondLst>
            </p:seq>
          </p:childTnLst>
        </p:cTn>
      </p:par>
    </p:tnLst>
    <p:bldLst>
      <p:bldP spid="13328" grpId="0" animBg="1"/>
      <p:bldP spid="13329" grpId="0" animBg="1"/>
      <p:bldP spid="13330" grpId="0" animBg="1"/>
      <p:bldP spid="13331" grpId="0" animBg="1"/>
      <p:bldP spid="13332" grpId="0" animBg="1"/>
      <p:bldP spid="13333" grpId="0" animBg="1"/>
      <p:bldP spid="1333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CRCTR49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50825" y="188913"/>
            <a:ext cx="80803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1331913" y="549275"/>
            <a:ext cx="7489825" cy="1152525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Постройте в одной системе координат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графики функций:</a:t>
            </a:r>
          </a:p>
        </p:txBody>
      </p:sp>
      <p:grpSp>
        <p:nvGrpSpPr>
          <p:cNvPr id="15366" name="Group 6"/>
          <p:cNvGrpSpPr>
            <a:grpSpLocks/>
          </p:cNvGrpSpPr>
          <p:nvPr/>
        </p:nvGrpSpPr>
        <p:grpSpPr bwMode="auto">
          <a:xfrm>
            <a:off x="1690688" y="1989138"/>
            <a:ext cx="2089150" cy="614362"/>
            <a:chOff x="1111" y="1047"/>
            <a:chExt cx="1316" cy="387"/>
          </a:xfrm>
        </p:grpSpPr>
        <p:sp>
          <p:nvSpPr>
            <p:cNvPr id="15367" name="Rectangle 7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15368" name="Object 8"/>
            <p:cNvGraphicFramePr>
              <a:graphicFrameLocks noChangeAspect="1"/>
            </p:cNvGraphicFramePr>
            <p:nvPr/>
          </p:nvGraphicFramePr>
          <p:xfrm>
            <a:off x="1164" y="1071"/>
            <a:ext cx="1242" cy="362"/>
          </p:xfrm>
          <a:graphic>
            <a:graphicData uri="http://schemas.openxmlformats.org/presentationml/2006/ole">
              <p:oleObj spid="_x0000_s15368" name="Формула" r:id="rId4" imgW="660240" imgH="203040" progId="Equation.3">
                <p:embed/>
              </p:oleObj>
            </a:graphicData>
          </a:graphic>
        </p:graphicFrame>
      </p:grpSp>
      <p:grpSp>
        <p:nvGrpSpPr>
          <p:cNvPr id="15369" name="Group 9"/>
          <p:cNvGrpSpPr>
            <a:grpSpLocks/>
          </p:cNvGrpSpPr>
          <p:nvPr/>
        </p:nvGrpSpPr>
        <p:grpSpPr bwMode="auto">
          <a:xfrm>
            <a:off x="4572000" y="1989138"/>
            <a:ext cx="2198688" cy="614362"/>
            <a:chOff x="1092" y="1047"/>
            <a:chExt cx="1385" cy="387"/>
          </a:xfrm>
        </p:grpSpPr>
        <p:sp>
          <p:nvSpPr>
            <p:cNvPr id="15370" name="Rectangle 10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15371" name="Object 11"/>
            <p:cNvGraphicFramePr>
              <a:graphicFrameLocks noChangeAspect="1"/>
            </p:cNvGraphicFramePr>
            <p:nvPr/>
          </p:nvGraphicFramePr>
          <p:xfrm>
            <a:off x="1092" y="1071"/>
            <a:ext cx="1385" cy="362"/>
          </p:xfrm>
          <a:graphic>
            <a:graphicData uri="http://schemas.openxmlformats.org/presentationml/2006/ole">
              <p:oleObj spid="_x0000_s15371" name="Формула" r:id="rId5" imgW="736560" imgH="203040" progId="Equation.3">
                <p:embed/>
              </p:oleObj>
            </a:graphicData>
          </a:graphic>
        </p:graphicFrame>
      </p:grpSp>
      <p:grpSp>
        <p:nvGrpSpPr>
          <p:cNvPr id="15372" name="Group 12"/>
          <p:cNvGrpSpPr>
            <a:grpSpLocks/>
          </p:cNvGrpSpPr>
          <p:nvPr/>
        </p:nvGrpSpPr>
        <p:grpSpPr bwMode="auto">
          <a:xfrm>
            <a:off x="3132138" y="2709863"/>
            <a:ext cx="2089150" cy="614362"/>
            <a:chOff x="1111" y="1047"/>
            <a:chExt cx="1316" cy="387"/>
          </a:xfrm>
        </p:grpSpPr>
        <p:sp>
          <p:nvSpPr>
            <p:cNvPr id="15373" name="Rectangle 13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15374" name="Object 14"/>
            <p:cNvGraphicFramePr>
              <a:graphicFrameLocks noChangeAspect="1"/>
            </p:cNvGraphicFramePr>
            <p:nvPr/>
          </p:nvGraphicFramePr>
          <p:xfrm>
            <a:off x="1163" y="1071"/>
            <a:ext cx="1242" cy="362"/>
          </p:xfrm>
          <a:graphic>
            <a:graphicData uri="http://schemas.openxmlformats.org/presentationml/2006/ole">
              <p:oleObj spid="_x0000_s15374" name="Формула" r:id="rId6" imgW="660240" imgH="203040" progId="Equation.3">
                <p:embed/>
              </p:oleObj>
            </a:graphicData>
          </a:graphic>
        </p:graphicFrame>
      </p:grpSp>
      <p:grpSp>
        <p:nvGrpSpPr>
          <p:cNvPr id="15375" name="Group 15"/>
          <p:cNvGrpSpPr>
            <a:grpSpLocks/>
          </p:cNvGrpSpPr>
          <p:nvPr/>
        </p:nvGrpSpPr>
        <p:grpSpPr bwMode="auto">
          <a:xfrm>
            <a:off x="5940425" y="2709863"/>
            <a:ext cx="2198688" cy="614362"/>
            <a:chOff x="1092" y="1047"/>
            <a:chExt cx="1385" cy="387"/>
          </a:xfrm>
        </p:grpSpPr>
        <p:sp>
          <p:nvSpPr>
            <p:cNvPr id="15376" name="Rectangle 16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15377" name="Object 17"/>
            <p:cNvGraphicFramePr>
              <a:graphicFrameLocks noChangeAspect="1"/>
            </p:cNvGraphicFramePr>
            <p:nvPr/>
          </p:nvGraphicFramePr>
          <p:xfrm>
            <a:off x="1092" y="1071"/>
            <a:ext cx="1385" cy="362"/>
          </p:xfrm>
          <a:graphic>
            <a:graphicData uri="http://schemas.openxmlformats.org/presentationml/2006/ole">
              <p:oleObj spid="_x0000_s15377" name="Формула" r:id="rId7" imgW="736560" imgH="203040" progId="Equation.3">
                <p:embed/>
              </p:oleObj>
            </a:graphicData>
          </a:graphic>
        </p:graphicFrame>
      </p:grpSp>
      <p:sp>
        <p:nvSpPr>
          <p:cNvPr id="15378" name="AutoShape 18"/>
          <p:cNvSpPr>
            <a:spLocks noChangeArrowheads="1"/>
          </p:cNvSpPr>
          <p:nvPr/>
        </p:nvSpPr>
        <p:spPr bwMode="auto">
          <a:xfrm>
            <a:off x="1116013" y="3860800"/>
            <a:ext cx="7489825" cy="576263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Укажите пары параллельных прямых</a:t>
            </a:r>
          </a:p>
        </p:txBody>
      </p:sp>
      <p:sp>
        <p:nvSpPr>
          <p:cNvPr id="15379" name="AutoShape 1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2016125" cy="422275"/>
          </a:xfrm>
          <a:prstGeom prst="actionButtonBlank">
            <a:avLst/>
          </a:prstGeom>
          <a:gradFill rotWithShape="1">
            <a:gsLst>
              <a:gs pos="0">
                <a:srgbClr val="00FF00"/>
              </a:gs>
              <a:gs pos="50000">
                <a:srgbClr val="00FF00">
                  <a:gamma/>
                  <a:tint val="0"/>
                  <a:invGamma/>
                </a:srgbClr>
              </a:gs>
              <a:gs pos="100000">
                <a:srgbClr val="00FF00"/>
              </a:gs>
            </a:gsLst>
            <a:lin ang="5400000" scaled="1"/>
          </a:gradFill>
          <a:ln w="9525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008000"/>
                </a:solidFill>
                <a:latin typeface="Times New Roman" pitchFamily="18" charset="0"/>
              </a:rPr>
              <a:t>Проверка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 animBg="1"/>
      <p:bldP spid="1537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8" name="Object 4"/>
          <p:cNvGraphicFramePr>
            <a:graphicFrameLocks noChangeAspect="1"/>
          </p:cNvGraphicFramePr>
          <p:nvPr>
            <p:ph idx="1"/>
          </p:nvPr>
        </p:nvGraphicFramePr>
        <p:xfrm>
          <a:off x="179388" y="188913"/>
          <a:ext cx="5472112" cy="4343400"/>
        </p:xfrm>
        <a:graphic>
          <a:graphicData uri="http://schemas.openxmlformats.org/presentationml/2006/ole">
            <p:oleObj spid="_x0000_s16388" name="GraphC" r:id="rId4" imgW="4248000" imgH="3371760" progId="">
              <p:embed/>
            </p:oleObj>
          </a:graphicData>
        </a:graphic>
      </p:graphicFrame>
      <p:pic>
        <p:nvPicPr>
          <p:cNvPr id="16391" name="Picture 7" descr="CRCTR14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91400" y="4724400"/>
            <a:ext cx="1752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392" name="Group 8"/>
          <p:cNvGrpSpPr>
            <a:grpSpLocks/>
          </p:cNvGrpSpPr>
          <p:nvPr/>
        </p:nvGrpSpPr>
        <p:grpSpPr bwMode="auto">
          <a:xfrm>
            <a:off x="5867400" y="476250"/>
            <a:ext cx="2089150" cy="614363"/>
            <a:chOff x="1111" y="1047"/>
            <a:chExt cx="1316" cy="387"/>
          </a:xfrm>
        </p:grpSpPr>
        <p:sp>
          <p:nvSpPr>
            <p:cNvPr id="16393" name="Rectangle 9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16394" name="Object 10"/>
            <p:cNvGraphicFramePr>
              <a:graphicFrameLocks noChangeAspect="1"/>
            </p:cNvGraphicFramePr>
            <p:nvPr/>
          </p:nvGraphicFramePr>
          <p:xfrm>
            <a:off x="1164" y="1071"/>
            <a:ext cx="1242" cy="362"/>
          </p:xfrm>
          <a:graphic>
            <a:graphicData uri="http://schemas.openxmlformats.org/presentationml/2006/ole">
              <p:oleObj spid="_x0000_s16394" name="Формула" r:id="rId6" imgW="660240" imgH="203040" progId="Equation.3">
                <p:embed/>
              </p:oleObj>
            </a:graphicData>
          </a:graphic>
        </p:graphicFrame>
      </p:grpSp>
      <p:grpSp>
        <p:nvGrpSpPr>
          <p:cNvPr id="16395" name="Group 11"/>
          <p:cNvGrpSpPr>
            <a:grpSpLocks/>
          </p:cNvGrpSpPr>
          <p:nvPr/>
        </p:nvGrpSpPr>
        <p:grpSpPr bwMode="auto">
          <a:xfrm>
            <a:off x="5795963" y="1484313"/>
            <a:ext cx="2198687" cy="614362"/>
            <a:chOff x="1092" y="1047"/>
            <a:chExt cx="1385" cy="387"/>
          </a:xfrm>
        </p:grpSpPr>
        <p:sp>
          <p:nvSpPr>
            <p:cNvPr id="16396" name="Rectangle 12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16397" name="Object 13"/>
            <p:cNvGraphicFramePr>
              <a:graphicFrameLocks noChangeAspect="1"/>
            </p:cNvGraphicFramePr>
            <p:nvPr/>
          </p:nvGraphicFramePr>
          <p:xfrm>
            <a:off x="1092" y="1071"/>
            <a:ext cx="1385" cy="362"/>
          </p:xfrm>
          <a:graphic>
            <a:graphicData uri="http://schemas.openxmlformats.org/presentationml/2006/ole">
              <p:oleObj spid="_x0000_s16397" name="Формула" r:id="rId7" imgW="736560" imgH="203040" progId="Equation.3">
                <p:embed/>
              </p:oleObj>
            </a:graphicData>
          </a:graphic>
        </p:graphicFrame>
      </p:grpSp>
      <p:grpSp>
        <p:nvGrpSpPr>
          <p:cNvPr id="16398" name="Group 14"/>
          <p:cNvGrpSpPr>
            <a:grpSpLocks/>
          </p:cNvGrpSpPr>
          <p:nvPr/>
        </p:nvGrpSpPr>
        <p:grpSpPr bwMode="auto">
          <a:xfrm>
            <a:off x="5867400" y="2708275"/>
            <a:ext cx="2089150" cy="614363"/>
            <a:chOff x="1111" y="1047"/>
            <a:chExt cx="1316" cy="387"/>
          </a:xfrm>
        </p:grpSpPr>
        <p:sp>
          <p:nvSpPr>
            <p:cNvPr id="16399" name="Rectangle 15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16400" name="Object 16"/>
            <p:cNvGraphicFramePr>
              <a:graphicFrameLocks noChangeAspect="1"/>
            </p:cNvGraphicFramePr>
            <p:nvPr/>
          </p:nvGraphicFramePr>
          <p:xfrm>
            <a:off x="1163" y="1071"/>
            <a:ext cx="1242" cy="362"/>
          </p:xfrm>
          <a:graphic>
            <a:graphicData uri="http://schemas.openxmlformats.org/presentationml/2006/ole">
              <p:oleObj spid="_x0000_s16400" name="Формула" r:id="rId8" imgW="660240" imgH="203040" progId="Equation.3">
                <p:embed/>
              </p:oleObj>
            </a:graphicData>
          </a:graphic>
        </p:graphicFrame>
      </p:grpSp>
      <p:grpSp>
        <p:nvGrpSpPr>
          <p:cNvPr id="16401" name="Group 17"/>
          <p:cNvGrpSpPr>
            <a:grpSpLocks/>
          </p:cNvGrpSpPr>
          <p:nvPr/>
        </p:nvGrpSpPr>
        <p:grpSpPr bwMode="auto">
          <a:xfrm>
            <a:off x="5795963" y="3860800"/>
            <a:ext cx="2198687" cy="614363"/>
            <a:chOff x="1092" y="1047"/>
            <a:chExt cx="1385" cy="387"/>
          </a:xfrm>
        </p:grpSpPr>
        <p:sp>
          <p:nvSpPr>
            <p:cNvPr id="16402" name="Rectangle 18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16403" name="Object 19"/>
            <p:cNvGraphicFramePr>
              <a:graphicFrameLocks noChangeAspect="1"/>
            </p:cNvGraphicFramePr>
            <p:nvPr/>
          </p:nvGraphicFramePr>
          <p:xfrm>
            <a:off x="1092" y="1071"/>
            <a:ext cx="1385" cy="362"/>
          </p:xfrm>
          <a:graphic>
            <a:graphicData uri="http://schemas.openxmlformats.org/presentationml/2006/ole">
              <p:oleObj spid="_x0000_s16403" name="Формула" r:id="rId9" imgW="736560" imgH="203040" progId="Equation.3">
                <p:embed/>
              </p:oleObj>
            </a:graphicData>
          </a:graphic>
        </p:graphicFrame>
      </p:grpSp>
      <p:sp>
        <p:nvSpPr>
          <p:cNvPr id="16404" name="Oval 20"/>
          <p:cNvSpPr>
            <a:spLocks noChangeArrowheads="1"/>
          </p:cNvSpPr>
          <p:nvPr/>
        </p:nvSpPr>
        <p:spPr bwMode="auto">
          <a:xfrm>
            <a:off x="8172450" y="404813"/>
            <a:ext cx="647700" cy="62547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405" name="Oval 21"/>
          <p:cNvSpPr>
            <a:spLocks noChangeArrowheads="1"/>
          </p:cNvSpPr>
          <p:nvPr/>
        </p:nvSpPr>
        <p:spPr bwMode="auto">
          <a:xfrm>
            <a:off x="8172450" y="1484313"/>
            <a:ext cx="647700" cy="625475"/>
          </a:xfrm>
          <a:prstGeom prst="ellipse">
            <a:avLst/>
          </a:prstGeom>
          <a:solidFill>
            <a:srgbClr val="008000"/>
          </a:solidFill>
          <a:ln w="9525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406" name="Oval 22"/>
          <p:cNvSpPr>
            <a:spLocks noChangeArrowheads="1"/>
          </p:cNvSpPr>
          <p:nvPr/>
        </p:nvSpPr>
        <p:spPr bwMode="auto">
          <a:xfrm>
            <a:off x="8172450" y="3860800"/>
            <a:ext cx="647700" cy="625475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407" name="Oval 23"/>
          <p:cNvSpPr>
            <a:spLocks noChangeArrowheads="1"/>
          </p:cNvSpPr>
          <p:nvPr/>
        </p:nvSpPr>
        <p:spPr bwMode="auto">
          <a:xfrm>
            <a:off x="8172450" y="2708275"/>
            <a:ext cx="647700" cy="625475"/>
          </a:xfrm>
          <a:prstGeom prst="ellipse">
            <a:avLst/>
          </a:prstGeom>
          <a:solidFill>
            <a:srgbClr val="993366"/>
          </a:solidFill>
          <a:ln w="9525">
            <a:solidFill>
              <a:srgbClr val="9933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408" name="AutoShape 24"/>
          <p:cNvSpPr>
            <a:spLocks noChangeArrowheads="1"/>
          </p:cNvSpPr>
          <p:nvPr/>
        </p:nvSpPr>
        <p:spPr bwMode="auto">
          <a:xfrm>
            <a:off x="5940425" y="4581525"/>
            <a:ext cx="1368425" cy="792163"/>
          </a:xfrm>
          <a:prstGeom prst="wedgeRoundRectCallout">
            <a:avLst>
              <a:gd name="adj1" fmla="val 100926"/>
              <a:gd name="adj2" fmla="val -704"/>
              <a:gd name="adj3" fmla="val 16667"/>
            </a:avLst>
          </a:prstGeom>
          <a:solidFill>
            <a:srgbClr val="FFFF99">
              <a:alpha val="50999"/>
            </a:srgbClr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4400" b="1">
                <a:solidFill>
                  <a:srgbClr val="FF0000"/>
                </a:solidFill>
                <a:latin typeface="Times New Roman" pitchFamily="18" charset="0"/>
              </a:rPr>
              <a:t>???</a:t>
            </a:r>
          </a:p>
        </p:txBody>
      </p:sp>
      <p:grpSp>
        <p:nvGrpSpPr>
          <p:cNvPr id="16412" name="Group 28"/>
          <p:cNvGrpSpPr>
            <a:grpSpLocks/>
          </p:cNvGrpSpPr>
          <p:nvPr/>
        </p:nvGrpSpPr>
        <p:grpSpPr bwMode="auto">
          <a:xfrm>
            <a:off x="1979613" y="5013325"/>
            <a:ext cx="1728787" cy="641350"/>
            <a:chOff x="657" y="3158"/>
            <a:chExt cx="1089" cy="404"/>
          </a:xfrm>
        </p:grpSpPr>
        <p:sp>
          <p:nvSpPr>
            <p:cNvPr id="16409" name="Oval 25"/>
            <p:cNvSpPr>
              <a:spLocks noChangeArrowheads="1"/>
            </p:cNvSpPr>
            <p:nvPr/>
          </p:nvSpPr>
          <p:spPr bwMode="auto">
            <a:xfrm>
              <a:off x="657" y="3158"/>
              <a:ext cx="408" cy="39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10" name="Text Box 26"/>
            <p:cNvSpPr txBox="1">
              <a:spLocks noChangeArrowheads="1"/>
            </p:cNvSpPr>
            <p:nvPr/>
          </p:nvSpPr>
          <p:spPr bwMode="auto">
            <a:xfrm>
              <a:off x="1066" y="3158"/>
              <a:ext cx="27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 b="1">
                  <a:cs typeface="Arial" pitchFamily="34" charset="0"/>
                </a:rPr>
                <a:t>ІІ</a:t>
              </a:r>
            </a:p>
          </p:txBody>
        </p:sp>
        <p:sp>
          <p:nvSpPr>
            <p:cNvPr id="16411" name="Oval 27"/>
            <p:cNvSpPr>
              <a:spLocks noChangeArrowheads="1"/>
            </p:cNvSpPr>
            <p:nvPr/>
          </p:nvSpPr>
          <p:spPr bwMode="auto">
            <a:xfrm>
              <a:off x="1338" y="3158"/>
              <a:ext cx="408" cy="394"/>
            </a:xfrm>
            <a:prstGeom prst="ellipse">
              <a:avLst/>
            </a:prstGeom>
            <a:solidFill>
              <a:srgbClr val="993366"/>
            </a:solidFill>
            <a:ln w="9525">
              <a:solidFill>
                <a:srgbClr val="9933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6419" name="Group 35"/>
          <p:cNvGrpSpPr>
            <a:grpSpLocks/>
          </p:cNvGrpSpPr>
          <p:nvPr/>
        </p:nvGrpSpPr>
        <p:grpSpPr bwMode="auto">
          <a:xfrm>
            <a:off x="1979613" y="5805488"/>
            <a:ext cx="1728787" cy="696912"/>
            <a:chOff x="657" y="3657"/>
            <a:chExt cx="1089" cy="439"/>
          </a:xfrm>
        </p:grpSpPr>
        <p:sp>
          <p:nvSpPr>
            <p:cNvPr id="16413" name="Oval 29"/>
            <p:cNvSpPr>
              <a:spLocks noChangeArrowheads="1"/>
            </p:cNvSpPr>
            <p:nvPr/>
          </p:nvSpPr>
          <p:spPr bwMode="auto">
            <a:xfrm>
              <a:off x="657" y="3702"/>
              <a:ext cx="408" cy="394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3399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14" name="Oval 30"/>
            <p:cNvSpPr>
              <a:spLocks noChangeArrowheads="1"/>
            </p:cNvSpPr>
            <p:nvPr/>
          </p:nvSpPr>
          <p:spPr bwMode="auto">
            <a:xfrm>
              <a:off x="1338" y="3702"/>
              <a:ext cx="408" cy="394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17" name="Text Box 33"/>
            <p:cNvSpPr txBox="1">
              <a:spLocks noChangeArrowheads="1"/>
            </p:cNvSpPr>
            <p:nvPr/>
          </p:nvSpPr>
          <p:spPr bwMode="auto">
            <a:xfrm>
              <a:off x="1066" y="3657"/>
              <a:ext cx="27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 b="1">
                  <a:cs typeface="Arial" pitchFamily="34" charset="0"/>
                </a:rPr>
                <a:t>ІІ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1000"/>
                                        <p:tgtEl>
                                          <p:spTgt spid="16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63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43" dur="2000"/>
                                        <p:tgtEl>
                                          <p:spTgt spid="16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9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63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49" dur="2000"/>
                                        <p:tgtEl>
                                          <p:spTgt spid="16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98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63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55" dur="2000"/>
                                        <p:tgtEl>
                                          <p:spTgt spid="16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95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64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61" dur="2000"/>
                                        <p:tgtEl>
                                          <p:spTgt spid="16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0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64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6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6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6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6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08"/>
                  </p:tgtEl>
                </p:cond>
              </p:nextCondLst>
            </p:seq>
          </p:childTnLst>
        </p:cTn>
      </p:par>
    </p:tnLst>
    <p:bldLst>
      <p:bldP spid="16404" grpId="0" animBg="1"/>
      <p:bldP spid="16405" grpId="0" animBg="1"/>
      <p:bldP spid="16406" grpId="0" animBg="1"/>
      <p:bldP spid="16407" grpId="0" animBg="1"/>
      <p:bldP spid="1640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CRCTR49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50825" y="188913"/>
            <a:ext cx="80803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AutoShape 5"/>
          <p:cNvSpPr>
            <a:spLocks noChangeArrowheads="1"/>
          </p:cNvSpPr>
          <p:nvPr/>
        </p:nvSpPr>
        <p:spPr bwMode="auto">
          <a:xfrm>
            <a:off x="1331913" y="549275"/>
            <a:ext cx="7489825" cy="1152525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Постройте в одной системе координат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графики функций:</a:t>
            </a:r>
          </a:p>
        </p:txBody>
      </p:sp>
      <p:grpSp>
        <p:nvGrpSpPr>
          <p:cNvPr id="18438" name="Group 6"/>
          <p:cNvGrpSpPr>
            <a:grpSpLocks/>
          </p:cNvGrpSpPr>
          <p:nvPr/>
        </p:nvGrpSpPr>
        <p:grpSpPr bwMode="auto">
          <a:xfrm>
            <a:off x="2627313" y="1844675"/>
            <a:ext cx="2089150" cy="614363"/>
            <a:chOff x="1111" y="1047"/>
            <a:chExt cx="1316" cy="387"/>
          </a:xfrm>
        </p:grpSpPr>
        <p:sp>
          <p:nvSpPr>
            <p:cNvPr id="18439" name="Rectangle 7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18440" name="Object 8"/>
            <p:cNvGraphicFramePr>
              <a:graphicFrameLocks noChangeAspect="1"/>
            </p:cNvGraphicFramePr>
            <p:nvPr/>
          </p:nvGraphicFramePr>
          <p:xfrm>
            <a:off x="1176" y="1071"/>
            <a:ext cx="1218" cy="362"/>
          </p:xfrm>
          <a:graphic>
            <a:graphicData uri="http://schemas.openxmlformats.org/presentationml/2006/ole">
              <p:oleObj spid="_x0000_s18440" name="Формула" r:id="rId4" imgW="647640" imgH="203040" progId="Equation.3">
                <p:embed/>
              </p:oleObj>
            </a:graphicData>
          </a:graphic>
        </p:graphicFrame>
      </p:grpSp>
      <p:grpSp>
        <p:nvGrpSpPr>
          <p:cNvPr id="18441" name="Group 9"/>
          <p:cNvGrpSpPr>
            <a:grpSpLocks/>
          </p:cNvGrpSpPr>
          <p:nvPr/>
        </p:nvGrpSpPr>
        <p:grpSpPr bwMode="auto">
          <a:xfrm>
            <a:off x="5508625" y="1844675"/>
            <a:ext cx="2198688" cy="614363"/>
            <a:chOff x="1092" y="1047"/>
            <a:chExt cx="1385" cy="387"/>
          </a:xfrm>
        </p:grpSpPr>
        <p:sp>
          <p:nvSpPr>
            <p:cNvPr id="18442" name="Rectangle 10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18443" name="Object 11"/>
            <p:cNvGraphicFramePr>
              <a:graphicFrameLocks noChangeAspect="1"/>
            </p:cNvGraphicFramePr>
            <p:nvPr/>
          </p:nvGraphicFramePr>
          <p:xfrm>
            <a:off x="1092" y="1071"/>
            <a:ext cx="1385" cy="362"/>
          </p:xfrm>
          <a:graphic>
            <a:graphicData uri="http://schemas.openxmlformats.org/presentationml/2006/ole">
              <p:oleObj spid="_x0000_s18443" name="Формула" r:id="rId5" imgW="736560" imgH="203040" progId="Equation.3">
                <p:embed/>
              </p:oleObj>
            </a:graphicData>
          </a:graphic>
        </p:graphicFrame>
      </p:grpSp>
      <p:grpSp>
        <p:nvGrpSpPr>
          <p:cNvPr id="18444" name="Group 12"/>
          <p:cNvGrpSpPr>
            <a:grpSpLocks/>
          </p:cNvGrpSpPr>
          <p:nvPr/>
        </p:nvGrpSpPr>
        <p:grpSpPr bwMode="auto">
          <a:xfrm>
            <a:off x="2627313" y="2636838"/>
            <a:ext cx="2089150" cy="614362"/>
            <a:chOff x="1111" y="1047"/>
            <a:chExt cx="1316" cy="387"/>
          </a:xfrm>
        </p:grpSpPr>
        <p:sp>
          <p:nvSpPr>
            <p:cNvPr id="18445" name="Rectangle 13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18446" name="Object 14"/>
            <p:cNvGraphicFramePr>
              <a:graphicFrameLocks noChangeAspect="1"/>
            </p:cNvGraphicFramePr>
            <p:nvPr/>
          </p:nvGraphicFramePr>
          <p:xfrm>
            <a:off x="1175" y="1071"/>
            <a:ext cx="1218" cy="362"/>
          </p:xfrm>
          <a:graphic>
            <a:graphicData uri="http://schemas.openxmlformats.org/presentationml/2006/ole">
              <p:oleObj spid="_x0000_s18446" name="Формула" r:id="rId6" imgW="647640" imgH="203040" progId="Equation.3">
                <p:embed/>
              </p:oleObj>
            </a:graphicData>
          </a:graphic>
        </p:graphicFrame>
      </p:grpSp>
      <p:grpSp>
        <p:nvGrpSpPr>
          <p:cNvPr id="18447" name="Group 15"/>
          <p:cNvGrpSpPr>
            <a:grpSpLocks/>
          </p:cNvGrpSpPr>
          <p:nvPr/>
        </p:nvGrpSpPr>
        <p:grpSpPr bwMode="auto">
          <a:xfrm>
            <a:off x="5538788" y="2636838"/>
            <a:ext cx="2089150" cy="614362"/>
            <a:chOff x="1111" y="1047"/>
            <a:chExt cx="1316" cy="387"/>
          </a:xfrm>
        </p:grpSpPr>
        <p:sp>
          <p:nvSpPr>
            <p:cNvPr id="18448" name="Rectangle 16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18449" name="Object 17"/>
            <p:cNvGraphicFramePr>
              <a:graphicFrameLocks noChangeAspect="1"/>
            </p:cNvGraphicFramePr>
            <p:nvPr/>
          </p:nvGraphicFramePr>
          <p:xfrm>
            <a:off x="1175" y="1071"/>
            <a:ext cx="1218" cy="362"/>
          </p:xfrm>
          <a:graphic>
            <a:graphicData uri="http://schemas.openxmlformats.org/presentationml/2006/ole">
              <p:oleObj spid="_x0000_s18449" name="Формула" r:id="rId7" imgW="647640" imgH="203040" progId="Equation.3">
                <p:embed/>
              </p:oleObj>
            </a:graphicData>
          </a:graphic>
        </p:graphicFrame>
      </p:grpSp>
      <p:sp>
        <p:nvSpPr>
          <p:cNvPr id="18450" name="Text Box 18"/>
          <p:cNvSpPr txBox="1">
            <a:spLocks noChangeArrowheads="1"/>
          </p:cNvSpPr>
          <p:nvPr/>
        </p:nvSpPr>
        <p:spPr bwMode="auto">
          <a:xfrm>
            <a:off x="4932363" y="1844675"/>
            <a:ext cx="3825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и</a:t>
            </a:r>
          </a:p>
        </p:txBody>
      </p:sp>
      <p:sp>
        <p:nvSpPr>
          <p:cNvPr id="18451" name="Text Box 19"/>
          <p:cNvSpPr txBox="1">
            <a:spLocks noChangeArrowheads="1"/>
          </p:cNvSpPr>
          <p:nvPr/>
        </p:nvSpPr>
        <p:spPr bwMode="auto">
          <a:xfrm>
            <a:off x="4932363" y="2708275"/>
            <a:ext cx="3825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и</a:t>
            </a:r>
          </a:p>
        </p:txBody>
      </p:sp>
      <p:sp>
        <p:nvSpPr>
          <p:cNvPr id="18452" name="AutoShape 20"/>
          <p:cNvSpPr>
            <a:spLocks noChangeArrowheads="1"/>
          </p:cNvSpPr>
          <p:nvPr/>
        </p:nvSpPr>
        <p:spPr bwMode="auto">
          <a:xfrm>
            <a:off x="1116013" y="3500438"/>
            <a:ext cx="7632700" cy="1584325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Если графики пересекаются, то 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определите координаты  точки 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пересечения.</a:t>
            </a:r>
          </a:p>
        </p:txBody>
      </p:sp>
      <p:sp>
        <p:nvSpPr>
          <p:cNvPr id="18453" name="AutoShape 21"/>
          <p:cNvSpPr>
            <a:spLocks noChangeArrowheads="1"/>
          </p:cNvSpPr>
          <p:nvPr/>
        </p:nvSpPr>
        <p:spPr bwMode="auto">
          <a:xfrm>
            <a:off x="1116013" y="5273675"/>
            <a:ext cx="7632700" cy="603250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Проверьте результат вычислением.</a:t>
            </a:r>
          </a:p>
        </p:txBody>
      </p:sp>
      <p:sp>
        <p:nvSpPr>
          <p:cNvPr id="18454" name="AutoShape 2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2016125" cy="422275"/>
          </a:xfrm>
          <a:prstGeom prst="actionButtonBlank">
            <a:avLst/>
          </a:prstGeom>
          <a:gradFill rotWithShape="1">
            <a:gsLst>
              <a:gs pos="0">
                <a:srgbClr val="00FF00"/>
              </a:gs>
              <a:gs pos="50000">
                <a:srgbClr val="00FF00">
                  <a:gamma/>
                  <a:tint val="0"/>
                  <a:invGamma/>
                </a:srgbClr>
              </a:gs>
              <a:gs pos="100000">
                <a:srgbClr val="00FF00"/>
              </a:gs>
            </a:gsLst>
            <a:lin ang="5400000" scaled="1"/>
          </a:gradFill>
          <a:ln w="9525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008000"/>
                </a:solidFill>
                <a:latin typeface="Times New Roman" pitchFamily="18" charset="0"/>
              </a:rPr>
              <a:t>Проверка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8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0" dur="1000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1000"/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animBg="1"/>
      <p:bldP spid="18450" grpId="0"/>
      <p:bldP spid="18451" grpId="0"/>
      <p:bldP spid="18452" grpId="0" animBg="1"/>
      <p:bldP spid="18453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492</TotalTime>
  <Words>816</Words>
  <Application>Microsoft Office PowerPoint</Application>
  <PresentationFormat>Экран (4:3)</PresentationFormat>
  <Paragraphs>207</Paragraphs>
  <Slides>30</Slides>
  <Notes>7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30</vt:i4>
      </vt:variant>
    </vt:vector>
  </HeadingPairs>
  <TitlesOfParts>
    <vt:vector size="33" baseType="lpstr">
      <vt:lpstr>Оформление по умолчанию</vt:lpstr>
      <vt:lpstr>GraphC</vt:lpstr>
      <vt:lpstr>Формула</vt:lpstr>
      <vt:lpstr>Взаимное расположение графиков линейных функций.</vt:lpstr>
      <vt:lpstr>Цели.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Company>UCL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Взаимное расположение графиков линейных функций.</dc:title>
  <dc:creator>MAMA</dc:creator>
  <cp:lastModifiedBy>Николай</cp:lastModifiedBy>
  <cp:revision>13</cp:revision>
  <dcterms:created xsi:type="dcterms:W3CDTF">2009-08-10T23:56:00Z</dcterms:created>
  <dcterms:modified xsi:type="dcterms:W3CDTF">2013-04-01T11:42:01Z</dcterms:modified>
</cp:coreProperties>
</file>