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5"/>
  </p:notesMasterIdLst>
  <p:sldIdLst>
    <p:sldId id="262" r:id="rId2"/>
    <p:sldId id="325" r:id="rId3"/>
    <p:sldId id="326" r:id="rId4"/>
    <p:sldId id="328" r:id="rId5"/>
    <p:sldId id="329" r:id="rId6"/>
    <p:sldId id="330" r:id="rId7"/>
    <p:sldId id="271" r:id="rId8"/>
    <p:sldId id="333" r:id="rId9"/>
    <p:sldId id="332" r:id="rId10"/>
    <p:sldId id="336" r:id="rId11"/>
    <p:sldId id="338" r:id="rId12"/>
    <p:sldId id="344" r:id="rId13"/>
    <p:sldId id="345" r:id="rId14"/>
  </p:sldIdLst>
  <p:sldSz cx="9144000" cy="6858000" type="screen4x3"/>
  <p:notesSz cx="6858000" cy="9144000"/>
  <p:defaultTextStyle>
    <a:defPPr>
      <a:defRPr lang="ru-RU"/>
    </a:defPPr>
    <a:lvl1pPr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996633"/>
    <a:srgbClr val="33CCFF"/>
    <a:srgbClr val="CC6600"/>
    <a:srgbClr val="00642D"/>
    <a:srgbClr val="CCFFCC"/>
    <a:srgbClr val="FFFFB7"/>
    <a:srgbClr val="99FF33"/>
    <a:srgbClr val="F2FC7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365" autoAdjust="0"/>
    <p:restoredTop sz="94550" autoAdjust="0"/>
  </p:normalViewPr>
  <p:slideViewPr>
    <p:cSldViewPr>
      <p:cViewPr varScale="1">
        <p:scale>
          <a:sx n="73" d="100"/>
          <a:sy n="73" d="100"/>
        </p:scale>
        <p:origin x="-1302" y="-102"/>
      </p:cViewPr>
      <p:guideLst>
        <p:guide orient="horz" pos="2160"/>
        <p:guide pos="7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830"/>
    </p:cViewPr>
  </p:sorterViewPr>
  <p:notesViewPr>
    <p:cSldViewPr>
      <p:cViewPr varScale="1">
        <p:scale>
          <a:sx n="38" d="100"/>
          <a:sy n="38" d="100"/>
        </p:scale>
        <p:origin x="-1530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Щелчок правит 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80FC540F-52A8-4342-AC5D-22F18A6545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69884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28DEB91-3256-452F-8008-136C6A848671}" type="slidenum">
              <a:rPr lang="ru-RU" sz="1200" b="0" smtClean="0"/>
              <a:pPr/>
              <a:t>4</a:t>
            </a:fld>
            <a:endParaRPr lang="ru-RU" sz="1200" b="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gray">
          <a:xfrm>
            <a:off x="690563" y="3340100"/>
            <a:ext cx="7653337" cy="485775"/>
          </a:xfrm>
          <a:custGeom>
            <a:avLst/>
            <a:gdLst/>
            <a:ahLst/>
            <a:cxnLst>
              <a:cxn ang="0">
                <a:pos x="163" y="200"/>
              </a:cxn>
              <a:cxn ang="0">
                <a:pos x="4128" y="200"/>
              </a:cxn>
              <a:cxn ang="0">
                <a:pos x="4128" y="429"/>
              </a:cxn>
              <a:cxn ang="0">
                <a:pos x="0" y="441"/>
              </a:cxn>
              <a:cxn ang="0">
                <a:pos x="163" y="200"/>
              </a:cxn>
            </a:cxnLst>
            <a:rect l="0" t="0" r="r" b="b"/>
            <a:pathLst>
              <a:path w="4128" h="479">
                <a:moveTo>
                  <a:pt x="163" y="200"/>
                </a:moveTo>
                <a:cubicBezTo>
                  <a:pt x="163" y="200"/>
                  <a:pt x="2054" y="0"/>
                  <a:pt x="4128" y="200"/>
                </a:cubicBezTo>
                <a:cubicBezTo>
                  <a:pt x="4128" y="200"/>
                  <a:pt x="4128" y="314"/>
                  <a:pt x="4128" y="429"/>
                </a:cubicBezTo>
                <a:cubicBezTo>
                  <a:pt x="2371" y="200"/>
                  <a:pt x="688" y="479"/>
                  <a:pt x="0" y="441"/>
                </a:cubicBezTo>
                <a:lnTo>
                  <a:pt x="163" y="200"/>
                </a:lnTo>
                <a:close/>
              </a:path>
            </a:pathLst>
          </a:custGeom>
          <a:solidFill>
            <a:schemeClr val="hlink">
              <a:alpha val="5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Щелчок правит образец заголовка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r>
              <a:rPr lang="ru-RU"/>
              <a:t>Щелчок правит 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578963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578963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78963"/>
                </a:solidFill>
              </a:defRPr>
            </a:lvl1pPr>
          </a:lstStyle>
          <a:p>
            <a:pPr>
              <a:defRPr/>
            </a:pPr>
            <a:fld id="{EE6B627D-58B6-46AE-9ACD-5C3ECDA1B1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008372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A9DB1-D409-46BB-BD80-66E8E3E685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018347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E1072-C09D-4CD9-AAA1-A0078E520F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328341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A9188-5827-40A5-B68B-A8B3D04A5E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849486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4D72B-9FB3-4777-8A5F-A19B89E163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488393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A1501-AEF1-4B27-9A7F-373A1ED96F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605948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B6C8F2-A5F8-4E82-A36F-07BB8D9A29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223759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AB1B4E-6BF9-4C41-B109-F611F5E87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041854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5F73F-DF5A-4695-BA6B-E967E02345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880617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89F83-9B8B-4A13-86DE-01459C89F2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253632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ADF9E-4D3A-4B14-B83B-84987731C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082226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>
                <a:alpha val="0"/>
              </a:srgb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50000"/>
              </a:spcBef>
              <a:defRPr sz="1400" b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 b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 b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CF9A334E-2B27-47FF-BD5A-0026A885E3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Monotype Sorts" pitchFamily="2" charset="2"/>
        <a:buChar char="§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50000"/>
        <a:buFont typeface="Monotype Sorts" pitchFamily="2" charset="2"/>
        <a:buChar char="l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8;&#1077;&#1079;&#1077;&#1085;&#1090;&#1072;&#1094;&#1080;&#1103;%202.PPT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88;&#1072;&#1073;&#1086;&#1095;&#1072;&#1103;%20&#1090;&#1077;&#1090;&#1088;&#1072;&#1076;&#1100;.doc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4"/>
          <p:cNvSpPr>
            <a:spLocks noChangeArrowheads="1" noChangeShapeType="1" noTextEdit="1"/>
          </p:cNvSpPr>
          <p:nvPr/>
        </p:nvSpPr>
        <p:spPr bwMode="auto">
          <a:xfrm>
            <a:off x="214313" y="214313"/>
            <a:ext cx="8786812" cy="1785937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71861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0076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Воздушное питание растений</a:t>
            </a:r>
          </a:p>
        </p:txBody>
      </p:sp>
      <p:sp>
        <p:nvSpPr>
          <p:cNvPr id="5123" name="TextBox 4"/>
          <p:cNvSpPr txBox="1">
            <a:spLocks noChangeArrowheads="1"/>
          </p:cNvSpPr>
          <p:nvPr/>
        </p:nvSpPr>
        <p:spPr bwMode="auto">
          <a:xfrm>
            <a:off x="4214813" y="2000250"/>
            <a:ext cx="4643437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ru-RU" sz="3200"/>
          </a:p>
          <a:p>
            <a:r>
              <a:rPr lang="ru-RU" sz="3200"/>
              <a:t>Биология</a:t>
            </a:r>
          </a:p>
          <a:p>
            <a:endParaRPr lang="ru-RU" sz="3200"/>
          </a:p>
          <a:p>
            <a:r>
              <a:rPr lang="ru-RU" sz="3200"/>
              <a:t>6 класс</a:t>
            </a:r>
          </a:p>
          <a:p>
            <a:endParaRPr lang="ru-RU"/>
          </a:p>
          <a:p>
            <a:r>
              <a:rPr lang="ru-RU"/>
              <a:t>Пеньковская Е.М.</a:t>
            </a:r>
          </a:p>
          <a:p>
            <a:endParaRPr lang="ru-RU"/>
          </a:p>
          <a:p>
            <a:r>
              <a:rPr lang="ru-RU"/>
              <a:t>МБОУ СОШ № 7</a:t>
            </a:r>
          </a:p>
          <a:p>
            <a:r>
              <a:rPr lang="ru-RU"/>
              <a:t>г. Сальск</a:t>
            </a:r>
          </a:p>
        </p:txBody>
      </p:sp>
      <p:pic>
        <p:nvPicPr>
          <p:cNvPr id="5124" name="Рисунок 4" descr="яблоки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2071688"/>
            <a:ext cx="48006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79388" y="187325"/>
            <a:ext cx="871378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600" dirty="0">
                <a:solidFill>
                  <a:srgbClr val="00642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Фотосинтез- синтез органических соединений из неорганических, идущий с использованием энергии света в зеленых растениях</a:t>
            </a:r>
            <a:endParaRPr lang="ru-RU" sz="3600" b="0" dirty="0">
              <a:solidFill>
                <a:srgbClr val="00642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5" name="Рисунок 4" descr="E:\Data\Files\75\{75E2076E-9DEC-44B2-A550-973D9330FF3A}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2571750"/>
            <a:ext cx="2851150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14678" y="3000372"/>
            <a:ext cx="5152115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3" action="ppaction://hlinkpres?slideindex=1&amp;slidetitle="/>
              </a:rPr>
              <a:t>Виртуальная лаборатория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880721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42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Способы добывания пищи</a:t>
            </a:r>
            <a:r>
              <a:rPr lang="en-US" sz="5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42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  <a:endParaRPr lang="ru-RU" sz="5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42D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4357688" y="1214438"/>
            <a:ext cx="4500562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ru-RU" u="sng"/>
              <a:t>Автотрофы</a:t>
            </a:r>
            <a:r>
              <a:rPr lang="ru-RU"/>
              <a:t> – организмы, способные самостоятельно синтезировать органические вещества, запасая в них солнечную энергию и делая ее доступной для других организмов.</a:t>
            </a:r>
          </a:p>
          <a:p>
            <a:pPr algn="l"/>
            <a:endParaRPr lang="ru-RU"/>
          </a:p>
          <a:p>
            <a:pPr algn="l"/>
            <a:r>
              <a:rPr lang="ru-RU" u="sng"/>
              <a:t>Гетеротрофы</a:t>
            </a:r>
            <a:r>
              <a:rPr lang="ru-RU"/>
              <a:t> – организмы, питающиеся готовыми органическими веществами, созданными автотрофами.</a:t>
            </a:r>
          </a:p>
        </p:txBody>
      </p:sp>
      <p:pic>
        <p:nvPicPr>
          <p:cNvPr id="17412" name="Рисунок 5" descr="Животные - зверьё 01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4143375"/>
            <a:ext cx="3846513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Рисунок 6" descr="Hydrangea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1214438"/>
            <a:ext cx="3786188" cy="273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571500" y="1357313"/>
            <a:ext cx="7572375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>
                <a:solidFill>
                  <a:srgbClr val="00642D"/>
                </a:solidFill>
                <a:cs typeface="Times New Roman" pitchFamily="18" charset="0"/>
              </a:rPr>
              <a:t> </a:t>
            </a:r>
            <a:r>
              <a:rPr lang="ru-RU">
                <a:solidFill>
                  <a:srgbClr val="00642D"/>
                </a:solidFill>
                <a:cs typeface="Times New Roman" pitchFamily="18" charset="0"/>
              </a:rPr>
              <a:t>лист - орган воздушного питания;</a:t>
            </a:r>
            <a:endParaRPr lang="en-US">
              <a:solidFill>
                <a:srgbClr val="00642D"/>
              </a:solidFill>
              <a:cs typeface="Times New Roman" pitchFamily="18" charset="0"/>
            </a:endParaRPr>
          </a:p>
          <a:p>
            <a:pPr algn="l"/>
            <a:endParaRPr lang="en-US">
              <a:solidFill>
                <a:srgbClr val="00642D"/>
              </a:solidFill>
              <a:cs typeface="Times New Roman" pitchFamily="18" charset="0"/>
            </a:endParaRPr>
          </a:p>
          <a:p>
            <a:pPr algn="l">
              <a:buFontTx/>
              <a:buBlip>
                <a:blip r:embed="rId2"/>
              </a:buBlip>
            </a:pPr>
            <a:r>
              <a:rPr lang="en-US">
                <a:solidFill>
                  <a:srgbClr val="00642D"/>
                </a:solidFill>
                <a:cs typeface="Times New Roman" pitchFamily="18" charset="0"/>
              </a:rPr>
              <a:t> </a:t>
            </a:r>
            <a:r>
              <a:rPr lang="ru-RU">
                <a:solidFill>
                  <a:srgbClr val="00642D"/>
                </a:solidFill>
                <a:cs typeface="Times New Roman" pitchFamily="18" charset="0"/>
              </a:rPr>
              <a:t>в хлоропластах на свету протекает процесс фотосинтеза - образования из углекислого газа и воды органических веществ;</a:t>
            </a:r>
            <a:endParaRPr lang="en-US">
              <a:solidFill>
                <a:srgbClr val="00642D"/>
              </a:solidFill>
              <a:cs typeface="Times New Roman" pitchFamily="18" charset="0"/>
            </a:endParaRPr>
          </a:p>
          <a:p>
            <a:pPr algn="l"/>
            <a:endParaRPr lang="en-US">
              <a:solidFill>
                <a:srgbClr val="00642D"/>
              </a:solidFill>
              <a:cs typeface="Times New Roman" pitchFamily="18" charset="0"/>
            </a:endParaRPr>
          </a:p>
          <a:p>
            <a:pPr algn="l">
              <a:buFontTx/>
              <a:buBlip>
                <a:blip r:embed="rId2"/>
              </a:buBlip>
            </a:pPr>
            <a:r>
              <a:rPr lang="ru-RU">
                <a:solidFill>
                  <a:srgbClr val="00642D"/>
                </a:solidFill>
                <a:cs typeface="Times New Roman" pitchFamily="18" charset="0"/>
              </a:rPr>
              <a:t> при  фотосинтезе выделяется кислород;</a:t>
            </a:r>
            <a:endParaRPr lang="en-US">
              <a:solidFill>
                <a:srgbClr val="00642D"/>
              </a:solidFill>
              <a:cs typeface="Times New Roman" pitchFamily="18" charset="0"/>
            </a:endParaRPr>
          </a:p>
          <a:p>
            <a:pPr algn="l"/>
            <a:endParaRPr lang="en-US">
              <a:solidFill>
                <a:srgbClr val="00642D"/>
              </a:solidFill>
              <a:cs typeface="Times New Roman" pitchFamily="18" charset="0"/>
            </a:endParaRPr>
          </a:p>
          <a:p>
            <a:pPr algn="l">
              <a:buFontTx/>
              <a:buBlip>
                <a:blip r:embed="rId2"/>
              </a:buBlip>
            </a:pPr>
            <a:r>
              <a:rPr lang="ru-RU">
                <a:solidFill>
                  <a:srgbClr val="00642D"/>
                </a:solidFill>
                <a:cs typeface="Times New Roman" pitchFamily="18" charset="0"/>
              </a:rPr>
              <a:t> органические вещества расходуются на рост и развитие органов;</a:t>
            </a:r>
            <a:endParaRPr lang="en-US">
              <a:solidFill>
                <a:srgbClr val="00642D"/>
              </a:solidFill>
              <a:cs typeface="Times New Roman" pitchFamily="18" charset="0"/>
            </a:endParaRPr>
          </a:p>
          <a:p>
            <a:pPr algn="l"/>
            <a:endParaRPr lang="en-US">
              <a:solidFill>
                <a:srgbClr val="00642D"/>
              </a:solidFill>
              <a:cs typeface="Times New Roman" pitchFamily="18" charset="0"/>
            </a:endParaRPr>
          </a:p>
          <a:p>
            <a:pPr algn="l">
              <a:buFontTx/>
              <a:buBlip>
                <a:blip r:embed="rId2"/>
              </a:buBlip>
            </a:pPr>
            <a:r>
              <a:rPr lang="en-US">
                <a:solidFill>
                  <a:srgbClr val="00642D"/>
                </a:solidFill>
                <a:cs typeface="Times New Roman" pitchFamily="18" charset="0"/>
              </a:rPr>
              <a:t> </a:t>
            </a:r>
            <a:r>
              <a:rPr lang="ru-RU">
                <a:solidFill>
                  <a:srgbClr val="00642D"/>
                </a:solidFill>
                <a:cs typeface="Times New Roman" pitchFamily="18" charset="0"/>
              </a:rPr>
              <a:t>особенность питания растений - создание органических веществ, а затем их расходование.</a:t>
            </a:r>
            <a:endParaRPr lang="ru-RU">
              <a:solidFill>
                <a:srgbClr val="00642D"/>
              </a:solidFill>
            </a:endParaRPr>
          </a:p>
          <a:p>
            <a:pPr algn="l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285728"/>
            <a:ext cx="300370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42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Выводы</a:t>
            </a:r>
            <a:r>
              <a:rPr lang="en-US" sz="5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42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  <a:endParaRPr lang="ru-RU" sz="5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42D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1214438" y="642938"/>
            <a:ext cx="18049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/>
              <a:t>Д</a:t>
            </a:r>
            <a:r>
              <a:rPr lang="en-US" sz="3200"/>
              <a:t>/</a:t>
            </a:r>
            <a:r>
              <a:rPr lang="ru-RU" sz="3200"/>
              <a:t>з</a:t>
            </a:r>
            <a:r>
              <a:rPr lang="en-US" sz="3200"/>
              <a:t>:</a:t>
            </a:r>
            <a:r>
              <a:rPr lang="ru-RU" sz="3200"/>
              <a:t>  </a:t>
            </a:r>
            <a:r>
              <a:rPr lang="ru-RU" sz="3200">
                <a:cs typeface="Times New Roman" pitchFamily="18" charset="0"/>
              </a:rPr>
              <a:t>§ 28</a:t>
            </a:r>
            <a:endParaRPr lang="ru-RU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285728"/>
            <a:ext cx="487941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42D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Цели и задачи</a:t>
            </a:r>
            <a:r>
              <a:rPr lang="en-US" sz="5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42D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  <a:endParaRPr lang="ru-RU" sz="5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42D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857250" y="1785938"/>
            <a:ext cx="7786688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>
              <a:buFontTx/>
              <a:buBlip>
                <a:blip r:embed="rId2"/>
              </a:buBlip>
            </a:pPr>
            <a:r>
              <a:rPr lang="ru-RU"/>
              <a:t> </a:t>
            </a:r>
            <a:r>
              <a:rPr lang="ru-RU" sz="2800"/>
              <a:t>Уметь объяснять процесс фотосинтеза, раскрыть стадии этого процесса.</a:t>
            </a:r>
          </a:p>
          <a:p>
            <a:pPr algn="l"/>
            <a:endParaRPr lang="ru-RU" sz="800"/>
          </a:p>
          <a:p>
            <a:pPr algn="l">
              <a:buFontTx/>
              <a:buBlip>
                <a:blip r:embed="rId2"/>
              </a:buBlip>
            </a:pPr>
            <a:r>
              <a:rPr lang="ru-RU" sz="2800"/>
              <a:t> Научиться  понимать  взаимосвязь воздушного и корневого питания.</a:t>
            </a:r>
          </a:p>
          <a:p>
            <a:pPr algn="l"/>
            <a:endParaRPr lang="ru-RU" sz="800"/>
          </a:p>
          <a:p>
            <a:pPr algn="l">
              <a:buFontTx/>
              <a:buBlip>
                <a:blip r:embed="rId2"/>
              </a:buBlip>
            </a:pPr>
            <a:r>
              <a:rPr lang="ru-RU" sz="2800"/>
              <a:t> Познакомиться с понятиями</a:t>
            </a:r>
            <a:r>
              <a:rPr lang="en-US" sz="2800"/>
              <a:t>:</a:t>
            </a:r>
            <a:r>
              <a:rPr lang="ru-RU" sz="2800"/>
              <a:t> автотрофные и гетеротрофные организмы.</a:t>
            </a:r>
          </a:p>
          <a:p>
            <a:pPr>
              <a:buFontTx/>
              <a:buBlip>
                <a:blip r:embed="rId2"/>
              </a:buBlip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214290"/>
            <a:ext cx="407271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42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План урока</a:t>
            </a:r>
            <a:r>
              <a:rPr lang="en-US" sz="5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42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  <a:endParaRPr lang="ru-RU" sz="5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42D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571500" y="1500188"/>
            <a:ext cx="7572375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>
              <a:buFontTx/>
              <a:buBlip>
                <a:blip r:embed="rId2"/>
              </a:buBlip>
            </a:pPr>
            <a:r>
              <a:rPr lang="ru-RU"/>
              <a:t> </a:t>
            </a:r>
            <a:r>
              <a:rPr lang="ru-RU" sz="2800"/>
              <a:t>Актуализация знаний.</a:t>
            </a:r>
          </a:p>
          <a:p>
            <a:pPr algn="l"/>
            <a:endParaRPr lang="ru-RU" sz="800"/>
          </a:p>
          <a:p>
            <a:pPr algn="l">
              <a:buFontTx/>
              <a:buBlip>
                <a:blip r:embed="rId2"/>
              </a:buBlip>
            </a:pPr>
            <a:r>
              <a:rPr lang="ru-RU" sz="2800"/>
              <a:t> Изучение нового материала.</a:t>
            </a:r>
          </a:p>
          <a:p>
            <a:pPr algn="l"/>
            <a:endParaRPr lang="ru-RU" sz="800"/>
          </a:p>
          <a:p>
            <a:pPr algn="l">
              <a:buFontTx/>
              <a:buBlip>
                <a:blip r:embed="rId2"/>
              </a:buBlip>
            </a:pPr>
            <a:r>
              <a:rPr lang="ru-RU" sz="2800"/>
              <a:t> Виртуальная лаборатория.</a:t>
            </a:r>
          </a:p>
          <a:p>
            <a:pPr algn="l"/>
            <a:endParaRPr lang="ru-RU" sz="800"/>
          </a:p>
          <a:p>
            <a:pPr algn="l">
              <a:buFontTx/>
              <a:buBlip>
                <a:blip r:embed="rId2"/>
              </a:buBlip>
            </a:pPr>
            <a:r>
              <a:rPr lang="ru-RU" sz="2800"/>
              <a:t> Закрепление материала </a:t>
            </a:r>
            <a:r>
              <a:rPr lang="ru-RU" sz="2800">
                <a:hlinkClick r:id="rId3" action="ppaction://hlinkfile"/>
              </a:rPr>
              <a:t>(работа с рабочей тетрадью)</a:t>
            </a:r>
            <a:endParaRPr lang="ru-RU" sz="2800"/>
          </a:p>
          <a:p>
            <a:pPr algn="l"/>
            <a:endParaRPr lang="ru-RU" sz="800"/>
          </a:p>
          <a:p>
            <a:pPr algn="l">
              <a:buFontTx/>
              <a:buBlip>
                <a:blip r:embed="rId2"/>
              </a:buBlip>
            </a:pPr>
            <a:r>
              <a:rPr lang="ru-RU" sz="2800"/>
              <a:t> Выводы.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2"/>
          <p:cNvSpPr>
            <a:spLocks/>
          </p:cNvSpPr>
          <p:nvPr/>
        </p:nvSpPr>
        <p:spPr bwMode="auto">
          <a:xfrm>
            <a:off x="-107950" y="6669088"/>
            <a:ext cx="9255125" cy="95250"/>
          </a:xfrm>
          <a:custGeom>
            <a:avLst/>
            <a:gdLst>
              <a:gd name="T0" fmla="*/ 0 w 3553"/>
              <a:gd name="T1" fmla="*/ 2147483647 h 70"/>
              <a:gd name="T2" fmla="*/ 2147483647 w 3553"/>
              <a:gd name="T3" fmla="*/ 2147483647 h 70"/>
              <a:gd name="T4" fmla="*/ 2147483647 w 3553"/>
              <a:gd name="T5" fmla="*/ 2147483647 h 70"/>
              <a:gd name="T6" fmla="*/ 2147483647 w 3553"/>
              <a:gd name="T7" fmla="*/ 2147483647 h 70"/>
              <a:gd name="T8" fmla="*/ 2147483647 w 3553"/>
              <a:gd name="T9" fmla="*/ 2147483647 h 70"/>
              <a:gd name="T10" fmla="*/ 2147483647 w 3553"/>
              <a:gd name="T11" fmla="*/ 2147483647 h 70"/>
              <a:gd name="T12" fmla="*/ 2147483647 w 3553"/>
              <a:gd name="T13" fmla="*/ 2147483647 h 7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53"/>
              <a:gd name="T22" fmla="*/ 0 h 70"/>
              <a:gd name="T23" fmla="*/ 3553 w 3553"/>
              <a:gd name="T24" fmla="*/ 70 h 7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53" h="70">
                <a:moveTo>
                  <a:pt x="0" y="35"/>
                </a:moveTo>
                <a:cubicBezTo>
                  <a:pt x="50" y="39"/>
                  <a:pt x="83" y="43"/>
                  <a:pt x="129" y="55"/>
                </a:cubicBezTo>
                <a:cubicBezTo>
                  <a:pt x="677" y="52"/>
                  <a:pt x="1335" y="20"/>
                  <a:pt x="1916" y="61"/>
                </a:cubicBezTo>
                <a:cubicBezTo>
                  <a:pt x="2100" y="58"/>
                  <a:pt x="2204" y="70"/>
                  <a:pt x="2356" y="42"/>
                </a:cubicBezTo>
                <a:cubicBezTo>
                  <a:pt x="2469" y="0"/>
                  <a:pt x="2497" y="27"/>
                  <a:pt x="2686" y="22"/>
                </a:cubicBezTo>
                <a:cubicBezTo>
                  <a:pt x="2842" y="6"/>
                  <a:pt x="3008" y="20"/>
                  <a:pt x="3165" y="16"/>
                </a:cubicBezTo>
                <a:cubicBezTo>
                  <a:pt x="3295" y="9"/>
                  <a:pt x="3423" y="16"/>
                  <a:pt x="3553" y="16"/>
                </a:cubicBezTo>
              </a:path>
            </a:pathLst>
          </a:custGeom>
          <a:noFill/>
          <a:ln w="381000">
            <a:solidFill>
              <a:srgbClr val="9966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5125" name="Picture 5" descr="корень"/>
          <p:cNvPicPr>
            <a:picLocks noChangeAspect="1" noChangeArrowheads="1"/>
          </p:cNvPicPr>
          <p:nvPr/>
        </p:nvPicPr>
        <p:blipFill>
          <a:blip r:embed="rId3">
            <a:lum bright="-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713" y="6511925"/>
            <a:ext cx="208915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 descr="стебел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50" y="1530350"/>
            <a:ext cx="300038" cy="497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 descr="лис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8763" y="3957638"/>
            <a:ext cx="1701800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 descr="цветок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859" t="8269"/>
          <a:stretch>
            <a:fillRect/>
          </a:stretch>
        </p:blipFill>
        <p:spPr bwMode="auto">
          <a:xfrm rot="-421849">
            <a:off x="2276475" y="2163763"/>
            <a:ext cx="401638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 descr="плод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6745" b="25372"/>
          <a:stretch>
            <a:fillRect/>
          </a:stretch>
        </p:blipFill>
        <p:spPr bwMode="auto">
          <a:xfrm rot="1177258">
            <a:off x="2868613" y="2644775"/>
            <a:ext cx="611187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2928938" y="357188"/>
            <a:ext cx="6000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dirty="0">
                <a:solidFill>
                  <a:srgbClr val="0064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Органы цветкового растения</a:t>
            </a: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4714875" y="5072063"/>
            <a:ext cx="1571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  <a:latin typeface="Time Roman" pitchFamily="2" charset="0"/>
              </a:rPr>
              <a:t>Стебель</a:t>
            </a: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5429250" y="4143375"/>
            <a:ext cx="1143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  <a:latin typeface="Time Roman" pitchFamily="2" charset="0"/>
              </a:rPr>
              <a:t>Лист</a:t>
            </a: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5072063" y="1500188"/>
            <a:ext cx="1214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  <a:latin typeface="Time Roman" pitchFamily="2" charset="0"/>
              </a:rPr>
              <a:t>Цветок</a:t>
            </a:r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5357813" y="2786063"/>
            <a:ext cx="1357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  <a:latin typeface="Time Roman" pitchFamily="2" charset="0"/>
              </a:rPr>
              <a:t>Плод</a:t>
            </a:r>
          </a:p>
        </p:txBody>
      </p:sp>
      <p:pic>
        <p:nvPicPr>
          <p:cNvPr id="5145" name="Picture 25" descr="лист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618038"/>
            <a:ext cx="132397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Прямая со стрелкой 22"/>
          <p:cNvCxnSpPr>
            <a:cxnSpLocks noChangeShapeType="1"/>
          </p:cNvCxnSpPr>
          <p:nvPr/>
        </p:nvCxnSpPr>
        <p:spPr bwMode="auto">
          <a:xfrm flipV="1">
            <a:off x="3571875" y="6143625"/>
            <a:ext cx="1143000" cy="50006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5" name="Прямая со стрелкой 24"/>
          <p:cNvCxnSpPr>
            <a:cxnSpLocks noChangeShapeType="1"/>
          </p:cNvCxnSpPr>
          <p:nvPr/>
        </p:nvCxnSpPr>
        <p:spPr bwMode="auto">
          <a:xfrm>
            <a:off x="4143375" y="4357688"/>
            <a:ext cx="11430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7" name="Прямая со стрелкой 26"/>
          <p:cNvCxnSpPr>
            <a:cxnSpLocks noChangeShapeType="1"/>
          </p:cNvCxnSpPr>
          <p:nvPr/>
        </p:nvCxnSpPr>
        <p:spPr bwMode="auto">
          <a:xfrm>
            <a:off x="1928813" y="1785938"/>
            <a:ext cx="3000375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0" name="Прямая со стрелкой 29"/>
          <p:cNvCxnSpPr>
            <a:cxnSpLocks noChangeShapeType="1"/>
          </p:cNvCxnSpPr>
          <p:nvPr/>
        </p:nvCxnSpPr>
        <p:spPr bwMode="auto">
          <a:xfrm flipV="1">
            <a:off x="3571875" y="3000375"/>
            <a:ext cx="1679575" cy="1111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1" name="Прямая со стрелкой 20"/>
          <p:cNvCxnSpPr>
            <a:cxnSpLocks noChangeShapeType="1"/>
          </p:cNvCxnSpPr>
          <p:nvPr/>
        </p:nvCxnSpPr>
        <p:spPr bwMode="auto">
          <a:xfrm>
            <a:off x="2928938" y="5357813"/>
            <a:ext cx="1357312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857750" y="5857875"/>
            <a:ext cx="11953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/>
              <a:t>Корень</a:t>
            </a:r>
          </a:p>
        </p:txBody>
      </p:sp>
      <p:sp>
        <p:nvSpPr>
          <p:cNvPr id="8212" name="TextBox 21"/>
          <p:cNvSpPr txBox="1">
            <a:spLocks noChangeArrowheads="1"/>
          </p:cNvSpPr>
          <p:nvPr/>
        </p:nvSpPr>
        <p:spPr bwMode="auto">
          <a:xfrm>
            <a:off x="357188" y="428625"/>
            <a:ext cx="2746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/>
              <a:t>Повторение темы</a:t>
            </a:r>
            <a:r>
              <a:rPr lang="en-US"/>
              <a:t>:</a:t>
            </a:r>
            <a:endParaRPr lang="ru-RU"/>
          </a:p>
        </p:txBody>
      </p:sp>
      <p:pic>
        <p:nvPicPr>
          <p:cNvPr id="26" name="Рисунок 25" descr="E:\Data\Files\02\{029A1EE7-49B5-455E-9FEA-A1507FA5C2CA}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9207" b="26138"/>
          <a:stretch>
            <a:fillRect/>
          </a:stretch>
        </p:blipFill>
        <p:spPr bwMode="auto">
          <a:xfrm rot="-3424036">
            <a:off x="1477169" y="1061244"/>
            <a:ext cx="7556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27" descr="E:\Data\Files\18\{186D33B2-2B02-4708-976A-587E163F3856}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0602" b="12122"/>
          <a:stretch>
            <a:fillRect/>
          </a:stretch>
        </p:blipFill>
        <p:spPr bwMode="auto">
          <a:xfrm rot="-2712727">
            <a:off x="3361532" y="2610644"/>
            <a:ext cx="7858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0" dur="10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62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4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7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8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4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8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9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31" grpId="0"/>
      <p:bldP spid="5134" grpId="0"/>
      <p:bldP spid="5135" grpId="0"/>
      <p:bldP spid="5136" grpId="0"/>
      <p:bldP spid="5137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хлор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7313" y="1357313"/>
            <a:ext cx="6572250" cy="492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642938" y="500063"/>
            <a:ext cx="7858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/>
              <a:t>Почему лист имеет плоскую форму</a:t>
            </a:r>
            <a:r>
              <a:rPr lang="en-US" sz="3200"/>
              <a:t>?</a:t>
            </a:r>
            <a:endParaRPr lang="ru-RU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Рисунок 3" descr="G:\фотосинтез\Рисуно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1285875"/>
            <a:ext cx="3643312" cy="535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 стрелкой 6"/>
          <p:cNvCxnSpPr>
            <a:cxnSpLocks noChangeShapeType="1"/>
          </p:cNvCxnSpPr>
          <p:nvPr/>
        </p:nvCxnSpPr>
        <p:spPr bwMode="auto">
          <a:xfrm>
            <a:off x="3857625" y="4429125"/>
            <a:ext cx="928688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" name="Прямая со стрелкой 8"/>
          <p:cNvCxnSpPr>
            <a:cxnSpLocks noChangeShapeType="1"/>
          </p:cNvCxnSpPr>
          <p:nvPr/>
        </p:nvCxnSpPr>
        <p:spPr bwMode="auto">
          <a:xfrm>
            <a:off x="3929063" y="5357813"/>
            <a:ext cx="1000125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" name="Прямая со стрелкой 10"/>
          <p:cNvCxnSpPr>
            <a:cxnSpLocks noChangeShapeType="1"/>
          </p:cNvCxnSpPr>
          <p:nvPr/>
        </p:nvCxnSpPr>
        <p:spPr bwMode="auto">
          <a:xfrm>
            <a:off x="3929063" y="1285875"/>
            <a:ext cx="928687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031" name="TextBox 13"/>
          <p:cNvSpPr txBox="1">
            <a:spLocks noChangeArrowheads="1"/>
          </p:cNvSpPr>
          <p:nvPr/>
        </p:nvSpPr>
        <p:spPr bwMode="auto">
          <a:xfrm>
            <a:off x="3000375" y="214313"/>
            <a:ext cx="20907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/>
              <a:t>Пластиды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929188" y="1071563"/>
            <a:ext cx="3889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2000"/>
              <a:t>Придают окраску клеткам и органам растения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500563" y="5143500"/>
            <a:ext cx="40719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2000"/>
              <a:t>Бесцветные, участвуют в запасании веществ, находятся в неосвященных частях растения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857750" y="4214813"/>
            <a:ext cx="3883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1800"/>
              <a:t>Зеленые, участвуют в образовании </a:t>
            </a:r>
          </a:p>
          <a:p>
            <a:r>
              <a:rPr lang="ru-RU" sz="1800"/>
              <a:t>органических веществ. </a:t>
            </a:r>
          </a:p>
        </p:txBody>
      </p:sp>
      <p:graphicFrame>
        <p:nvGraphicFramePr>
          <p:cNvPr id="1026" name="Object 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857750" y="1785938"/>
          <a:ext cx="3048000" cy="2543175"/>
        </p:xfrm>
        <a:graphic>
          <a:graphicData uri="http://schemas.openxmlformats.org/presentationml/2006/ole">
            <p:oleObj spid="_x0000_s1035" name="Видео-клип" r:id="rId4" imgW="3247619" imgH="2695951" progId="Package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5"/>
          <p:cNvSpPr txBox="1">
            <a:spLocks noChangeArrowheads="1"/>
          </p:cNvSpPr>
          <p:nvPr/>
        </p:nvSpPr>
        <p:spPr bwMode="auto">
          <a:xfrm>
            <a:off x="1000125" y="285750"/>
            <a:ext cx="6858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>
                <a:solidFill>
                  <a:srgbClr val="996633"/>
                </a:solidFill>
              </a:rPr>
              <a:t>Корневое питание растений.</a:t>
            </a:r>
          </a:p>
        </p:txBody>
      </p:sp>
      <p:pic>
        <p:nvPicPr>
          <p:cNvPr id="13329" name="Picture 17" descr="C:\Documents and Settings\All Users\Документы\Мои рисунки\фото-конкурс\3e16605b3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0" y="2143125"/>
            <a:ext cx="3802063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Выгнутая вверх стрелка 18"/>
          <p:cNvSpPr/>
          <p:nvPr/>
        </p:nvSpPr>
        <p:spPr bwMode="auto">
          <a:xfrm>
            <a:off x="6429388" y="1000108"/>
            <a:ext cx="2000264" cy="1071570"/>
          </a:xfrm>
          <a:prstGeom prst="curvedDown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" name="Выгнутая влево стрелка 22"/>
          <p:cNvSpPr/>
          <p:nvPr/>
        </p:nvSpPr>
        <p:spPr bwMode="auto">
          <a:xfrm>
            <a:off x="1785918" y="1142984"/>
            <a:ext cx="1000132" cy="1571636"/>
          </a:xfrm>
          <a:prstGeom prst="curvedRight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500958" y="5786454"/>
            <a:ext cx="1284005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CC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Вода</a:t>
            </a:r>
          </a:p>
        </p:txBody>
      </p:sp>
      <p:cxnSp>
        <p:nvCxnSpPr>
          <p:cNvPr id="29" name="Прямая со стрелкой 28"/>
          <p:cNvCxnSpPr>
            <a:cxnSpLocks noChangeShapeType="1"/>
            <a:stCxn id="27" idx="1"/>
          </p:cNvCxnSpPr>
          <p:nvPr/>
        </p:nvCxnSpPr>
        <p:spPr bwMode="auto">
          <a:xfrm rot="10800000" flipV="1">
            <a:off x="6786563" y="6140450"/>
            <a:ext cx="714375" cy="36036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5" name="Прямоугольник 34"/>
          <p:cNvSpPr/>
          <p:nvPr/>
        </p:nvSpPr>
        <p:spPr>
          <a:xfrm>
            <a:off x="0" y="5429264"/>
            <a:ext cx="2786082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966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Питательные вещества</a:t>
            </a:r>
          </a:p>
        </p:txBody>
      </p:sp>
      <p:cxnSp>
        <p:nvCxnSpPr>
          <p:cNvPr id="37" name="Прямая со стрелкой 36"/>
          <p:cNvCxnSpPr>
            <a:cxnSpLocks noChangeShapeType="1"/>
          </p:cNvCxnSpPr>
          <p:nvPr/>
        </p:nvCxnSpPr>
        <p:spPr bwMode="auto">
          <a:xfrm>
            <a:off x="2214563" y="6572250"/>
            <a:ext cx="57150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14313" y="2786063"/>
            <a:ext cx="23955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/>
              <a:t>Углекислый газ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7286625" y="2214563"/>
            <a:ext cx="15208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/>
              <a:t>Кислород</a:t>
            </a:r>
          </a:p>
        </p:txBody>
      </p:sp>
      <p:pic>
        <p:nvPicPr>
          <p:cNvPr id="10256" name="Picture 17" descr="C:\Users\All\Pictures\анимация\солнце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38" y="928688"/>
            <a:ext cx="10525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utoUpdateAnimBg="0"/>
      <p:bldP spid="3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5940425" y="6078538"/>
            <a:ext cx="307975" cy="374650"/>
            <a:chOff x="1338" y="1960"/>
            <a:chExt cx="194" cy="236"/>
          </a:xfrm>
        </p:grpSpPr>
        <p:sp>
          <p:nvSpPr>
            <p:cNvPr id="11285" name="Freeform 12"/>
            <p:cNvSpPr>
              <a:spLocks/>
            </p:cNvSpPr>
            <p:nvPr/>
          </p:nvSpPr>
          <p:spPr bwMode="auto">
            <a:xfrm>
              <a:off x="1392" y="1960"/>
              <a:ext cx="140" cy="236"/>
            </a:xfrm>
            <a:custGeom>
              <a:avLst/>
              <a:gdLst>
                <a:gd name="T0" fmla="*/ 140 w 140"/>
                <a:gd name="T1" fmla="*/ 0 h 236"/>
                <a:gd name="T2" fmla="*/ 100 w 140"/>
                <a:gd name="T3" fmla="*/ 8 h 236"/>
                <a:gd name="T4" fmla="*/ 76 w 140"/>
                <a:gd name="T5" fmla="*/ 24 h 236"/>
                <a:gd name="T6" fmla="*/ 68 w 140"/>
                <a:gd name="T7" fmla="*/ 36 h 236"/>
                <a:gd name="T8" fmla="*/ 56 w 140"/>
                <a:gd name="T9" fmla="*/ 44 h 236"/>
                <a:gd name="T10" fmla="*/ 40 w 140"/>
                <a:gd name="T11" fmla="*/ 80 h 236"/>
                <a:gd name="T12" fmla="*/ 0 w 140"/>
                <a:gd name="T13" fmla="*/ 236 h 2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0"/>
                <a:gd name="T22" fmla="*/ 0 h 236"/>
                <a:gd name="T23" fmla="*/ 140 w 140"/>
                <a:gd name="T24" fmla="*/ 236 h 2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0" h="236">
                  <a:moveTo>
                    <a:pt x="140" y="0"/>
                  </a:moveTo>
                  <a:cubicBezTo>
                    <a:pt x="133" y="1"/>
                    <a:pt x="110" y="3"/>
                    <a:pt x="100" y="8"/>
                  </a:cubicBezTo>
                  <a:cubicBezTo>
                    <a:pt x="92" y="13"/>
                    <a:pt x="76" y="24"/>
                    <a:pt x="76" y="24"/>
                  </a:cubicBezTo>
                  <a:cubicBezTo>
                    <a:pt x="73" y="28"/>
                    <a:pt x="71" y="33"/>
                    <a:pt x="68" y="36"/>
                  </a:cubicBezTo>
                  <a:cubicBezTo>
                    <a:pt x="65" y="39"/>
                    <a:pt x="59" y="40"/>
                    <a:pt x="56" y="44"/>
                  </a:cubicBezTo>
                  <a:cubicBezTo>
                    <a:pt x="49" y="53"/>
                    <a:pt x="45" y="70"/>
                    <a:pt x="40" y="80"/>
                  </a:cubicBezTo>
                  <a:cubicBezTo>
                    <a:pt x="17" y="127"/>
                    <a:pt x="0" y="183"/>
                    <a:pt x="0" y="236"/>
                  </a:cubicBezTo>
                </a:path>
              </a:pathLst>
            </a:custGeom>
            <a:noFill/>
            <a:ln w="19050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86" name="Freeform 13"/>
            <p:cNvSpPr>
              <a:spLocks/>
            </p:cNvSpPr>
            <p:nvPr/>
          </p:nvSpPr>
          <p:spPr bwMode="auto">
            <a:xfrm>
              <a:off x="1338" y="2000"/>
              <a:ext cx="86" cy="52"/>
            </a:xfrm>
            <a:custGeom>
              <a:avLst/>
              <a:gdLst>
                <a:gd name="T0" fmla="*/ 86 w 86"/>
                <a:gd name="T1" fmla="*/ 52 h 52"/>
                <a:gd name="T2" fmla="*/ 46 w 86"/>
                <a:gd name="T3" fmla="*/ 0 h 52"/>
                <a:gd name="T4" fmla="*/ 10 w 86"/>
                <a:gd name="T5" fmla="*/ 20 h 52"/>
                <a:gd name="T6" fmla="*/ 0 60000 65536"/>
                <a:gd name="T7" fmla="*/ 0 60000 65536"/>
                <a:gd name="T8" fmla="*/ 0 60000 65536"/>
                <a:gd name="T9" fmla="*/ 0 w 86"/>
                <a:gd name="T10" fmla="*/ 0 h 52"/>
                <a:gd name="T11" fmla="*/ 86 w 86"/>
                <a:gd name="T12" fmla="*/ 52 h 5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52">
                  <a:moveTo>
                    <a:pt x="86" y="52"/>
                  </a:moveTo>
                  <a:cubicBezTo>
                    <a:pt x="73" y="32"/>
                    <a:pt x="70" y="8"/>
                    <a:pt x="46" y="0"/>
                  </a:cubicBezTo>
                  <a:cubicBezTo>
                    <a:pt x="0" y="7"/>
                    <a:pt x="30" y="0"/>
                    <a:pt x="10" y="20"/>
                  </a:cubicBezTo>
                </a:path>
              </a:pathLst>
            </a:custGeom>
            <a:noFill/>
            <a:ln w="19050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3059113" y="6021388"/>
            <a:ext cx="182562" cy="428625"/>
            <a:chOff x="1973" y="3249"/>
            <a:chExt cx="115" cy="270"/>
          </a:xfrm>
        </p:grpSpPr>
        <p:sp>
          <p:nvSpPr>
            <p:cNvPr id="11282" name="Freeform 11"/>
            <p:cNvSpPr>
              <a:spLocks/>
            </p:cNvSpPr>
            <p:nvPr/>
          </p:nvSpPr>
          <p:spPr bwMode="auto">
            <a:xfrm>
              <a:off x="1973" y="3249"/>
              <a:ext cx="80" cy="270"/>
            </a:xfrm>
            <a:custGeom>
              <a:avLst/>
              <a:gdLst>
                <a:gd name="T0" fmla="*/ 463 w 67"/>
                <a:gd name="T1" fmla="*/ 0 h 381"/>
                <a:gd name="T2" fmla="*/ 358 w 67"/>
                <a:gd name="T3" fmla="*/ 1 h 381"/>
                <a:gd name="T4" fmla="*/ 76 w 67"/>
                <a:gd name="T5" fmla="*/ 6 h 381"/>
                <a:gd name="T6" fmla="*/ 29 w 67"/>
                <a:gd name="T7" fmla="*/ 6 h 38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381"/>
                <a:gd name="T14" fmla="*/ 67 w 67"/>
                <a:gd name="T15" fmla="*/ 381 h 38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381">
                  <a:moveTo>
                    <a:pt x="55" y="0"/>
                  </a:moveTo>
                  <a:cubicBezTo>
                    <a:pt x="30" y="36"/>
                    <a:pt x="35" y="41"/>
                    <a:pt x="42" y="90"/>
                  </a:cubicBezTo>
                  <a:cubicBezTo>
                    <a:pt x="32" y="169"/>
                    <a:pt x="67" y="272"/>
                    <a:pt x="9" y="330"/>
                  </a:cubicBezTo>
                  <a:cubicBezTo>
                    <a:pt x="0" y="359"/>
                    <a:pt x="3" y="342"/>
                    <a:pt x="3" y="381"/>
                  </a:cubicBezTo>
                </a:path>
              </a:pathLst>
            </a:custGeom>
            <a:noFill/>
            <a:ln w="19050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83" name="Freeform 15"/>
            <p:cNvSpPr>
              <a:spLocks/>
            </p:cNvSpPr>
            <p:nvPr/>
          </p:nvSpPr>
          <p:spPr bwMode="auto">
            <a:xfrm>
              <a:off x="2024" y="3360"/>
              <a:ext cx="64" cy="76"/>
            </a:xfrm>
            <a:custGeom>
              <a:avLst/>
              <a:gdLst>
                <a:gd name="T0" fmla="*/ 0 w 64"/>
                <a:gd name="T1" fmla="*/ 68 h 76"/>
                <a:gd name="T2" fmla="*/ 56 w 64"/>
                <a:gd name="T3" fmla="*/ 0 h 76"/>
                <a:gd name="T4" fmla="*/ 64 w 64"/>
                <a:gd name="T5" fmla="*/ 76 h 76"/>
                <a:gd name="T6" fmla="*/ 0 60000 65536"/>
                <a:gd name="T7" fmla="*/ 0 60000 65536"/>
                <a:gd name="T8" fmla="*/ 0 60000 65536"/>
                <a:gd name="T9" fmla="*/ 0 w 64"/>
                <a:gd name="T10" fmla="*/ 0 h 76"/>
                <a:gd name="T11" fmla="*/ 64 w 64"/>
                <a:gd name="T12" fmla="*/ 76 h 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4" h="76">
                  <a:moveTo>
                    <a:pt x="0" y="68"/>
                  </a:moveTo>
                  <a:cubicBezTo>
                    <a:pt x="10" y="29"/>
                    <a:pt x="17" y="13"/>
                    <a:pt x="56" y="0"/>
                  </a:cubicBezTo>
                  <a:cubicBezTo>
                    <a:pt x="60" y="30"/>
                    <a:pt x="64" y="45"/>
                    <a:pt x="64" y="76"/>
                  </a:cubicBezTo>
                </a:path>
              </a:pathLst>
            </a:custGeom>
            <a:noFill/>
            <a:ln w="19050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84" name="Freeform 16"/>
            <p:cNvSpPr>
              <a:spLocks/>
            </p:cNvSpPr>
            <p:nvPr/>
          </p:nvSpPr>
          <p:spPr bwMode="auto">
            <a:xfrm>
              <a:off x="1976" y="3324"/>
              <a:ext cx="44" cy="28"/>
            </a:xfrm>
            <a:custGeom>
              <a:avLst/>
              <a:gdLst>
                <a:gd name="T0" fmla="*/ 44 w 44"/>
                <a:gd name="T1" fmla="*/ 0 h 28"/>
                <a:gd name="T2" fmla="*/ 12 w 44"/>
                <a:gd name="T3" fmla="*/ 4 h 28"/>
                <a:gd name="T4" fmla="*/ 0 w 44"/>
                <a:gd name="T5" fmla="*/ 28 h 28"/>
                <a:gd name="T6" fmla="*/ 0 60000 65536"/>
                <a:gd name="T7" fmla="*/ 0 60000 65536"/>
                <a:gd name="T8" fmla="*/ 0 60000 65536"/>
                <a:gd name="T9" fmla="*/ 0 w 44"/>
                <a:gd name="T10" fmla="*/ 0 h 28"/>
                <a:gd name="T11" fmla="*/ 44 w 44"/>
                <a:gd name="T12" fmla="*/ 28 h 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" h="28">
                  <a:moveTo>
                    <a:pt x="44" y="0"/>
                  </a:moveTo>
                  <a:cubicBezTo>
                    <a:pt x="33" y="1"/>
                    <a:pt x="22" y="0"/>
                    <a:pt x="12" y="4"/>
                  </a:cubicBezTo>
                  <a:cubicBezTo>
                    <a:pt x="4" y="7"/>
                    <a:pt x="0" y="28"/>
                    <a:pt x="0" y="28"/>
                  </a:cubicBezTo>
                </a:path>
              </a:pathLst>
            </a:custGeom>
            <a:noFill/>
            <a:ln w="19050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58" name="Freeform 10"/>
          <p:cNvSpPr>
            <a:spLocks/>
          </p:cNvSpPr>
          <p:nvPr/>
        </p:nvSpPr>
        <p:spPr bwMode="auto">
          <a:xfrm>
            <a:off x="971550" y="6165850"/>
            <a:ext cx="71438" cy="358775"/>
          </a:xfrm>
          <a:custGeom>
            <a:avLst/>
            <a:gdLst>
              <a:gd name="T0" fmla="*/ 2147483647 w 45"/>
              <a:gd name="T1" fmla="*/ 0 h 226"/>
              <a:gd name="T2" fmla="*/ 2147483647 w 45"/>
              <a:gd name="T3" fmla="*/ 2147483647 h 226"/>
              <a:gd name="T4" fmla="*/ 0 w 45"/>
              <a:gd name="T5" fmla="*/ 2147483647 h 226"/>
              <a:gd name="T6" fmla="*/ 0 60000 65536"/>
              <a:gd name="T7" fmla="*/ 0 60000 65536"/>
              <a:gd name="T8" fmla="*/ 0 60000 65536"/>
              <a:gd name="T9" fmla="*/ 0 w 45"/>
              <a:gd name="T10" fmla="*/ 0 h 226"/>
              <a:gd name="T11" fmla="*/ 45 w 45"/>
              <a:gd name="T12" fmla="*/ 226 h 2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5" h="226">
                <a:moveTo>
                  <a:pt x="45" y="0"/>
                </a:moveTo>
                <a:cubicBezTo>
                  <a:pt x="38" y="24"/>
                  <a:pt x="22" y="35"/>
                  <a:pt x="13" y="58"/>
                </a:cubicBezTo>
                <a:cubicBezTo>
                  <a:pt x="11" y="110"/>
                  <a:pt x="0" y="172"/>
                  <a:pt x="0" y="226"/>
                </a:cubicBezTo>
              </a:path>
            </a:pathLst>
          </a:custGeom>
          <a:noFill/>
          <a:ln w="28575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66" name="Freeform 18"/>
          <p:cNvSpPr>
            <a:spLocks/>
          </p:cNvSpPr>
          <p:nvPr/>
        </p:nvSpPr>
        <p:spPr bwMode="auto">
          <a:xfrm>
            <a:off x="4213225" y="6237288"/>
            <a:ext cx="71438" cy="287337"/>
          </a:xfrm>
          <a:custGeom>
            <a:avLst/>
            <a:gdLst>
              <a:gd name="T0" fmla="*/ 2147483647 w 45"/>
              <a:gd name="T1" fmla="*/ 0 h 226"/>
              <a:gd name="T2" fmla="*/ 2147483647 w 45"/>
              <a:gd name="T3" fmla="*/ 2147483647 h 226"/>
              <a:gd name="T4" fmla="*/ 0 w 45"/>
              <a:gd name="T5" fmla="*/ 2147483647 h 226"/>
              <a:gd name="T6" fmla="*/ 0 60000 65536"/>
              <a:gd name="T7" fmla="*/ 0 60000 65536"/>
              <a:gd name="T8" fmla="*/ 0 60000 65536"/>
              <a:gd name="T9" fmla="*/ 0 w 45"/>
              <a:gd name="T10" fmla="*/ 0 h 226"/>
              <a:gd name="T11" fmla="*/ 45 w 45"/>
              <a:gd name="T12" fmla="*/ 226 h 2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5" h="226">
                <a:moveTo>
                  <a:pt x="45" y="0"/>
                </a:moveTo>
                <a:cubicBezTo>
                  <a:pt x="38" y="24"/>
                  <a:pt x="22" y="35"/>
                  <a:pt x="13" y="58"/>
                </a:cubicBezTo>
                <a:cubicBezTo>
                  <a:pt x="11" y="110"/>
                  <a:pt x="0" y="172"/>
                  <a:pt x="0" y="226"/>
                </a:cubicBezTo>
              </a:path>
            </a:pathLst>
          </a:custGeom>
          <a:noFill/>
          <a:ln w="28575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67" name="Freeform 19"/>
          <p:cNvSpPr>
            <a:spLocks/>
          </p:cNvSpPr>
          <p:nvPr/>
        </p:nvSpPr>
        <p:spPr bwMode="auto">
          <a:xfrm>
            <a:off x="7092950" y="6165850"/>
            <a:ext cx="142875" cy="285750"/>
          </a:xfrm>
          <a:custGeom>
            <a:avLst/>
            <a:gdLst>
              <a:gd name="T0" fmla="*/ 2147483647 w 45"/>
              <a:gd name="T1" fmla="*/ 0 h 226"/>
              <a:gd name="T2" fmla="*/ 2147483647 w 45"/>
              <a:gd name="T3" fmla="*/ 2147483647 h 226"/>
              <a:gd name="T4" fmla="*/ 0 w 45"/>
              <a:gd name="T5" fmla="*/ 2147483647 h 226"/>
              <a:gd name="T6" fmla="*/ 0 60000 65536"/>
              <a:gd name="T7" fmla="*/ 0 60000 65536"/>
              <a:gd name="T8" fmla="*/ 0 60000 65536"/>
              <a:gd name="T9" fmla="*/ 0 w 45"/>
              <a:gd name="T10" fmla="*/ 0 h 226"/>
              <a:gd name="T11" fmla="*/ 45 w 45"/>
              <a:gd name="T12" fmla="*/ 226 h 2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5" h="226">
                <a:moveTo>
                  <a:pt x="45" y="0"/>
                </a:moveTo>
                <a:cubicBezTo>
                  <a:pt x="38" y="24"/>
                  <a:pt x="22" y="35"/>
                  <a:pt x="13" y="58"/>
                </a:cubicBezTo>
                <a:cubicBezTo>
                  <a:pt x="11" y="110"/>
                  <a:pt x="0" y="172"/>
                  <a:pt x="0" y="226"/>
                </a:cubicBezTo>
              </a:path>
            </a:pathLst>
          </a:custGeom>
          <a:noFill/>
          <a:ln w="28575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75" name="Freeform 27"/>
          <p:cNvSpPr>
            <a:spLocks/>
          </p:cNvSpPr>
          <p:nvPr/>
        </p:nvSpPr>
        <p:spPr bwMode="auto">
          <a:xfrm>
            <a:off x="-107950" y="6165850"/>
            <a:ext cx="9264650" cy="703263"/>
          </a:xfrm>
          <a:custGeom>
            <a:avLst/>
            <a:gdLst>
              <a:gd name="T0" fmla="*/ 2147483647 w 5779"/>
              <a:gd name="T1" fmla="*/ 2147483647 h 443"/>
              <a:gd name="T2" fmla="*/ 2147483647 w 5779"/>
              <a:gd name="T3" fmla="*/ 2147483647 h 443"/>
              <a:gd name="T4" fmla="*/ 2147483647 w 5779"/>
              <a:gd name="T5" fmla="*/ 2147483647 h 443"/>
              <a:gd name="T6" fmla="*/ 2147483647 w 5779"/>
              <a:gd name="T7" fmla="*/ 2147483647 h 443"/>
              <a:gd name="T8" fmla="*/ 2147483647 w 5779"/>
              <a:gd name="T9" fmla="*/ 2147483647 h 443"/>
              <a:gd name="T10" fmla="*/ 2147483647 w 5779"/>
              <a:gd name="T11" fmla="*/ 2147483647 h 443"/>
              <a:gd name="T12" fmla="*/ 2147483647 w 5779"/>
              <a:gd name="T13" fmla="*/ 2147483647 h 443"/>
              <a:gd name="T14" fmla="*/ 2147483647 w 5779"/>
              <a:gd name="T15" fmla="*/ 2147483647 h 443"/>
              <a:gd name="T16" fmla="*/ 2147483647 w 5779"/>
              <a:gd name="T17" fmla="*/ 2147483647 h 443"/>
              <a:gd name="T18" fmla="*/ 2147483647 w 5779"/>
              <a:gd name="T19" fmla="*/ 2147483647 h 443"/>
              <a:gd name="T20" fmla="*/ 2147483647 w 5779"/>
              <a:gd name="T21" fmla="*/ 2147483647 h 443"/>
              <a:gd name="T22" fmla="*/ 2147483647 w 5779"/>
              <a:gd name="T23" fmla="*/ 2147483647 h 443"/>
              <a:gd name="T24" fmla="*/ 2147483647 w 5779"/>
              <a:gd name="T25" fmla="*/ 2147483647 h 443"/>
              <a:gd name="T26" fmla="*/ 2147483647 w 5779"/>
              <a:gd name="T27" fmla="*/ 2147483647 h 443"/>
              <a:gd name="T28" fmla="*/ 2147483647 w 5779"/>
              <a:gd name="T29" fmla="*/ 2147483647 h 443"/>
              <a:gd name="T30" fmla="*/ 2147483647 w 5779"/>
              <a:gd name="T31" fmla="*/ 2147483647 h 443"/>
              <a:gd name="T32" fmla="*/ 2147483647 w 5779"/>
              <a:gd name="T33" fmla="*/ 2147483647 h 443"/>
              <a:gd name="T34" fmla="*/ 2147483647 w 5779"/>
              <a:gd name="T35" fmla="*/ 2147483647 h 443"/>
              <a:gd name="T36" fmla="*/ 2147483647 w 5779"/>
              <a:gd name="T37" fmla="*/ 2147483647 h 443"/>
              <a:gd name="T38" fmla="*/ 2147483647 w 5779"/>
              <a:gd name="T39" fmla="*/ 2147483647 h 443"/>
              <a:gd name="T40" fmla="*/ 2147483647 w 5779"/>
              <a:gd name="T41" fmla="*/ 2147483647 h 443"/>
              <a:gd name="T42" fmla="*/ 2147483647 w 5779"/>
              <a:gd name="T43" fmla="*/ 2147483647 h 443"/>
              <a:gd name="T44" fmla="*/ 2147483647 w 5779"/>
              <a:gd name="T45" fmla="*/ 2147483647 h 443"/>
              <a:gd name="T46" fmla="*/ 2147483647 w 5779"/>
              <a:gd name="T47" fmla="*/ 2147483647 h 443"/>
              <a:gd name="T48" fmla="*/ 2147483647 w 5779"/>
              <a:gd name="T49" fmla="*/ 2147483647 h 443"/>
              <a:gd name="T50" fmla="*/ 2147483647 w 5779"/>
              <a:gd name="T51" fmla="*/ 2147483647 h 443"/>
              <a:gd name="T52" fmla="*/ 2147483647 w 5779"/>
              <a:gd name="T53" fmla="*/ 2147483647 h 443"/>
              <a:gd name="T54" fmla="*/ 2147483647 w 5779"/>
              <a:gd name="T55" fmla="*/ 2147483647 h 443"/>
              <a:gd name="T56" fmla="*/ 2147483647 w 5779"/>
              <a:gd name="T57" fmla="*/ 2147483647 h 443"/>
              <a:gd name="T58" fmla="*/ 2147483647 w 5779"/>
              <a:gd name="T59" fmla="*/ 2147483647 h 443"/>
              <a:gd name="T60" fmla="*/ 2147483647 w 5779"/>
              <a:gd name="T61" fmla="*/ 2147483647 h 443"/>
              <a:gd name="T62" fmla="*/ 2147483647 w 5779"/>
              <a:gd name="T63" fmla="*/ 2147483647 h 443"/>
              <a:gd name="T64" fmla="*/ 2147483647 w 5779"/>
              <a:gd name="T65" fmla="*/ 2147483647 h 443"/>
              <a:gd name="T66" fmla="*/ 2147483647 w 5779"/>
              <a:gd name="T67" fmla="*/ 2147483647 h 443"/>
              <a:gd name="T68" fmla="*/ 2147483647 w 5779"/>
              <a:gd name="T69" fmla="*/ 2147483647 h 443"/>
              <a:gd name="T70" fmla="*/ 2147483647 w 5779"/>
              <a:gd name="T71" fmla="*/ 2147483647 h 443"/>
              <a:gd name="T72" fmla="*/ 2147483647 w 5779"/>
              <a:gd name="T73" fmla="*/ 2147483647 h 443"/>
              <a:gd name="T74" fmla="*/ 2147483647 w 5779"/>
              <a:gd name="T75" fmla="*/ 2147483647 h 443"/>
              <a:gd name="T76" fmla="*/ 2147483647 w 5779"/>
              <a:gd name="T77" fmla="*/ 2147483647 h 443"/>
              <a:gd name="T78" fmla="*/ 2147483647 w 5779"/>
              <a:gd name="T79" fmla="*/ 2147483647 h 443"/>
              <a:gd name="T80" fmla="*/ 2147483647 w 5779"/>
              <a:gd name="T81" fmla="*/ 2147483647 h 443"/>
              <a:gd name="T82" fmla="*/ 2147483647 w 5779"/>
              <a:gd name="T83" fmla="*/ 2147483647 h 443"/>
              <a:gd name="T84" fmla="*/ 2147483647 w 5779"/>
              <a:gd name="T85" fmla="*/ 2147483647 h 443"/>
              <a:gd name="T86" fmla="*/ 2147483647 w 5779"/>
              <a:gd name="T87" fmla="*/ 2147483647 h 443"/>
              <a:gd name="T88" fmla="*/ 2147483647 w 5779"/>
              <a:gd name="T89" fmla="*/ 2147483647 h 443"/>
              <a:gd name="T90" fmla="*/ 2147483647 w 5779"/>
              <a:gd name="T91" fmla="*/ 2147483647 h 443"/>
              <a:gd name="T92" fmla="*/ 2147483647 w 5779"/>
              <a:gd name="T93" fmla="*/ 2147483647 h 443"/>
              <a:gd name="T94" fmla="*/ 2147483647 w 5779"/>
              <a:gd name="T95" fmla="*/ 2147483647 h 443"/>
              <a:gd name="T96" fmla="*/ 2147483647 w 5779"/>
              <a:gd name="T97" fmla="*/ 2147483647 h 443"/>
              <a:gd name="T98" fmla="*/ 2147483647 w 5779"/>
              <a:gd name="T99" fmla="*/ 2147483647 h 443"/>
              <a:gd name="T100" fmla="*/ 2147483647 w 5779"/>
              <a:gd name="T101" fmla="*/ 2147483647 h 443"/>
              <a:gd name="T102" fmla="*/ 2147483647 w 5779"/>
              <a:gd name="T103" fmla="*/ 2147483647 h 443"/>
              <a:gd name="T104" fmla="*/ 2147483647 w 5779"/>
              <a:gd name="T105" fmla="*/ 2147483647 h 443"/>
              <a:gd name="T106" fmla="*/ 2147483647 w 5779"/>
              <a:gd name="T107" fmla="*/ 2147483647 h 443"/>
              <a:gd name="T108" fmla="*/ 2147483647 w 5779"/>
              <a:gd name="T109" fmla="*/ 2147483647 h 443"/>
              <a:gd name="T110" fmla="*/ 2147483647 w 5779"/>
              <a:gd name="T111" fmla="*/ 2147483647 h 443"/>
              <a:gd name="T112" fmla="*/ 2147483647 w 5779"/>
              <a:gd name="T113" fmla="*/ 2147483647 h 443"/>
              <a:gd name="T114" fmla="*/ 2147483647 w 5779"/>
              <a:gd name="T115" fmla="*/ 2147483647 h 443"/>
              <a:gd name="T116" fmla="*/ 2147483647 w 5779"/>
              <a:gd name="T117" fmla="*/ 2147483647 h 443"/>
              <a:gd name="T118" fmla="*/ 2147483647 w 5779"/>
              <a:gd name="T119" fmla="*/ 2147483647 h 443"/>
              <a:gd name="T120" fmla="*/ 2147483647 w 5779"/>
              <a:gd name="T121" fmla="*/ 2147483647 h 443"/>
              <a:gd name="T122" fmla="*/ 2147483647 w 5779"/>
              <a:gd name="T123" fmla="*/ 2147483647 h 443"/>
              <a:gd name="T124" fmla="*/ 2147483647 w 5779"/>
              <a:gd name="T125" fmla="*/ 2147483647 h 44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779"/>
              <a:gd name="T190" fmla="*/ 0 h 443"/>
              <a:gd name="T191" fmla="*/ 5779 w 5779"/>
              <a:gd name="T192" fmla="*/ 443 h 44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779" h="443">
                <a:moveTo>
                  <a:pt x="47" y="67"/>
                </a:moveTo>
                <a:cubicBezTo>
                  <a:pt x="53" y="71"/>
                  <a:pt x="59" y="82"/>
                  <a:pt x="66" y="80"/>
                </a:cubicBezTo>
                <a:cubicBezTo>
                  <a:pt x="89" y="75"/>
                  <a:pt x="52" y="31"/>
                  <a:pt x="85" y="80"/>
                </a:cubicBezTo>
                <a:cubicBezTo>
                  <a:pt x="92" y="76"/>
                  <a:pt x="99" y="61"/>
                  <a:pt x="105" y="67"/>
                </a:cubicBezTo>
                <a:cubicBezTo>
                  <a:pt x="120" y="82"/>
                  <a:pt x="102" y="156"/>
                  <a:pt x="118" y="67"/>
                </a:cubicBezTo>
                <a:cubicBezTo>
                  <a:pt x="120" y="76"/>
                  <a:pt x="116" y="89"/>
                  <a:pt x="124" y="93"/>
                </a:cubicBezTo>
                <a:cubicBezTo>
                  <a:pt x="130" y="96"/>
                  <a:pt x="124" y="74"/>
                  <a:pt x="131" y="74"/>
                </a:cubicBezTo>
                <a:cubicBezTo>
                  <a:pt x="140" y="74"/>
                  <a:pt x="144" y="87"/>
                  <a:pt x="150" y="93"/>
                </a:cubicBezTo>
                <a:cubicBezTo>
                  <a:pt x="168" y="44"/>
                  <a:pt x="141" y="100"/>
                  <a:pt x="176" y="100"/>
                </a:cubicBezTo>
                <a:cubicBezTo>
                  <a:pt x="185" y="100"/>
                  <a:pt x="179" y="82"/>
                  <a:pt x="182" y="74"/>
                </a:cubicBezTo>
                <a:cubicBezTo>
                  <a:pt x="185" y="67"/>
                  <a:pt x="191" y="61"/>
                  <a:pt x="195" y="54"/>
                </a:cubicBezTo>
                <a:cubicBezTo>
                  <a:pt x="212" y="104"/>
                  <a:pt x="188" y="53"/>
                  <a:pt x="221" y="61"/>
                </a:cubicBezTo>
                <a:cubicBezTo>
                  <a:pt x="228" y="63"/>
                  <a:pt x="225" y="74"/>
                  <a:pt x="228" y="80"/>
                </a:cubicBezTo>
                <a:cubicBezTo>
                  <a:pt x="232" y="89"/>
                  <a:pt x="237" y="97"/>
                  <a:pt x="241" y="106"/>
                </a:cubicBezTo>
                <a:cubicBezTo>
                  <a:pt x="254" y="35"/>
                  <a:pt x="237" y="91"/>
                  <a:pt x="260" y="100"/>
                </a:cubicBezTo>
                <a:cubicBezTo>
                  <a:pt x="267" y="103"/>
                  <a:pt x="273" y="91"/>
                  <a:pt x="280" y="87"/>
                </a:cubicBezTo>
                <a:cubicBezTo>
                  <a:pt x="282" y="93"/>
                  <a:pt x="280" y="109"/>
                  <a:pt x="286" y="106"/>
                </a:cubicBezTo>
                <a:cubicBezTo>
                  <a:pt x="303" y="99"/>
                  <a:pt x="325" y="67"/>
                  <a:pt x="325" y="67"/>
                </a:cubicBezTo>
                <a:cubicBezTo>
                  <a:pt x="331" y="87"/>
                  <a:pt x="338" y="106"/>
                  <a:pt x="344" y="126"/>
                </a:cubicBezTo>
                <a:cubicBezTo>
                  <a:pt x="346" y="102"/>
                  <a:pt x="348" y="78"/>
                  <a:pt x="351" y="54"/>
                </a:cubicBezTo>
                <a:cubicBezTo>
                  <a:pt x="352" y="47"/>
                  <a:pt x="354" y="29"/>
                  <a:pt x="357" y="35"/>
                </a:cubicBezTo>
                <a:cubicBezTo>
                  <a:pt x="370" y="61"/>
                  <a:pt x="370" y="91"/>
                  <a:pt x="377" y="119"/>
                </a:cubicBezTo>
                <a:cubicBezTo>
                  <a:pt x="381" y="100"/>
                  <a:pt x="376" y="75"/>
                  <a:pt x="390" y="61"/>
                </a:cubicBezTo>
                <a:cubicBezTo>
                  <a:pt x="398" y="53"/>
                  <a:pt x="393" y="87"/>
                  <a:pt x="402" y="93"/>
                </a:cubicBezTo>
                <a:cubicBezTo>
                  <a:pt x="408" y="97"/>
                  <a:pt x="407" y="80"/>
                  <a:pt x="409" y="74"/>
                </a:cubicBezTo>
                <a:cubicBezTo>
                  <a:pt x="413" y="80"/>
                  <a:pt x="416" y="97"/>
                  <a:pt x="422" y="93"/>
                </a:cubicBezTo>
                <a:cubicBezTo>
                  <a:pt x="445" y="77"/>
                  <a:pt x="411" y="35"/>
                  <a:pt x="441" y="80"/>
                </a:cubicBezTo>
                <a:cubicBezTo>
                  <a:pt x="457" y="140"/>
                  <a:pt x="438" y="83"/>
                  <a:pt x="454" y="67"/>
                </a:cubicBezTo>
                <a:cubicBezTo>
                  <a:pt x="460" y="61"/>
                  <a:pt x="467" y="76"/>
                  <a:pt x="474" y="80"/>
                </a:cubicBezTo>
                <a:cubicBezTo>
                  <a:pt x="491" y="7"/>
                  <a:pt x="492" y="119"/>
                  <a:pt x="493" y="126"/>
                </a:cubicBezTo>
                <a:cubicBezTo>
                  <a:pt x="495" y="115"/>
                  <a:pt x="498" y="104"/>
                  <a:pt x="500" y="93"/>
                </a:cubicBezTo>
                <a:cubicBezTo>
                  <a:pt x="502" y="82"/>
                  <a:pt x="501" y="51"/>
                  <a:pt x="506" y="61"/>
                </a:cubicBezTo>
                <a:cubicBezTo>
                  <a:pt x="517" y="83"/>
                  <a:pt x="519" y="132"/>
                  <a:pt x="519" y="132"/>
                </a:cubicBezTo>
                <a:cubicBezTo>
                  <a:pt x="521" y="106"/>
                  <a:pt x="518" y="79"/>
                  <a:pt x="525" y="54"/>
                </a:cubicBezTo>
                <a:cubicBezTo>
                  <a:pt x="528" y="43"/>
                  <a:pt x="529" y="76"/>
                  <a:pt x="532" y="87"/>
                </a:cubicBezTo>
                <a:cubicBezTo>
                  <a:pt x="536" y="100"/>
                  <a:pt x="545" y="126"/>
                  <a:pt x="545" y="126"/>
                </a:cubicBezTo>
                <a:cubicBezTo>
                  <a:pt x="552" y="97"/>
                  <a:pt x="543" y="45"/>
                  <a:pt x="571" y="100"/>
                </a:cubicBezTo>
                <a:cubicBezTo>
                  <a:pt x="575" y="91"/>
                  <a:pt x="575" y="70"/>
                  <a:pt x="584" y="74"/>
                </a:cubicBezTo>
                <a:cubicBezTo>
                  <a:pt x="596" y="80"/>
                  <a:pt x="597" y="113"/>
                  <a:pt x="597" y="113"/>
                </a:cubicBezTo>
                <a:cubicBezTo>
                  <a:pt x="603" y="109"/>
                  <a:pt x="611" y="106"/>
                  <a:pt x="616" y="100"/>
                </a:cubicBezTo>
                <a:cubicBezTo>
                  <a:pt x="622" y="94"/>
                  <a:pt x="621" y="78"/>
                  <a:pt x="629" y="80"/>
                </a:cubicBezTo>
                <a:cubicBezTo>
                  <a:pt x="636" y="82"/>
                  <a:pt x="646" y="119"/>
                  <a:pt x="648" y="126"/>
                </a:cubicBezTo>
                <a:cubicBezTo>
                  <a:pt x="675" y="117"/>
                  <a:pt x="684" y="118"/>
                  <a:pt x="694" y="145"/>
                </a:cubicBezTo>
                <a:cubicBezTo>
                  <a:pt x="697" y="139"/>
                  <a:pt x="713" y="100"/>
                  <a:pt x="726" y="100"/>
                </a:cubicBezTo>
                <a:cubicBezTo>
                  <a:pt x="734" y="100"/>
                  <a:pt x="734" y="114"/>
                  <a:pt x="739" y="119"/>
                </a:cubicBezTo>
                <a:cubicBezTo>
                  <a:pt x="744" y="124"/>
                  <a:pt x="752" y="128"/>
                  <a:pt x="758" y="132"/>
                </a:cubicBezTo>
                <a:cubicBezTo>
                  <a:pt x="762" y="126"/>
                  <a:pt x="763" y="112"/>
                  <a:pt x="771" y="113"/>
                </a:cubicBezTo>
                <a:cubicBezTo>
                  <a:pt x="791" y="115"/>
                  <a:pt x="825" y="149"/>
                  <a:pt x="849" y="158"/>
                </a:cubicBezTo>
                <a:cubicBezTo>
                  <a:pt x="853" y="148"/>
                  <a:pt x="862" y="123"/>
                  <a:pt x="862" y="113"/>
                </a:cubicBezTo>
                <a:cubicBezTo>
                  <a:pt x="862" y="89"/>
                  <a:pt x="845" y="39"/>
                  <a:pt x="868" y="87"/>
                </a:cubicBezTo>
                <a:cubicBezTo>
                  <a:pt x="871" y="93"/>
                  <a:pt x="873" y="100"/>
                  <a:pt x="875" y="106"/>
                </a:cubicBezTo>
                <a:cubicBezTo>
                  <a:pt x="885" y="136"/>
                  <a:pt x="875" y="117"/>
                  <a:pt x="894" y="145"/>
                </a:cubicBezTo>
                <a:cubicBezTo>
                  <a:pt x="903" y="143"/>
                  <a:pt x="911" y="136"/>
                  <a:pt x="920" y="138"/>
                </a:cubicBezTo>
                <a:cubicBezTo>
                  <a:pt x="956" y="148"/>
                  <a:pt x="926" y="179"/>
                  <a:pt x="953" y="138"/>
                </a:cubicBezTo>
                <a:cubicBezTo>
                  <a:pt x="976" y="174"/>
                  <a:pt x="956" y="156"/>
                  <a:pt x="978" y="138"/>
                </a:cubicBezTo>
                <a:cubicBezTo>
                  <a:pt x="983" y="134"/>
                  <a:pt x="991" y="134"/>
                  <a:pt x="998" y="132"/>
                </a:cubicBezTo>
                <a:cubicBezTo>
                  <a:pt x="1013" y="179"/>
                  <a:pt x="995" y="135"/>
                  <a:pt x="1011" y="132"/>
                </a:cubicBezTo>
                <a:cubicBezTo>
                  <a:pt x="1021" y="130"/>
                  <a:pt x="1028" y="141"/>
                  <a:pt x="1037" y="145"/>
                </a:cubicBezTo>
                <a:cubicBezTo>
                  <a:pt x="1064" y="200"/>
                  <a:pt x="1036" y="157"/>
                  <a:pt x="1063" y="119"/>
                </a:cubicBezTo>
                <a:cubicBezTo>
                  <a:pt x="1067" y="113"/>
                  <a:pt x="1076" y="124"/>
                  <a:pt x="1082" y="126"/>
                </a:cubicBezTo>
                <a:cubicBezTo>
                  <a:pt x="1098" y="81"/>
                  <a:pt x="1101" y="125"/>
                  <a:pt x="1108" y="145"/>
                </a:cubicBezTo>
                <a:cubicBezTo>
                  <a:pt x="1123" y="78"/>
                  <a:pt x="1102" y="145"/>
                  <a:pt x="1127" y="145"/>
                </a:cubicBezTo>
                <a:cubicBezTo>
                  <a:pt x="1137" y="145"/>
                  <a:pt x="1136" y="128"/>
                  <a:pt x="1140" y="119"/>
                </a:cubicBezTo>
                <a:cubicBezTo>
                  <a:pt x="1159" y="146"/>
                  <a:pt x="1146" y="163"/>
                  <a:pt x="1179" y="151"/>
                </a:cubicBezTo>
                <a:cubicBezTo>
                  <a:pt x="1207" y="193"/>
                  <a:pt x="1196" y="153"/>
                  <a:pt x="1205" y="126"/>
                </a:cubicBezTo>
                <a:cubicBezTo>
                  <a:pt x="1238" y="147"/>
                  <a:pt x="1224" y="129"/>
                  <a:pt x="1244" y="100"/>
                </a:cubicBezTo>
                <a:cubicBezTo>
                  <a:pt x="1274" y="144"/>
                  <a:pt x="1256" y="133"/>
                  <a:pt x="1289" y="145"/>
                </a:cubicBezTo>
                <a:cubicBezTo>
                  <a:pt x="1296" y="134"/>
                  <a:pt x="1297" y="116"/>
                  <a:pt x="1309" y="113"/>
                </a:cubicBezTo>
                <a:cubicBezTo>
                  <a:pt x="1338" y="107"/>
                  <a:pt x="1308" y="174"/>
                  <a:pt x="1328" y="119"/>
                </a:cubicBezTo>
                <a:cubicBezTo>
                  <a:pt x="1330" y="128"/>
                  <a:pt x="1326" y="141"/>
                  <a:pt x="1334" y="145"/>
                </a:cubicBezTo>
                <a:cubicBezTo>
                  <a:pt x="1340" y="148"/>
                  <a:pt x="1334" y="126"/>
                  <a:pt x="1341" y="126"/>
                </a:cubicBezTo>
                <a:cubicBezTo>
                  <a:pt x="1349" y="126"/>
                  <a:pt x="1350" y="139"/>
                  <a:pt x="1354" y="145"/>
                </a:cubicBezTo>
                <a:cubicBezTo>
                  <a:pt x="1408" y="108"/>
                  <a:pt x="1335" y="149"/>
                  <a:pt x="1386" y="158"/>
                </a:cubicBezTo>
                <a:cubicBezTo>
                  <a:pt x="1392" y="159"/>
                  <a:pt x="1424" y="114"/>
                  <a:pt x="1425" y="113"/>
                </a:cubicBezTo>
                <a:cubicBezTo>
                  <a:pt x="1431" y="117"/>
                  <a:pt x="1439" y="120"/>
                  <a:pt x="1444" y="126"/>
                </a:cubicBezTo>
                <a:cubicBezTo>
                  <a:pt x="1454" y="138"/>
                  <a:pt x="1470" y="164"/>
                  <a:pt x="1470" y="164"/>
                </a:cubicBezTo>
                <a:cubicBezTo>
                  <a:pt x="1484" y="111"/>
                  <a:pt x="1493" y="128"/>
                  <a:pt x="1522" y="164"/>
                </a:cubicBezTo>
                <a:cubicBezTo>
                  <a:pt x="1536" y="215"/>
                  <a:pt x="1522" y="181"/>
                  <a:pt x="1535" y="158"/>
                </a:cubicBezTo>
                <a:cubicBezTo>
                  <a:pt x="1541" y="147"/>
                  <a:pt x="1552" y="141"/>
                  <a:pt x="1561" y="132"/>
                </a:cubicBezTo>
                <a:cubicBezTo>
                  <a:pt x="1610" y="168"/>
                  <a:pt x="1596" y="156"/>
                  <a:pt x="1645" y="138"/>
                </a:cubicBezTo>
                <a:cubicBezTo>
                  <a:pt x="1672" y="152"/>
                  <a:pt x="1681" y="161"/>
                  <a:pt x="1710" y="151"/>
                </a:cubicBezTo>
                <a:cubicBezTo>
                  <a:pt x="1732" y="80"/>
                  <a:pt x="1703" y="99"/>
                  <a:pt x="1710" y="9"/>
                </a:cubicBezTo>
                <a:cubicBezTo>
                  <a:pt x="1711" y="0"/>
                  <a:pt x="1723" y="21"/>
                  <a:pt x="1729" y="28"/>
                </a:cubicBezTo>
                <a:cubicBezTo>
                  <a:pt x="1734" y="34"/>
                  <a:pt x="1738" y="41"/>
                  <a:pt x="1742" y="48"/>
                </a:cubicBezTo>
                <a:cubicBezTo>
                  <a:pt x="1753" y="68"/>
                  <a:pt x="1752" y="92"/>
                  <a:pt x="1762" y="113"/>
                </a:cubicBezTo>
                <a:cubicBezTo>
                  <a:pt x="1772" y="135"/>
                  <a:pt x="1794" y="177"/>
                  <a:pt x="1794" y="177"/>
                </a:cubicBezTo>
                <a:cubicBezTo>
                  <a:pt x="1796" y="186"/>
                  <a:pt x="1792" y="199"/>
                  <a:pt x="1800" y="203"/>
                </a:cubicBezTo>
                <a:cubicBezTo>
                  <a:pt x="1806" y="206"/>
                  <a:pt x="1806" y="191"/>
                  <a:pt x="1807" y="184"/>
                </a:cubicBezTo>
                <a:cubicBezTo>
                  <a:pt x="1812" y="161"/>
                  <a:pt x="1820" y="113"/>
                  <a:pt x="1820" y="113"/>
                </a:cubicBezTo>
                <a:cubicBezTo>
                  <a:pt x="1822" y="117"/>
                  <a:pt x="1841" y="171"/>
                  <a:pt x="1852" y="171"/>
                </a:cubicBezTo>
                <a:cubicBezTo>
                  <a:pt x="1868" y="171"/>
                  <a:pt x="1860" y="141"/>
                  <a:pt x="1865" y="126"/>
                </a:cubicBezTo>
                <a:cubicBezTo>
                  <a:pt x="1869" y="132"/>
                  <a:pt x="1870" y="145"/>
                  <a:pt x="1878" y="145"/>
                </a:cubicBezTo>
                <a:cubicBezTo>
                  <a:pt x="1885" y="145"/>
                  <a:pt x="1879" y="124"/>
                  <a:pt x="1885" y="126"/>
                </a:cubicBezTo>
                <a:cubicBezTo>
                  <a:pt x="1894" y="129"/>
                  <a:pt x="1893" y="143"/>
                  <a:pt x="1897" y="151"/>
                </a:cubicBezTo>
                <a:cubicBezTo>
                  <a:pt x="1904" y="149"/>
                  <a:pt x="1911" y="142"/>
                  <a:pt x="1917" y="145"/>
                </a:cubicBezTo>
                <a:cubicBezTo>
                  <a:pt x="1923" y="148"/>
                  <a:pt x="1916" y="164"/>
                  <a:pt x="1923" y="164"/>
                </a:cubicBezTo>
                <a:cubicBezTo>
                  <a:pt x="1924" y="164"/>
                  <a:pt x="1936" y="127"/>
                  <a:pt x="1936" y="126"/>
                </a:cubicBezTo>
                <a:cubicBezTo>
                  <a:pt x="1956" y="138"/>
                  <a:pt x="1976" y="145"/>
                  <a:pt x="1995" y="158"/>
                </a:cubicBezTo>
                <a:cubicBezTo>
                  <a:pt x="2006" y="121"/>
                  <a:pt x="2007" y="107"/>
                  <a:pt x="2040" y="138"/>
                </a:cubicBezTo>
                <a:cubicBezTo>
                  <a:pt x="2055" y="91"/>
                  <a:pt x="2074" y="123"/>
                  <a:pt x="2105" y="132"/>
                </a:cubicBezTo>
                <a:cubicBezTo>
                  <a:pt x="2162" y="93"/>
                  <a:pt x="2083" y="138"/>
                  <a:pt x="2143" y="138"/>
                </a:cubicBezTo>
                <a:cubicBezTo>
                  <a:pt x="2154" y="138"/>
                  <a:pt x="2160" y="125"/>
                  <a:pt x="2169" y="119"/>
                </a:cubicBezTo>
                <a:cubicBezTo>
                  <a:pt x="2176" y="121"/>
                  <a:pt x="2183" y="122"/>
                  <a:pt x="2189" y="126"/>
                </a:cubicBezTo>
                <a:cubicBezTo>
                  <a:pt x="2209" y="141"/>
                  <a:pt x="2197" y="160"/>
                  <a:pt x="2208" y="126"/>
                </a:cubicBezTo>
                <a:cubicBezTo>
                  <a:pt x="2212" y="132"/>
                  <a:pt x="2213" y="145"/>
                  <a:pt x="2221" y="145"/>
                </a:cubicBezTo>
                <a:cubicBezTo>
                  <a:pt x="2228" y="145"/>
                  <a:pt x="2222" y="123"/>
                  <a:pt x="2228" y="126"/>
                </a:cubicBezTo>
                <a:cubicBezTo>
                  <a:pt x="2241" y="131"/>
                  <a:pt x="2245" y="147"/>
                  <a:pt x="2253" y="158"/>
                </a:cubicBezTo>
                <a:cubicBezTo>
                  <a:pt x="2262" y="125"/>
                  <a:pt x="2268" y="109"/>
                  <a:pt x="2292" y="145"/>
                </a:cubicBezTo>
                <a:cubicBezTo>
                  <a:pt x="2294" y="136"/>
                  <a:pt x="2291" y="123"/>
                  <a:pt x="2299" y="119"/>
                </a:cubicBezTo>
                <a:cubicBezTo>
                  <a:pt x="2305" y="116"/>
                  <a:pt x="2298" y="137"/>
                  <a:pt x="2305" y="138"/>
                </a:cubicBezTo>
                <a:cubicBezTo>
                  <a:pt x="2328" y="142"/>
                  <a:pt x="2352" y="134"/>
                  <a:pt x="2376" y="132"/>
                </a:cubicBezTo>
                <a:cubicBezTo>
                  <a:pt x="2415" y="123"/>
                  <a:pt x="2409" y="129"/>
                  <a:pt x="2422" y="164"/>
                </a:cubicBezTo>
                <a:cubicBezTo>
                  <a:pt x="2437" y="128"/>
                  <a:pt x="2429" y="96"/>
                  <a:pt x="2454" y="132"/>
                </a:cubicBezTo>
                <a:cubicBezTo>
                  <a:pt x="2460" y="128"/>
                  <a:pt x="2466" y="117"/>
                  <a:pt x="2473" y="119"/>
                </a:cubicBezTo>
                <a:cubicBezTo>
                  <a:pt x="2504" y="129"/>
                  <a:pt x="2486" y="174"/>
                  <a:pt x="2499" y="119"/>
                </a:cubicBezTo>
                <a:cubicBezTo>
                  <a:pt x="2506" y="123"/>
                  <a:pt x="2511" y="133"/>
                  <a:pt x="2519" y="132"/>
                </a:cubicBezTo>
                <a:cubicBezTo>
                  <a:pt x="2527" y="131"/>
                  <a:pt x="2525" y="111"/>
                  <a:pt x="2532" y="113"/>
                </a:cubicBezTo>
                <a:cubicBezTo>
                  <a:pt x="2541" y="115"/>
                  <a:pt x="2538" y="131"/>
                  <a:pt x="2545" y="138"/>
                </a:cubicBezTo>
                <a:cubicBezTo>
                  <a:pt x="2550" y="143"/>
                  <a:pt x="2558" y="143"/>
                  <a:pt x="2564" y="145"/>
                </a:cubicBezTo>
                <a:cubicBezTo>
                  <a:pt x="2581" y="80"/>
                  <a:pt x="2589" y="147"/>
                  <a:pt x="2596" y="171"/>
                </a:cubicBezTo>
                <a:cubicBezTo>
                  <a:pt x="2606" y="144"/>
                  <a:pt x="2593" y="95"/>
                  <a:pt x="2622" y="138"/>
                </a:cubicBezTo>
                <a:cubicBezTo>
                  <a:pt x="2634" y="94"/>
                  <a:pt x="2624" y="114"/>
                  <a:pt x="2642" y="151"/>
                </a:cubicBezTo>
                <a:cubicBezTo>
                  <a:pt x="2647" y="161"/>
                  <a:pt x="2655" y="168"/>
                  <a:pt x="2661" y="177"/>
                </a:cubicBezTo>
                <a:cubicBezTo>
                  <a:pt x="2668" y="145"/>
                  <a:pt x="2661" y="101"/>
                  <a:pt x="2687" y="151"/>
                </a:cubicBezTo>
                <a:cubicBezTo>
                  <a:pt x="2691" y="173"/>
                  <a:pt x="2689" y="197"/>
                  <a:pt x="2700" y="216"/>
                </a:cubicBezTo>
                <a:cubicBezTo>
                  <a:pt x="2704" y="223"/>
                  <a:pt x="2711" y="204"/>
                  <a:pt x="2713" y="197"/>
                </a:cubicBezTo>
                <a:cubicBezTo>
                  <a:pt x="2720" y="174"/>
                  <a:pt x="2720" y="149"/>
                  <a:pt x="2726" y="126"/>
                </a:cubicBezTo>
                <a:cubicBezTo>
                  <a:pt x="2742" y="176"/>
                  <a:pt x="2722" y="126"/>
                  <a:pt x="2739" y="126"/>
                </a:cubicBezTo>
                <a:cubicBezTo>
                  <a:pt x="2747" y="126"/>
                  <a:pt x="2748" y="139"/>
                  <a:pt x="2752" y="145"/>
                </a:cubicBezTo>
                <a:cubicBezTo>
                  <a:pt x="2767" y="192"/>
                  <a:pt x="2749" y="148"/>
                  <a:pt x="2765" y="145"/>
                </a:cubicBezTo>
                <a:cubicBezTo>
                  <a:pt x="2775" y="143"/>
                  <a:pt x="2782" y="154"/>
                  <a:pt x="2791" y="158"/>
                </a:cubicBezTo>
                <a:cubicBezTo>
                  <a:pt x="2805" y="99"/>
                  <a:pt x="2804" y="163"/>
                  <a:pt x="2810" y="184"/>
                </a:cubicBezTo>
                <a:cubicBezTo>
                  <a:pt x="2812" y="175"/>
                  <a:pt x="2809" y="161"/>
                  <a:pt x="2817" y="158"/>
                </a:cubicBezTo>
                <a:cubicBezTo>
                  <a:pt x="2824" y="155"/>
                  <a:pt x="2822" y="177"/>
                  <a:pt x="2829" y="177"/>
                </a:cubicBezTo>
                <a:cubicBezTo>
                  <a:pt x="2836" y="177"/>
                  <a:pt x="2834" y="164"/>
                  <a:pt x="2836" y="158"/>
                </a:cubicBezTo>
                <a:cubicBezTo>
                  <a:pt x="2842" y="167"/>
                  <a:pt x="2850" y="175"/>
                  <a:pt x="2855" y="184"/>
                </a:cubicBezTo>
                <a:cubicBezTo>
                  <a:pt x="2858" y="190"/>
                  <a:pt x="2855" y="203"/>
                  <a:pt x="2862" y="203"/>
                </a:cubicBezTo>
                <a:cubicBezTo>
                  <a:pt x="2869" y="203"/>
                  <a:pt x="2866" y="190"/>
                  <a:pt x="2868" y="184"/>
                </a:cubicBezTo>
                <a:cubicBezTo>
                  <a:pt x="2870" y="175"/>
                  <a:pt x="2873" y="167"/>
                  <a:pt x="2875" y="158"/>
                </a:cubicBezTo>
                <a:cubicBezTo>
                  <a:pt x="2889" y="202"/>
                  <a:pt x="2873" y="164"/>
                  <a:pt x="2888" y="158"/>
                </a:cubicBezTo>
                <a:cubicBezTo>
                  <a:pt x="2896" y="155"/>
                  <a:pt x="2905" y="162"/>
                  <a:pt x="2914" y="164"/>
                </a:cubicBezTo>
                <a:cubicBezTo>
                  <a:pt x="2956" y="208"/>
                  <a:pt x="2924" y="153"/>
                  <a:pt x="2972" y="184"/>
                </a:cubicBezTo>
                <a:cubicBezTo>
                  <a:pt x="2976" y="175"/>
                  <a:pt x="2975" y="158"/>
                  <a:pt x="2985" y="158"/>
                </a:cubicBezTo>
                <a:cubicBezTo>
                  <a:pt x="3018" y="158"/>
                  <a:pt x="2994" y="231"/>
                  <a:pt x="3011" y="151"/>
                </a:cubicBezTo>
                <a:cubicBezTo>
                  <a:pt x="3046" y="204"/>
                  <a:pt x="3045" y="149"/>
                  <a:pt x="3049" y="119"/>
                </a:cubicBezTo>
                <a:cubicBezTo>
                  <a:pt x="3075" y="128"/>
                  <a:pt x="3080" y="138"/>
                  <a:pt x="3088" y="164"/>
                </a:cubicBezTo>
                <a:cubicBezTo>
                  <a:pt x="3090" y="155"/>
                  <a:pt x="3087" y="142"/>
                  <a:pt x="3095" y="138"/>
                </a:cubicBezTo>
                <a:cubicBezTo>
                  <a:pt x="3101" y="135"/>
                  <a:pt x="3094" y="156"/>
                  <a:pt x="3101" y="158"/>
                </a:cubicBezTo>
                <a:cubicBezTo>
                  <a:pt x="3109" y="160"/>
                  <a:pt x="3114" y="149"/>
                  <a:pt x="3121" y="145"/>
                </a:cubicBezTo>
                <a:cubicBezTo>
                  <a:pt x="3134" y="186"/>
                  <a:pt x="3146" y="152"/>
                  <a:pt x="3160" y="132"/>
                </a:cubicBezTo>
                <a:cubicBezTo>
                  <a:pt x="3177" y="159"/>
                  <a:pt x="3181" y="180"/>
                  <a:pt x="3205" y="145"/>
                </a:cubicBezTo>
                <a:cubicBezTo>
                  <a:pt x="3230" y="162"/>
                  <a:pt x="3241" y="162"/>
                  <a:pt x="3250" y="132"/>
                </a:cubicBezTo>
                <a:cubicBezTo>
                  <a:pt x="3272" y="164"/>
                  <a:pt x="3276" y="154"/>
                  <a:pt x="3295" y="126"/>
                </a:cubicBezTo>
                <a:cubicBezTo>
                  <a:pt x="3326" y="135"/>
                  <a:pt x="3333" y="146"/>
                  <a:pt x="3341" y="177"/>
                </a:cubicBezTo>
                <a:cubicBezTo>
                  <a:pt x="3343" y="164"/>
                  <a:pt x="3340" y="149"/>
                  <a:pt x="3347" y="138"/>
                </a:cubicBezTo>
                <a:cubicBezTo>
                  <a:pt x="3351" y="132"/>
                  <a:pt x="3348" y="155"/>
                  <a:pt x="3354" y="158"/>
                </a:cubicBezTo>
                <a:cubicBezTo>
                  <a:pt x="3360" y="161"/>
                  <a:pt x="3367" y="153"/>
                  <a:pt x="3373" y="151"/>
                </a:cubicBezTo>
                <a:cubicBezTo>
                  <a:pt x="3375" y="145"/>
                  <a:pt x="3373" y="134"/>
                  <a:pt x="3380" y="132"/>
                </a:cubicBezTo>
                <a:cubicBezTo>
                  <a:pt x="3412" y="125"/>
                  <a:pt x="3390" y="173"/>
                  <a:pt x="3405" y="126"/>
                </a:cubicBezTo>
                <a:cubicBezTo>
                  <a:pt x="3407" y="134"/>
                  <a:pt x="3404" y="149"/>
                  <a:pt x="3412" y="151"/>
                </a:cubicBezTo>
                <a:cubicBezTo>
                  <a:pt x="3419" y="153"/>
                  <a:pt x="3417" y="132"/>
                  <a:pt x="3425" y="132"/>
                </a:cubicBezTo>
                <a:cubicBezTo>
                  <a:pt x="3432" y="132"/>
                  <a:pt x="3429" y="145"/>
                  <a:pt x="3431" y="151"/>
                </a:cubicBezTo>
                <a:cubicBezTo>
                  <a:pt x="3454" y="90"/>
                  <a:pt x="3473" y="197"/>
                  <a:pt x="3483" y="229"/>
                </a:cubicBezTo>
                <a:cubicBezTo>
                  <a:pt x="3485" y="203"/>
                  <a:pt x="3487" y="177"/>
                  <a:pt x="3490" y="151"/>
                </a:cubicBezTo>
                <a:cubicBezTo>
                  <a:pt x="3492" y="136"/>
                  <a:pt x="3489" y="119"/>
                  <a:pt x="3496" y="106"/>
                </a:cubicBezTo>
                <a:cubicBezTo>
                  <a:pt x="3497" y="105"/>
                  <a:pt x="3509" y="145"/>
                  <a:pt x="3509" y="145"/>
                </a:cubicBezTo>
                <a:cubicBezTo>
                  <a:pt x="3516" y="172"/>
                  <a:pt x="3519" y="193"/>
                  <a:pt x="3535" y="216"/>
                </a:cubicBezTo>
                <a:cubicBezTo>
                  <a:pt x="3537" y="182"/>
                  <a:pt x="3536" y="147"/>
                  <a:pt x="3541" y="113"/>
                </a:cubicBezTo>
                <a:cubicBezTo>
                  <a:pt x="3542" y="106"/>
                  <a:pt x="3543" y="127"/>
                  <a:pt x="3548" y="132"/>
                </a:cubicBezTo>
                <a:cubicBezTo>
                  <a:pt x="3559" y="143"/>
                  <a:pt x="3592" y="148"/>
                  <a:pt x="3606" y="158"/>
                </a:cubicBezTo>
                <a:cubicBezTo>
                  <a:pt x="3616" y="128"/>
                  <a:pt x="3626" y="128"/>
                  <a:pt x="3651" y="145"/>
                </a:cubicBezTo>
                <a:cubicBezTo>
                  <a:pt x="3658" y="141"/>
                  <a:pt x="3666" y="138"/>
                  <a:pt x="3671" y="132"/>
                </a:cubicBezTo>
                <a:cubicBezTo>
                  <a:pt x="3685" y="114"/>
                  <a:pt x="3666" y="92"/>
                  <a:pt x="3690" y="138"/>
                </a:cubicBezTo>
                <a:cubicBezTo>
                  <a:pt x="3706" y="81"/>
                  <a:pt x="3704" y="142"/>
                  <a:pt x="3710" y="164"/>
                </a:cubicBezTo>
                <a:cubicBezTo>
                  <a:pt x="3719" y="137"/>
                  <a:pt x="3718" y="123"/>
                  <a:pt x="3742" y="106"/>
                </a:cubicBezTo>
                <a:cubicBezTo>
                  <a:pt x="3756" y="167"/>
                  <a:pt x="3739" y="108"/>
                  <a:pt x="3755" y="93"/>
                </a:cubicBezTo>
                <a:cubicBezTo>
                  <a:pt x="3761" y="88"/>
                  <a:pt x="3764" y="106"/>
                  <a:pt x="3768" y="113"/>
                </a:cubicBezTo>
                <a:cubicBezTo>
                  <a:pt x="3782" y="159"/>
                  <a:pt x="3764" y="114"/>
                  <a:pt x="3781" y="106"/>
                </a:cubicBezTo>
                <a:cubicBezTo>
                  <a:pt x="3787" y="103"/>
                  <a:pt x="3785" y="119"/>
                  <a:pt x="3787" y="126"/>
                </a:cubicBezTo>
                <a:cubicBezTo>
                  <a:pt x="3799" y="71"/>
                  <a:pt x="3785" y="95"/>
                  <a:pt x="3813" y="119"/>
                </a:cubicBezTo>
                <a:cubicBezTo>
                  <a:pt x="3818" y="124"/>
                  <a:pt x="3826" y="124"/>
                  <a:pt x="3833" y="126"/>
                </a:cubicBezTo>
                <a:cubicBezTo>
                  <a:pt x="3837" y="132"/>
                  <a:pt x="3839" y="149"/>
                  <a:pt x="3846" y="145"/>
                </a:cubicBezTo>
                <a:cubicBezTo>
                  <a:pt x="3860" y="138"/>
                  <a:pt x="3871" y="106"/>
                  <a:pt x="3871" y="106"/>
                </a:cubicBezTo>
                <a:cubicBezTo>
                  <a:pt x="3873" y="113"/>
                  <a:pt x="3872" y="129"/>
                  <a:pt x="3878" y="126"/>
                </a:cubicBezTo>
                <a:cubicBezTo>
                  <a:pt x="3886" y="122"/>
                  <a:pt x="3876" y="96"/>
                  <a:pt x="3884" y="100"/>
                </a:cubicBezTo>
                <a:cubicBezTo>
                  <a:pt x="3894" y="105"/>
                  <a:pt x="3889" y="121"/>
                  <a:pt x="3891" y="132"/>
                </a:cubicBezTo>
                <a:cubicBezTo>
                  <a:pt x="3893" y="121"/>
                  <a:pt x="3886" y="98"/>
                  <a:pt x="3897" y="100"/>
                </a:cubicBezTo>
                <a:cubicBezTo>
                  <a:pt x="3912" y="103"/>
                  <a:pt x="3923" y="138"/>
                  <a:pt x="3923" y="138"/>
                </a:cubicBezTo>
                <a:cubicBezTo>
                  <a:pt x="3927" y="123"/>
                  <a:pt x="3932" y="108"/>
                  <a:pt x="3936" y="93"/>
                </a:cubicBezTo>
                <a:cubicBezTo>
                  <a:pt x="3941" y="75"/>
                  <a:pt x="3956" y="145"/>
                  <a:pt x="3956" y="145"/>
                </a:cubicBezTo>
                <a:cubicBezTo>
                  <a:pt x="3957" y="142"/>
                  <a:pt x="3963" y="106"/>
                  <a:pt x="3981" y="119"/>
                </a:cubicBezTo>
                <a:cubicBezTo>
                  <a:pt x="3988" y="124"/>
                  <a:pt x="3986" y="136"/>
                  <a:pt x="3988" y="145"/>
                </a:cubicBezTo>
                <a:cubicBezTo>
                  <a:pt x="3990" y="151"/>
                  <a:pt x="3992" y="158"/>
                  <a:pt x="3994" y="164"/>
                </a:cubicBezTo>
                <a:cubicBezTo>
                  <a:pt x="3996" y="153"/>
                  <a:pt x="3999" y="143"/>
                  <a:pt x="4001" y="132"/>
                </a:cubicBezTo>
                <a:cubicBezTo>
                  <a:pt x="4003" y="119"/>
                  <a:pt x="3994" y="91"/>
                  <a:pt x="4007" y="93"/>
                </a:cubicBezTo>
                <a:cubicBezTo>
                  <a:pt x="4028" y="95"/>
                  <a:pt x="4053" y="138"/>
                  <a:pt x="4053" y="138"/>
                </a:cubicBezTo>
                <a:cubicBezTo>
                  <a:pt x="4055" y="127"/>
                  <a:pt x="4051" y="113"/>
                  <a:pt x="4059" y="106"/>
                </a:cubicBezTo>
                <a:cubicBezTo>
                  <a:pt x="4064" y="101"/>
                  <a:pt x="4059" y="124"/>
                  <a:pt x="4066" y="126"/>
                </a:cubicBezTo>
                <a:cubicBezTo>
                  <a:pt x="4073" y="128"/>
                  <a:pt x="4079" y="117"/>
                  <a:pt x="4085" y="113"/>
                </a:cubicBezTo>
                <a:cubicBezTo>
                  <a:pt x="4089" y="119"/>
                  <a:pt x="4090" y="132"/>
                  <a:pt x="4098" y="132"/>
                </a:cubicBezTo>
                <a:cubicBezTo>
                  <a:pt x="4133" y="132"/>
                  <a:pt x="4089" y="81"/>
                  <a:pt x="4124" y="132"/>
                </a:cubicBezTo>
                <a:cubicBezTo>
                  <a:pt x="4140" y="181"/>
                  <a:pt x="4141" y="112"/>
                  <a:pt x="4143" y="100"/>
                </a:cubicBezTo>
                <a:cubicBezTo>
                  <a:pt x="4174" y="130"/>
                  <a:pt x="4171" y="163"/>
                  <a:pt x="4182" y="106"/>
                </a:cubicBezTo>
                <a:cubicBezTo>
                  <a:pt x="4186" y="113"/>
                  <a:pt x="4187" y="126"/>
                  <a:pt x="4195" y="126"/>
                </a:cubicBezTo>
                <a:cubicBezTo>
                  <a:pt x="4203" y="126"/>
                  <a:pt x="4200" y="105"/>
                  <a:pt x="4208" y="106"/>
                </a:cubicBezTo>
                <a:cubicBezTo>
                  <a:pt x="4219" y="108"/>
                  <a:pt x="4221" y="123"/>
                  <a:pt x="4227" y="132"/>
                </a:cubicBezTo>
                <a:cubicBezTo>
                  <a:pt x="4229" y="123"/>
                  <a:pt x="4225" y="106"/>
                  <a:pt x="4234" y="106"/>
                </a:cubicBezTo>
                <a:cubicBezTo>
                  <a:pt x="4243" y="106"/>
                  <a:pt x="4231" y="132"/>
                  <a:pt x="4240" y="132"/>
                </a:cubicBezTo>
                <a:cubicBezTo>
                  <a:pt x="4249" y="132"/>
                  <a:pt x="4245" y="115"/>
                  <a:pt x="4247" y="106"/>
                </a:cubicBezTo>
                <a:cubicBezTo>
                  <a:pt x="4253" y="115"/>
                  <a:pt x="4256" y="130"/>
                  <a:pt x="4266" y="132"/>
                </a:cubicBezTo>
                <a:cubicBezTo>
                  <a:pt x="4273" y="134"/>
                  <a:pt x="4271" y="112"/>
                  <a:pt x="4279" y="113"/>
                </a:cubicBezTo>
                <a:cubicBezTo>
                  <a:pt x="4289" y="115"/>
                  <a:pt x="4292" y="130"/>
                  <a:pt x="4299" y="138"/>
                </a:cubicBezTo>
                <a:cubicBezTo>
                  <a:pt x="4305" y="130"/>
                  <a:pt x="4308" y="115"/>
                  <a:pt x="4318" y="113"/>
                </a:cubicBezTo>
                <a:cubicBezTo>
                  <a:pt x="4327" y="112"/>
                  <a:pt x="4329" y="135"/>
                  <a:pt x="4337" y="132"/>
                </a:cubicBezTo>
                <a:cubicBezTo>
                  <a:pt x="4348" y="128"/>
                  <a:pt x="4346" y="111"/>
                  <a:pt x="4350" y="100"/>
                </a:cubicBezTo>
                <a:cubicBezTo>
                  <a:pt x="4351" y="101"/>
                  <a:pt x="4379" y="132"/>
                  <a:pt x="4389" y="126"/>
                </a:cubicBezTo>
                <a:cubicBezTo>
                  <a:pt x="4397" y="121"/>
                  <a:pt x="4396" y="107"/>
                  <a:pt x="4402" y="100"/>
                </a:cubicBezTo>
                <a:cubicBezTo>
                  <a:pt x="4407" y="94"/>
                  <a:pt x="4415" y="91"/>
                  <a:pt x="4422" y="87"/>
                </a:cubicBezTo>
                <a:cubicBezTo>
                  <a:pt x="4428" y="98"/>
                  <a:pt x="4434" y="109"/>
                  <a:pt x="4441" y="119"/>
                </a:cubicBezTo>
                <a:cubicBezTo>
                  <a:pt x="4451" y="134"/>
                  <a:pt x="4473" y="164"/>
                  <a:pt x="4473" y="164"/>
                </a:cubicBezTo>
                <a:cubicBezTo>
                  <a:pt x="4475" y="143"/>
                  <a:pt x="4474" y="121"/>
                  <a:pt x="4480" y="100"/>
                </a:cubicBezTo>
                <a:cubicBezTo>
                  <a:pt x="4482" y="94"/>
                  <a:pt x="4479" y="119"/>
                  <a:pt x="4486" y="119"/>
                </a:cubicBezTo>
                <a:cubicBezTo>
                  <a:pt x="4493" y="119"/>
                  <a:pt x="4491" y="106"/>
                  <a:pt x="4493" y="100"/>
                </a:cubicBezTo>
                <a:cubicBezTo>
                  <a:pt x="4503" y="131"/>
                  <a:pt x="4499" y="172"/>
                  <a:pt x="4525" y="119"/>
                </a:cubicBezTo>
                <a:cubicBezTo>
                  <a:pt x="4575" y="144"/>
                  <a:pt x="4534" y="134"/>
                  <a:pt x="4557" y="87"/>
                </a:cubicBezTo>
                <a:cubicBezTo>
                  <a:pt x="4560" y="81"/>
                  <a:pt x="4562" y="99"/>
                  <a:pt x="4564" y="106"/>
                </a:cubicBezTo>
                <a:cubicBezTo>
                  <a:pt x="4567" y="117"/>
                  <a:pt x="4568" y="127"/>
                  <a:pt x="4570" y="138"/>
                </a:cubicBezTo>
                <a:cubicBezTo>
                  <a:pt x="4583" y="70"/>
                  <a:pt x="4585" y="108"/>
                  <a:pt x="4603" y="145"/>
                </a:cubicBezTo>
                <a:cubicBezTo>
                  <a:pt x="4605" y="132"/>
                  <a:pt x="4602" y="117"/>
                  <a:pt x="4609" y="106"/>
                </a:cubicBezTo>
                <a:cubicBezTo>
                  <a:pt x="4613" y="100"/>
                  <a:pt x="4610" y="130"/>
                  <a:pt x="4616" y="126"/>
                </a:cubicBezTo>
                <a:cubicBezTo>
                  <a:pt x="4626" y="120"/>
                  <a:pt x="4625" y="104"/>
                  <a:pt x="4629" y="93"/>
                </a:cubicBezTo>
                <a:cubicBezTo>
                  <a:pt x="4654" y="118"/>
                  <a:pt x="4656" y="131"/>
                  <a:pt x="4674" y="158"/>
                </a:cubicBezTo>
                <a:cubicBezTo>
                  <a:pt x="4677" y="137"/>
                  <a:pt x="4679" y="58"/>
                  <a:pt x="4693" y="132"/>
                </a:cubicBezTo>
                <a:cubicBezTo>
                  <a:pt x="4697" y="126"/>
                  <a:pt x="4698" y="113"/>
                  <a:pt x="4706" y="113"/>
                </a:cubicBezTo>
                <a:cubicBezTo>
                  <a:pt x="4723" y="113"/>
                  <a:pt x="4703" y="163"/>
                  <a:pt x="4719" y="113"/>
                </a:cubicBezTo>
                <a:cubicBezTo>
                  <a:pt x="4743" y="136"/>
                  <a:pt x="4753" y="139"/>
                  <a:pt x="4765" y="106"/>
                </a:cubicBezTo>
                <a:cubicBezTo>
                  <a:pt x="4833" y="177"/>
                  <a:pt x="4752" y="108"/>
                  <a:pt x="4803" y="100"/>
                </a:cubicBezTo>
                <a:cubicBezTo>
                  <a:pt x="4815" y="98"/>
                  <a:pt x="4820" y="117"/>
                  <a:pt x="4829" y="126"/>
                </a:cubicBezTo>
                <a:cubicBezTo>
                  <a:pt x="4833" y="117"/>
                  <a:pt x="4833" y="104"/>
                  <a:pt x="4842" y="100"/>
                </a:cubicBezTo>
                <a:cubicBezTo>
                  <a:pt x="4849" y="97"/>
                  <a:pt x="4856" y="118"/>
                  <a:pt x="4862" y="113"/>
                </a:cubicBezTo>
                <a:cubicBezTo>
                  <a:pt x="4871" y="106"/>
                  <a:pt x="4866" y="91"/>
                  <a:pt x="4868" y="80"/>
                </a:cubicBezTo>
                <a:cubicBezTo>
                  <a:pt x="4889" y="107"/>
                  <a:pt x="4903" y="126"/>
                  <a:pt x="4913" y="158"/>
                </a:cubicBezTo>
                <a:cubicBezTo>
                  <a:pt x="4915" y="121"/>
                  <a:pt x="4916" y="85"/>
                  <a:pt x="4920" y="48"/>
                </a:cubicBezTo>
                <a:cubicBezTo>
                  <a:pt x="4921" y="41"/>
                  <a:pt x="4920" y="25"/>
                  <a:pt x="4926" y="28"/>
                </a:cubicBezTo>
                <a:cubicBezTo>
                  <a:pt x="4950" y="40"/>
                  <a:pt x="4957" y="97"/>
                  <a:pt x="4972" y="119"/>
                </a:cubicBezTo>
                <a:cubicBezTo>
                  <a:pt x="4974" y="125"/>
                  <a:pt x="4971" y="138"/>
                  <a:pt x="4978" y="138"/>
                </a:cubicBezTo>
                <a:cubicBezTo>
                  <a:pt x="4985" y="138"/>
                  <a:pt x="4979" y="116"/>
                  <a:pt x="4985" y="119"/>
                </a:cubicBezTo>
                <a:cubicBezTo>
                  <a:pt x="4993" y="123"/>
                  <a:pt x="4988" y="137"/>
                  <a:pt x="4991" y="145"/>
                </a:cubicBezTo>
                <a:cubicBezTo>
                  <a:pt x="4994" y="152"/>
                  <a:pt x="5000" y="158"/>
                  <a:pt x="5004" y="164"/>
                </a:cubicBezTo>
                <a:cubicBezTo>
                  <a:pt x="5006" y="147"/>
                  <a:pt x="5004" y="129"/>
                  <a:pt x="5010" y="113"/>
                </a:cubicBezTo>
                <a:cubicBezTo>
                  <a:pt x="5013" y="107"/>
                  <a:pt x="5010" y="132"/>
                  <a:pt x="5017" y="132"/>
                </a:cubicBezTo>
                <a:cubicBezTo>
                  <a:pt x="5024" y="132"/>
                  <a:pt x="5021" y="119"/>
                  <a:pt x="5023" y="113"/>
                </a:cubicBezTo>
                <a:cubicBezTo>
                  <a:pt x="5025" y="128"/>
                  <a:pt x="5025" y="144"/>
                  <a:pt x="5030" y="158"/>
                </a:cubicBezTo>
                <a:cubicBezTo>
                  <a:pt x="5032" y="165"/>
                  <a:pt x="5038" y="183"/>
                  <a:pt x="5043" y="177"/>
                </a:cubicBezTo>
                <a:cubicBezTo>
                  <a:pt x="5058" y="161"/>
                  <a:pt x="5050" y="134"/>
                  <a:pt x="5056" y="113"/>
                </a:cubicBezTo>
                <a:cubicBezTo>
                  <a:pt x="5062" y="115"/>
                  <a:pt x="5070" y="114"/>
                  <a:pt x="5075" y="119"/>
                </a:cubicBezTo>
                <a:cubicBezTo>
                  <a:pt x="5080" y="124"/>
                  <a:pt x="5075" y="138"/>
                  <a:pt x="5082" y="138"/>
                </a:cubicBezTo>
                <a:cubicBezTo>
                  <a:pt x="5089" y="138"/>
                  <a:pt x="5086" y="125"/>
                  <a:pt x="5088" y="119"/>
                </a:cubicBezTo>
                <a:cubicBezTo>
                  <a:pt x="5090" y="110"/>
                  <a:pt x="5093" y="102"/>
                  <a:pt x="5095" y="93"/>
                </a:cubicBezTo>
                <a:cubicBezTo>
                  <a:pt x="5098" y="104"/>
                  <a:pt x="5103" y="132"/>
                  <a:pt x="5121" y="132"/>
                </a:cubicBezTo>
                <a:cubicBezTo>
                  <a:pt x="5128" y="132"/>
                  <a:pt x="5124" y="119"/>
                  <a:pt x="5127" y="113"/>
                </a:cubicBezTo>
                <a:cubicBezTo>
                  <a:pt x="5130" y="106"/>
                  <a:pt x="5136" y="100"/>
                  <a:pt x="5140" y="93"/>
                </a:cubicBezTo>
                <a:cubicBezTo>
                  <a:pt x="5142" y="102"/>
                  <a:pt x="5144" y="110"/>
                  <a:pt x="5146" y="119"/>
                </a:cubicBezTo>
                <a:cubicBezTo>
                  <a:pt x="5148" y="125"/>
                  <a:pt x="5147" y="140"/>
                  <a:pt x="5153" y="138"/>
                </a:cubicBezTo>
                <a:cubicBezTo>
                  <a:pt x="5161" y="136"/>
                  <a:pt x="5170" y="101"/>
                  <a:pt x="5172" y="93"/>
                </a:cubicBezTo>
                <a:cubicBezTo>
                  <a:pt x="5177" y="113"/>
                  <a:pt x="5184" y="172"/>
                  <a:pt x="5198" y="113"/>
                </a:cubicBezTo>
                <a:cubicBezTo>
                  <a:pt x="5200" y="121"/>
                  <a:pt x="5201" y="130"/>
                  <a:pt x="5205" y="138"/>
                </a:cubicBezTo>
                <a:cubicBezTo>
                  <a:pt x="5208" y="145"/>
                  <a:pt x="5210" y="160"/>
                  <a:pt x="5218" y="158"/>
                </a:cubicBezTo>
                <a:cubicBezTo>
                  <a:pt x="5226" y="155"/>
                  <a:pt x="5222" y="141"/>
                  <a:pt x="5224" y="132"/>
                </a:cubicBezTo>
                <a:cubicBezTo>
                  <a:pt x="5226" y="126"/>
                  <a:pt x="5229" y="119"/>
                  <a:pt x="5231" y="113"/>
                </a:cubicBezTo>
                <a:cubicBezTo>
                  <a:pt x="5235" y="120"/>
                  <a:pt x="5253" y="151"/>
                  <a:pt x="5263" y="151"/>
                </a:cubicBezTo>
                <a:cubicBezTo>
                  <a:pt x="5270" y="151"/>
                  <a:pt x="5267" y="138"/>
                  <a:pt x="5269" y="132"/>
                </a:cubicBezTo>
                <a:cubicBezTo>
                  <a:pt x="5271" y="126"/>
                  <a:pt x="5274" y="119"/>
                  <a:pt x="5276" y="113"/>
                </a:cubicBezTo>
                <a:cubicBezTo>
                  <a:pt x="5294" y="140"/>
                  <a:pt x="5288" y="170"/>
                  <a:pt x="5302" y="132"/>
                </a:cubicBezTo>
                <a:cubicBezTo>
                  <a:pt x="5308" y="136"/>
                  <a:pt x="5313" y="146"/>
                  <a:pt x="5321" y="145"/>
                </a:cubicBezTo>
                <a:cubicBezTo>
                  <a:pt x="5352" y="140"/>
                  <a:pt x="5334" y="104"/>
                  <a:pt x="5347" y="145"/>
                </a:cubicBezTo>
                <a:cubicBezTo>
                  <a:pt x="5359" y="81"/>
                  <a:pt x="5346" y="119"/>
                  <a:pt x="5360" y="132"/>
                </a:cubicBezTo>
                <a:cubicBezTo>
                  <a:pt x="5365" y="137"/>
                  <a:pt x="5373" y="136"/>
                  <a:pt x="5379" y="138"/>
                </a:cubicBezTo>
                <a:cubicBezTo>
                  <a:pt x="5396" y="77"/>
                  <a:pt x="5372" y="138"/>
                  <a:pt x="5405" y="138"/>
                </a:cubicBezTo>
                <a:cubicBezTo>
                  <a:pt x="5414" y="138"/>
                  <a:pt x="5414" y="121"/>
                  <a:pt x="5418" y="113"/>
                </a:cubicBezTo>
                <a:cubicBezTo>
                  <a:pt x="5418" y="114"/>
                  <a:pt x="5432" y="155"/>
                  <a:pt x="5438" y="151"/>
                </a:cubicBezTo>
                <a:cubicBezTo>
                  <a:pt x="5452" y="141"/>
                  <a:pt x="5445" y="116"/>
                  <a:pt x="5451" y="100"/>
                </a:cubicBezTo>
                <a:cubicBezTo>
                  <a:pt x="5490" y="155"/>
                  <a:pt x="5474" y="161"/>
                  <a:pt x="5502" y="113"/>
                </a:cubicBezTo>
                <a:cubicBezTo>
                  <a:pt x="5509" y="119"/>
                  <a:pt x="5515" y="139"/>
                  <a:pt x="5522" y="132"/>
                </a:cubicBezTo>
                <a:cubicBezTo>
                  <a:pt x="5539" y="115"/>
                  <a:pt x="5518" y="51"/>
                  <a:pt x="5535" y="113"/>
                </a:cubicBezTo>
                <a:cubicBezTo>
                  <a:pt x="5565" y="67"/>
                  <a:pt x="5564" y="117"/>
                  <a:pt x="5574" y="145"/>
                </a:cubicBezTo>
                <a:cubicBezTo>
                  <a:pt x="5576" y="126"/>
                  <a:pt x="5571" y="104"/>
                  <a:pt x="5580" y="87"/>
                </a:cubicBezTo>
                <a:cubicBezTo>
                  <a:pt x="5590" y="69"/>
                  <a:pt x="5601" y="106"/>
                  <a:pt x="5606" y="119"/>
                </a:cubicBezTo>
                <a:cubicBezTo>
                  <a:pt x="5610" y="113"/>
                  <a:pt x="5616" y="107"/>
                  <a:pt x="5619" y="100"/>
                </a:cubicBezTo>
                <a:cubicBezTo>
                  <a:pt x="5622" y="94"/>
                  <a:pt x="5619" y="77"/>
                  <a:pt x="5625" y="80"/>
                </a:cubicBezTo>
                <a:cubicBezTo>
                  <a:pt x="5639" y="87"/>
                  <a:pt x="5633" y="111"/>
                  <a:pt x="5638" y="126"/>
                </a:cubicBezTo>
                <a:cubicBezTo>
                  <a:pt x="5650" y="37"/>
                  <a:pt x="5649" y="83"/>
                  <a:pt x="5658" y="126"/>
                </a:cubicBezTo>
                <a:cubicBezTo>
                  <a:pt x="5672" y="52"/>
                  <a:pt x="5671" y="128"/>
                  <a:pt x="5677" y="151"/>
                </a:cubicBezTo>
                <a:cubicBezTo>
                  <a:pt x="5679" y="132"/>
                  <a:pt x="5678" y="111"/>
                  <a:pt x="5684" y="93"/>
                </a:cubicBezTo>
                <a:cubicBezTo>
                  <a:pt x="5686" y="86"/>
                  <a:pt x="5684" y="116"/>
                  <a:pt x="5690" y="113"/>
                </a:cubicBezTo>
                <a:cubicBezTo>
                  <a:pt x="5698" y="109"/>
                  <a:pt x="5695" y="96"/>
                  <a:pt x="5697" y="87"/>
                </a:cubicBezTo>
                <a:cubicBezTo>
                  <a:pt x="5703" y="93"/>
                  <a:pt x="5707" y="106"/>
                  <a:pt x="5716" y="106"/>
                </a:cubicBezTo>
                <a:cubicBezTo>
                  <a:pt x="5751" y="106"/>
                  <a:pt x="5707" y="55"/>
                  <a:pt x="5742" y="106"/>
                </a:cubicBezTo>
                <a:cubicBezTo>
                  <a:pt x="5750" y="134"/>
                  <a:pt x="5750" y="172"/>
                  <a:pt x="5761" y="113"/>
                </a:cubicBezTo>
                <a:cubicBezTo>
                  <a:pt x="5763" y="119"/>
                  <a:pt x="5768" y="125"/>
                  <a:pt x="5768" y="132"/>
                </a:cubicBezTo>
                <a:cubicBezTo>
                  <a:pt x="5768" y="245"/>
                  <a:pt x="5779" y="240"/>
                  <a:pt x="5677" y="248"/>
                </a:cubicBezTo>
                <a:cubicBezTo>
                  <a:pt x="5546" y="296"/>
                  <a:pt x="5399" y="293"/>
                  <a:pt x="5263" y="300"/>
                </a:cubicBezTo>
                <a:cubicBezTo>
                  <a:pt x="5112" y="308"/>
                  <a:pt x="4966" y="337"/>
                  <a:pt x="4816" y="346"/>
                </a:cubicBezTo>
                <a:cubicBezTo>
                  <a:pt x="4517" y="415"/>
                  <a:pt x="5101" y="362"/>
                  <a:pt x="4079" y="371"/>
                </a:cubicBezTo>
                <a:cubicBezTo>
                  <a:pt x="4029" y="376"/>
                  <a:pt x="3979" y="376"/>
                  <a:pt x="3930" y="384"/>
                </a:cubicBezTo>
                <a:cubicBezTo>
                  <a:pt x="3884" y="392"/>
                  <a:pt x="3830" y="415"/>
                  <a:pt x="3781" y="417"/>
                </a:cubicBezTo>
                <a:cubicBezTo>
                  <a:pt x="3701" y="421"/>
                  <a:pt x="3621" y="421"/>
                  <a:pt x="3541" y="423"/>
                </a:cubicBezTo>
                <a:cubicBezTo>
                  <a:pt x="3171" y="421"/>
                  <a:pt x="2508" y="400"/>
                  <a:pt x="2027" y="417"/>
                </a:cubicBezTo>
                <a:cubicBezTo>
                  <a:pt x="1947" y="426"/>
                  <a:pt x="1866" y="426"/>
                  <a:pt x="1787" y="443"/>
                </a:cubicBezTo>
                <a:cubicBezTo>
                  <a:pt x="1461" y="441"/>
                  <a:pt x="1136" y="442"/>
                  <a:pt x="810" y="436"/>
                </a:cubicBezTo>
                <a:cubicBezTo>
                  <a:pt x="735" y="435"/>
                  <a:pt x="647" y="409"/>
                  <a:pt x="571" y="404"/>
                </a:cubicBezTo>
                <a:cubicBezTo>
                  <a:pt x="465" y="382"/>
                  <a:pt x="371" y="376"/>
                  <a:pt x="260" y="371"/>
                </a:cubicBezTo>
                <a:cubicBezTo>
                  <a:pt x="200" y="364"/>
                  <a:pt x="142" y="350"/>
                  <a:pt x="85" y="333"/>
                </a:cubicBezTo>
                <a:cubicBezTo>
                  <a:pt x="69" y="309"/>
                  <a:pt x="57" y="310"/>
                  <a:pt x="34" y="294"/>
                </a:cubicBezTo>
                <a:cubicBezTo>
                  <a:pt x="13" y="234"/>
                  <a:pt x="14" y="260"/>
                  <a:pt x="8" y="164"/>
                </a:cubicBezTo>
                <a:cubicBezTo>
                  <a:pt x="12" y="113"/>
                  <a:pt x="0" y="83"/>
                  <a:pt x="47" y="67"/>
                </a:cubicBezTo>
                <a:close/>
              </a:path>
            </a:pathLst>
          </a:custGeom>
          <a:solidFill>
            <a:srgbClr val="00CC00"/>
          </a:solidFill>
          <a:ln w="28575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4" name="Freeform 6"/>
          <p:cNvSpPr>
            <a:spLocks/>
          </p:cNvSpPr>
          <p:nvPr/>
        </p:nvSpPr>
        <p:spPr bwMode="auto">
          <a:xfrm>
            <a:off x="-107950" y="6669088"/>
            <a:ext cx="9255125" cy="95250"/>
          </a:xfrm>
          <a:custGeom>
            <a:avLst/>
            <a:gdLst>
              <a:gd name="T0" fmla="*/ 0 w 3553"/>
              <a:gd name="T1" fmla="*/ 2147483647 h 70"/>
              <a:gd name="T2" fmla="*/ 2147483647 w 3553"/>
              <a:gd name="T3" fmla="*/ 2147483647 h 70"/>
              <a:gd name="T4" fmla="*/ 2147483647 w 3553"/>
              <a:gd name="T5" fmla="*/ 2147483647 h 70"/>
              <a:gd name="T6" fmla="*/ 2147483647 w 3553"/>
              <a:gd name="T7" fmla="*/ 2147483647 h 70"/>
              <a:gd name="T8" fmla="*/ 2147483647 w 3553"/>
              <a:gd name="T9" fmla="*/ 2147483647 h 70"/>
              <a:gd name="T10" fmla="*/ 2147483647 w 3553"/>
              <a:gd name="T11" fmla="*/ 2147483647 h 70"/>
              <a:gd name="T12" fmla="*/ 2147483647 w 3553"/>
              <a:gd name="T13" fmla="*/ 2147483647 h 7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53"/>
              <a:gd name="T22" fmla="*/ 0 h 70"/>
              <a:gd name="T23" fmla="*/ 3553 w 3553"/>
              <a:gd name="T24" fmla="*/ 70 h 7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53" h="70">
                <a:moveTo>
                  <a:pt x="0" y="35"/>
                </a:moveTo>
                <a:cubicBezTo>
                  <a:pt x="50" y="39"/>
                  <a:pt x="83" y="43"/>
                  <a:pt x="129" y="55"/>
                </a:cubicBezTo>
                <a:cubicBezTo>
                  <a:pt x="677" y="52"/>
                  <a:pt x="1335" y="20"/>
                  <a:pt x="1916" y="61"/>
                </a:cubicBezTo>
                <a:cubicBezTo>
                  <a:pt x="2100" y="58"/>
                  <a:pt x="2204" y="70"/>
                  <a:pt x="2356" y="42"/>
                </a:cubicBezTo>
                <a:cubicBezTo>
                  <a:pt x="2469" y="0"/>
                  <a:pt x="2497" y="27"/>
                  <a:pt x="2686" y="22"/>
                </a:cubicBezTo>
                <a:cubicBezTo>
                  <a:pt x="2842" y="6"/>
                  <a:pt x="3008" y="20"/>
                  <a:pt x="3165" y="16"/>
                </a:cubicBezTo>
                <a:cubicBezTo>
                  <a:pt x="3295" y="9"/>
                  <a:pt x="3423" y="16"/>
                  <a:pt x="3553" y="16"/>
                </a:cubicBezTo>
              </a:path>
            </a:pathLst>
          </a:custGeom>
          <a:noFill/>
          <a:ln w="381000">
            <a:solidFill>
              <a:srgbClr val="66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1273" name="Picture 17" descr="C:\Users\All\Pictures\анимация\солнце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63" y="928688"/>
            <a:ext cx="10525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0" name="Picture 20" descr="C:\Users\All\Pictures\анимация\Анимашки\AG00142_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0438" y="3500438"/>
            <a:ext cx="142875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 descr="корень"/>
          <p:cNvPicPr>
            <a:picLocks noChangeAspect="1" noChangeArrowheads="1"/>
          </p:cNvPicPr>
          <p:nvPr/>
        </p:nvPicPr>
        <p:blipFill>
          <a:blip r:embed="rId4">
            <a:lum bright="-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688" y="6286500"/>
            <a:ext cx="208915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357158" y="428604"/>
            <a:ext cx="5929354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40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Воздушное питание </a:t>
            </a:r>
            <a:r>
              <a:rPr lang="ru-RU" sz="4400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растений</a:t>
            </a:r>
          </a:p>
        </p:txBody>
      </p:sp>
      <p:cxnSp>
        <p:nvCxnSpPr>
          <p:cNvPr id="30" name="Прямая со стрелкой 29"/>
          <p:cNvCxnSpPr>
            <a:cxnSpLocks noChangeShapeType="1"/>
          </p:cNvCxnSpPr>
          <p:nvPr/>
        </p:nvCxnSpPr>
        <p:spPr bwMode="auto">
          <a:xfrm rot="5400000">
            <a:off x="1893093" y="4536282"/>
            <a:ext cx="785813" cy="571500"/>
          </a:xfrm>
          <a:prstGeom prst="straightConnector1">
            <a:avLst/>
          </a:prstGeom>
          <a:noFill/>
          <a:ln w="76200" algn="ctr">
            <a:solidFill>
              <a:srgbClr val="FFFF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1" name="Прямая со стрелкой 30"/>
          <p:cNvCxnSpPr>
            <a:cxnSpLocks noChangeShapeType="1"/>
          </p:cNvCxnSpPr>
          <p:nvPr/>
        </p:nvCxnSpPr>
        <p:spPr bwMode="auto">
          <a:xfrm rot="5400000">
            <a:off x="4822032" y="2464594"/>
            <a:ext cx="785812" cy="571500"/>
          </a:xfrm>
          <a:prstGeom prst="straightConnector1">
            <a:avLst/>
          </a:prstGeom>
          <a:noFill/>
          <a:ln w="76200" algn="ctr">
            <a:solidFill>
              <a:srgbClr val="FFFF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2" name="Прямая со стрелкой 31"/>
          <p:cNvCxnSpPr>
            <a:cxnSpLocks noChangeShapeType="1"/>
          </p:cNvCxnSpPr>
          <p:nvPr/>
        </p:nvCxnSpPr>
        <p:spPr bwMode="auto">
          <a:xfrm rot="5400000">
            <a:off x="4964907" y="4179094"/>
            <a:ext cx="785812" cy="571500"/>
          </a:xfrm>
          <a:prstGeom prst="straightConnector1">
            <a:avLst/>
          </a:prstGeom>
          <a:noFill/>
          <a:ln w="76200" algn="ctr">
            <a:solidFill>
              <a:srgbClr val="FFFF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3" name="Прямая со стрелкой 32"/>
          <p:cNvCxnSpPr>
            <a:cxnSpLocks noChangeShapeType="1"/>
          </p:cNvCxnSpPr>
          <p:nvPr/>
        </p:nvCxnSpPr>
        <p:spPr bwMode="auto">
          <a:xfrm rot="5400000">
            <a:off x="6465094" y="3464719"/>
            <a:ext cx="785812" cy="571500"/>
          </a:xfrm>
          <a:prstGeom prst="straightConnector1">
            <a:avLst/>
          </a:prstGeom>
          <a:noFill/>
          <a:ln w="76200" algn="ctr">
            <a:solidFill>
              <a:srgbClr val="FFFF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4" name="Прямая со стрелкой 33"/>
          <p:cNvCxnSpPr>
            <a:cxnSpLocks noChangeShapeType="1"/>
          </p:cNvCxnSpPr>
          <p:nvPr/>
        </p:nvCxnSpPr>
        <p:spPr bwMode="auto">
          <a:xfrm rot="5400000">
            <a:off x="6679406" y="4964907"/>
            <a:ext cx="785813" cy="571500"/>
          </a:xfrm>
          <a:prstGeom prst="straightConnector1">
            <a:avLst/>
          </a:prstGeom>
          <a:noFill/>
          <a:ln w="76200" algn="ctr">
            <a:solidFill>
              <a:srgbClr val="FFFF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" grpId="0" animBg="1"/>
      <p:bldP spid="2066" grpId="0" animBg="1"/>
      <p:bldP spid="2067" grpId="0" animBg="1"/>
      <p:bldP spid="2075" grpId="0" animBg="1"/>
      <p:bldP spid="205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357166"/>
            <a:ext cx="63245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dirty="0">
                <a:ln w="12700">
                  <a:solidFill>
                    <a:srgbClr val="00642D"/>
                  </a:solidFill>
                  <a:prstDash val="solid"/>
                </a:ln>
                <a:solidFill>
                  <a:srgbClr val="00642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Этапы фотосинтеза</a:t>
            </a: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3643313" y="2071688"/>
            <a:ext cx="514350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l-GR" sz="2800">
                <a:solidFill>
                  <a:srgbClr val="00642D"/>
                </a:solidFill>
                <a:cs typeface="Times New Roman" pitchFamily="18" charset="0"/>
              </a:rPr>
              <a:t>Ι</a:t>
            </a:r>
            <a:r>
              <a:rPr lang="ru-RU" sz="2800">
                <a:solidFill>
                  <a:srgbClr val="00642D"/>
                </a:solidFill>
                <a:cs typeface="Times New Roman" pitchFamily="18" charset="0"/>
              </a:rPr>
              <a:t> – расщепление воды до водорода и кислорода.</a:t>
            </a:r>
          </a:p>
          <a:p>
            <a:pPr algn="l"/>
            <a:endParaRPr lang="ru-RU" sz="2800">
              <a:solidFill>
                <a:srgbClr val="00642D"/>
              </a:solidFill>
              <a:cs typeface="Times New Roman" pitchFamily="18" charset="0"/>
            </a:endParaRPr>
          </a:p>
          <a:p>
            <a:pPr algn="l"/>
            <a:r>
              <a:rPr lang="ru-RU" sz="2800">
                <a:solidFill>
                  <a:srgbClr val="00642D"/>
                </a:solidFill>
                <a:cs typeface="Times New Roman" pitchFamily="18" charset="0"/>
              </a:rPr>
              <a:t>I</a:t>
            </a:r>
            <a:r>
              <a:rPr lang="en-US" sz="2800">
                <a:solidFill>
                  <a:srgbClr val="00642D"/>
                </a:solidFill>
                <a:cs typeface="Times New Roman" pitchFamily="18" charset="0"/>
              </a:rPr>
              <a:t>I</a:t>
            </a:r>
            <a:r>
              <a:rPr lang="ru-RU" sz="2800">
                <a:solidFill>
                  <a:srgbClr val="00642D"/>
                </a:solidFill>
                <a:cs typeface="Times New Roman" pitchFamily="18" charset="0"/>
              </a:rPr>
              <a:t> – водород соединяется с углекислым газом и образуется  сахар.</a:t>
            </a:r>
          </a:p>
          <a:p>
            <a:endParaRPr lang="ru-RU" sz="2800"/>
          </a:p>
        </p:txBody>
      </p:sp>
      <p:pic>
        <p:nvPicPr>
          <p:cNvPr id="12292" name="Рисунок 4" descr="G:\фотосинтез\ф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1428750"/>
            <a:ext cx="3216275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змятежность">
  <a:themeElements>
    <a:clrScheme name="Безмятежность 3">
      <a:dk1>
        <a:srgbClr val="000000"/>
      </a:dk1>
      <a:lt1>
        <a:srgbClr val="FFFFFF"/>
      </a:lt1>
      <a:dk2>
        <a:srgbClr val="000000"/>
      </a:dk2>
      <a:lt2>
        <a:srgbClr val="393939"/>
      </a:lt2>
      <a:accent1>
        <a:srgbClr val="CBCBCB"/>
      </a:accent1>
      <a:accent2>
        <a:srgbClr val="808080"/>
      </a:accent2>
      <a:accent3>
        <a:srgbClr val="FFFFFF"/>
      </a:accent3>
      <a:accent4>
        <a:srgbClr val="000000"/>
      </a:accent4>
      <a:accent5>
        <a:srgbClr val="E2E2E2"/>
      </a:accent5>
      <a:accent6>
        <a:srgbClr val="737373"/>
      </a:accent6>
      <a:hlink>
        <a:srgbClr val="B2B2B2"/>
      </a:hlink>
      <a:folHlink>
        <a:srgbClr val="EAEAEA"/>
      </a:folHlink>
    </a:clrScheme>
    <a:fontScheme name="Безмятежность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Безмятежность 1">
        <a:dk1>
          <a:srgbClr val="333333"/>
        </a:dk1>
        <a:lt1>
          <a:srgbClr val="A9BDA9"/>
        </a:lt1>
        <a:dk2>
          <a:srgbClr val="004C2B"/>
        </a:dk2>
        <a:lt2>
          <a:srgbClr val="578963"/>
        </a:lt2>
        <a:accent1>
          <a:srgbClr val="E1B7B7"/>
        </a:accent1>
        <a:accent2>
          <a:srgbClr val="B3E1B3"/>
        </a:accent2>
        <a:accent3>
          <a:srgbClr val="D1DBD1"/>
        </a:accent3>
        <a:accent4>
          <a:srgbClr val="2A2A2A"/>
        </a:accent4>
        <a:accent5>
          <a:srgbClr val="EED8D8"/>
        </a:accent5>
        <a:accent6>
          <a:srgbClr val="A2CCA2"/>
        </a:accent6>
        <a:hlink>
          <a:srgbClr val="BDD7E5"/>
        </a:hlink>
        <a:folHlink>
          <a:srgbClr val="D2A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Безмятежность 2">
        <a:dk1>
          <a:srgbClr val="333333"/>
        </a:dk1>
        <a:lt1>
          <a:srgbClr val="FFFFFF"/>
        </a:lt1>
        <a:dk2>
          <a:srgbClr val="004C2B"/>
        </a:dk2>
        <a:lt2>
          <a:srgbClr val="578963"/>
        </a:lt2>
        <a:accent1>
          <a:srgbClr val="E1B7B7"/>
        </a:accent1>
        <a:accent2>
          <a:srgbClr val="B3E1B3"/>
        </a:accent2>
        <a:accent3>
          <a:srgbClr val="FFFFFF"/>
        </a:accent3>
        <a:accent4>
          <a:srgbClr val="2A2A2A"/>
        </a:accent4>
        <a:accent5>
          <a:srgbClr val="EED8D8"/>
        </a:accent5>
        <a:accent6>
          <a:srgbClr val="A2CCA2"/>
        </a:accent6>
        <a:hlink>
          <a:srgbClr val="BDD7E5"/>
        </a:hlink>
        <a:folHlink>
          <a:srgbClr val="D2A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Безмятежность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B2B2B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Office\Шаблоны\Дизайны презентаций\Безмятежность.pot</Template>
  <TotalTime>4100</TotalTime>
  <Words>278</Words>
  <Application>Microsoft Office PowerPoint</Application>
  <PresentationFormat>Экран (4:3)</PresentationFormat>
  <Paragraphs>67</Paragraphs>
  <Slides>13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Безмятежность</vt:lpstr>
      <vt:lpstr>Видео-клип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xxxx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XXXX</dc:creator>
  <cp:lastModifiedBy>Николай</cp:lastModifiedBy>
  <cp:revision>248</cp:revision>
  <dcterms:created xsi:type="dcterms:W3CDTF">2000-11-16T20:25:13Z</dcterms:created>
  <dcterms:modified xsi:type="dcterms:W3CDTF">2013-01-22T13:15:34Z</dcterms:modified>
</cp:coreProperties>
</file>