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4" r:id="rId8"/>
    <p:sldId id="269" r:id="rId9"/>
    <p:sldId id="262" r:id="rId10"/>
    <p:sldId id="267" r:id="rId11"/>
    <p:sldId id="263" r:id="rId12"/>
    <p:sldId id="265" r:id="rId13"/>
    <p:sldId id="266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A500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8007" autoAdjust="0"/>
  </p:normalViewPr>
  <p:slideViewPr>
    <p:cSldViewPr>
      <p:cViewPr varScale="1">
        <p:scale>
          <a:sx n="64" d="100"/>
          <a:sy n="64" d="100"/>
        </p:scale>
        <p:origin x="-15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rgbClr val="0066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Oval 11" descr="j0438036"/>
          <p:cNvSpPr>
            <a:spLocks noChangeArrowheads="1"/>
          </p:cNvSpPr>
          <p:nvPr/>
        </p:nvSpPr>
        <p:spPr bwMode="auto">
          <a:xfrm>
            <a:off x="130175" y="990600"/>
            <a:ext cx="1371600" cy="129540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746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132" name="Oval 12"/>
          <p:cNvSpPr>
            <a:spLocks noChangeArrowheads="1"/>
          </p:cNvSpPr>
          <p:nvPr/>
        </p:nvSpPr>
        <p:spPr bwMode="auto">
          <a:xfrm>
            <a:off x="1611313" y="990600"/>
            <a:ext cx="1371600" cy="129540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746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133" name="Oval 13" descr="j0438034"/>
          <p:cNvSpPr>
            <a:spLocks noChangeArrowheads="1"/>
          </p:cNvSpPr>
          <p:nvPr/>
        </p:nvSpPr>
        <p:spPr bwMode="auto">
          <a:xfrm>
            <a:off x="3092450" y="990600"/>
            <a:ext cx="1371600" cy="129540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746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134" name="Oval 14" descr="j0438032"/>
          <p:cNvSpPr>
            <a:spLocks noChangeArrowheads="1"/>
          </p:cNvSpPr>
          <p:nvPr/>
        </p:nvSpPr>
        <p:spPr bwMode="auto">
          <a:xfrm>
            <a:off x="4586288" y="989013"/>
            <a:ext cx="1371600" cy="129540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746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135" name="Oval 15" descr="j0438020"/>
          <p:cNvSpPr>
            <a:spLocks noChangeArrowheads="1"/>
          </p:cNvSpPr>
          <p:nvPr/>
        </p:nvSpPr>
        <p:spPr bwMode="auto">
          <a:xfrm>
            <a:off x="6083300" y="979488"/>
            <a:ext cx="1371600" cy="1295400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12700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746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136" name="Oval 16" descr="j0438018"/>
          <p:cNvSpPr>
            <a:spLocks noChangeArrowheads="1"/>
          </p:cNvSpPr>
          <p:nvPr/>
        </p:nvSpPr>
        <p:spPr bwMode="auto">
          <a:xfrm>
            <a:off x="7588250" y="992188"/>
            <a:ext cx="1371600" cy="1295400"/>
          </a:xfrm>
          <a:prstGeom prst="ellipse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12700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746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pic>
        <p:nvPicPr>
          <p:cNvPr id="5138" name="Picture 18" descr="B_Fly02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67600" y="5181600"/>
            <a:ext cx="1524000" cy="1524000"/>
          </a:xfrm>
          <a:prstGeom prst="rect">
            <a:avLst/>
          </a:prstGeom>
          <a:noFill/>
        </p:spPr>
      </p:pic>
      <p:sp>
        <p:nvSpPr>
          <p:cNvPr id="5139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40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41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142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43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144" name="Rectangle 24"/>
          <p:cNvSpPr>
            <a:spLocks noChangeArrowheads="1"/>
          </p:cNvSpPr>
          <p:nvPr/>
        </p:nvSpPr>
        <p:spPr bwMode="auto">
          <a:xfrm>
            <a:off x="0" y="0"/>
            <a:ext cx="9144000" cy="914400"/>
          </a:xfrm>
          <a:prstGeom prst="rect">
            <a:avLst/>
          </a:prstGeom>
          <a:gradFill rotWithShape="1">
            <a:gsLst>
              <a:gs pos="0">
                <a:srgbClr val="00660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22DCEB-69E3-490D-BE13-CF6D4771E1AD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914400"/>
          </a:xfrm>
          <a:prstGeom prst="rect">
            <a:avLst/>
          </a:prstGeom>
          <a:gradFill rotWithShape="1">
            <a:gsLst>
              <a:gs pos="0">
                <a:srgbClr val="006600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5943600"/>
            <a:ext cx="9144000" cy="9144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D22DCEB-69E3-490D-BE13-CF6D4771E1AD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0E6607D-846D-45C0-A27E-9FC4398D5EC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4" name="Picture 10" descr="bupestrid beetle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-1343550">
            <a:off x="7620000" y="5791200"/>
            <a:ext cx="1219200" cy="79692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lppbio.ucoz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dirty="0" smtClean="0"/>
              <a:t>КЛАСС НАСЕКОМЫЕ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ru-RU" dirty="0" smtClean="0"/>
              <a:t>Особенности строения и жизнедеятельности</a:t>
            </a:r>
            <a:endParaRPr lang="ru-RU" dirty="0"/>
          </a:p>
        </p:txBody>
      </p:sp>
      <p:sp>
        <p:nvSpPr>
          <p:cNvPr id="4" name="TextBox 5"/>
          <p:cNvSpPr txBox="1"/>
          <p:nvPr/>
        </p:nvSpPr>
        <p:spPr>
          <a:xfrm>
            <a:off x="0" y="5103674"/>
            <a:ext cx="35718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</a:rPr>
              <a:t>Разработал: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Учитель биологии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МОУ «Первомайская СОШ»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Истринского района, МО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Лесонен Петр Петрович</a:t>
            </a:r>
          </a:p>
          <a:p>
            <a:r>
              <a:rPr lang="en-US" b="1" dirty="0" smtClean="0">
                <a:solidFill>
                  <a:schemeClr val="bg1"/>
                </a:solidFill>
                <a:hlinkClick r:id="rId2"/>
              </a:rPr>
              <a:t>http://lppbio.ucoz.ru/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 bwMode="auto">
          <a:xfrm>
            <a:off x="0" y="142852"/>
            <a:ext cx="9144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Внутреннее строение насекомых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785794"/>
            <a:ext cx="8501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ПИЩЕВАРИТЕЛЬНАЯ и ВЫДЕЛИТЕЛЬНАЯ СИСТЕМЫ.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Documents and Settings\Пользователь\Мои документы\Мои рисунки\3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285860"/>
            <a:ext cx="4535866" cy="51911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Documents and Settings\Пользователь\Мои документы\Мои рисунки\2.bmp"/>
          <p:cNvPicPr>
            <a:picLocks noChangeAspect="1" noChangeArrowheads="1"/>
          </p:cNvPicPr>
          <p:nvPr/>
        </p:nvPicPr>
        <p:blipFill>
          <a:blip r:embed="rId2"/>
          <a:srcRect r="51299"/>
          <a:stretch>
            <a:fillRect/>
          </a:stretch>
        </p:blipFill>
        <p:spPr bwMode="auto">
          <a:xfrm>
            <a:off x="500034" y="642918"/>
            <a:ext cx="2857488" cy="580085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000496" y="1714488"/>
            <a:ext cx="46434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Кислород и  углекислый газ переносятся через систему трахей. У большинства насекомых трахейная система открытая — трахеи открываются наружу дыхальцами. </a:t>
            </a:r>
            <a:endParaRPr lang="ru-RU" sz="2400" dirty="0"/>
          </a:p>
        </p:txBody>
      </p:sp>
      <p:sp>
        <p:nvSpPr>
          <p:cNvPr id="3" name="Заголовок 4"/>
          <p:cNvSpPr txBox="1">
            <a:spLocks/>
          </p:cNvSpPr>
          <p:nvPr/>
        </p:nvSpPr>
        <p:spPr bwMode="auto">
          <a:xfrm>
            <a:off x="0" y="142852"/>
            <a:ext cx="9144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Внутреннее строение насекомых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785794"/>
            <a:ext cx="65008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ДЫХАТЕЛЬНАЯ СИСТЕМА.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500570"/>
            <a:ext cx="79296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Кровь у насекомых переносит питательные вещества и несет защитную функцию. Она не участвует в переносе кислорода и углекислого газа.</a:t>
            </a:r>
            <a:endParaRPr lang="ru-RU" sz="2800" dirty="0"/>
          </a:p>
        </p:txBody>
      </p:sp>
      <p:sp>
        <p:nvSpPr>
          <p:cNvPr id="3" name="Заголовок 4"/>
          <p:cNvSpPr txBox="1">
            <a:spLocks/>
          </p:cNvSpPr>
          <p:nvPr/>
        </p:nvSpPr>
        <p:spPr bwMode="auto">
          <a:xfrm>
            <a:off x="0" y="142852"/>
            <a:ext cx="9144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Внутреннее строение насекомых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842060"/>
            <a:ext cx="65008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КРОВЕНОСНАЯ СИСТЕМА </a:t>
            </a:r>
          </a:p>
        </p:txBody>
      </p:sp>
      <p:pic>
        <p:nvPicPr>
          <p:cNvPr id="23553" name="Picture 1" descr="C:\Documents and Settings\Пользователь\Мои документы\Мои рисунки\4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428736"/>
            <a:ext cx="6572296" cy="24970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8926" y="292893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Сложный глаз насекомого состоит из множества мельчайших отдельных глазков с собственными нервными окончаниями. Каждый глазок видит кусочек объекта, все глазки дают мозаичную картину. </a:t>
            </a:r>
            <a:endParaRPr lang="ru-RU" dirty="0"/>
          </a:p>
        </p:txBody>
      </p:sp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0" y="142852"/>
            <a:ext cx="9144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Внутреннее строение насекомых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857232"/>
            <a:ext cx="70009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</a:rPr>
              <a:t>НЕРВНАЯ СИСТЕМА и ОРГАНЫ ЧУВСТВ </a:t>
            </a:r>
            <a:endParaRPr lang="ru-RU" sz="2400" dirty="0"/>
          </a:p>
        </p:txBody>
      </p:sp>
      <p:pic>
        <p:nvPicPr>
          <p:cNvPr id="22529" name="Picture 1" descr="C:\Documents and Settings\Пользователь\Мои документы\Мои рисунки\6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2000240"/>
            <a:ext cx="1866900" cy="26479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28860" y="5286388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rgbClr val="000000"/>
                </a:solidFill>
              </a:rPr>
              <a:t>Волоски на теле насекомых — это органы чувств. На усиках волоски образуют орган обоняния. 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22530" name="Picture 2" descr="C:\Documents and Settings\Пользователь\Мои документы\Мои рисунки\7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429000"/>
            <a:ext cx="1847850" cy="29337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85786" y="1643050"/>
            <a:ext cx="628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Нервная система </a:t>
            </a:r>
            <a:r>
              <a:rPr lang="ru-RU" dirty="0" smtClean="0"/>
              <a:t>– окологлоточное нервное кольцо, брюшная нервная цепочка и головной мозг, образовавшийся в результате слияния нервных узлов.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 bwMode="auto">
          <a:xfrm>
            <a:off x="0" y="142852"/>
            <a:ext cx="9144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Внутреннее строение насекомых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857232"/>
            <a:ext cx="70009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</a:rPr>
              <a:t>ПОЛОВАЯ СИСТЕМА</a:t>
            </a:r>
            <a:endParaRPr lang="ru-RU" sz="2400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71612"/>
            <a:ext cx="760067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85720" y="1357298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Особенности внутреннего строения насекомого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0" y="142852"/>
            <a:ext cx="9144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ВЫПОЛНИТЕ ЗАДАНИЕ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785794"/>
            <a:ext cx="3441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Составьте таблицу:</a:t>
            </a:r>
            <a:endParaRPr lang="ru-RU" sz="2400" dirty="0" smtClean="0">
              <a:solidFill>
                <a:srgbClr val="000000"/>
              </a:solidFill>
              <a:latin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1857364"/>
          <a:ext cx="8572560" cy="378621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286280"/>
                <a:gridCol w="4286280"/>
              </a:tblGrid>
              <a:tr h="54088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Система органов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Органы ее образующие</a:t>
                      </a:r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54088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Пищеварительная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088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Дыхательная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088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Кровеносная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088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Выделительная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088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Нервная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088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Половая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Класс Насекомые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sz="2800" dirty="0"/>
              <a:t>	</a:t>
            </a:r>
            <a:r>
              <a:rPr lang="ru-RU" sz="2800" b="1" dirty="0" smtClean="0"/>
              <a:t>Насекомые</a:t>
            </a:r>
            <a:r>
              <a:rPr lang="ru-RU" sz="2800" dirty="0" smtClean="0"/>
              <a:t> – самый крупный по числу видов класс животных. К насекомым относят, например, </a:t>
            </a:r>
            <a:r>
              <a:rPr lang="ru-RU" sz="2800" i="1" dirty="0" smtClean="0"/>
              <a:t>жуков, мух, комаров, бабочек, пчел, муравьев</a:t>
            </a:r>
            <a:r>
              <a:rPr lang="ru-RU" sz="2800" dirty="0" smtClean="0"/>
              <a:t>. Большинство насекомых занимает наземно-воздушную среду жизни. Имеются насекомые, живущие в воде (</a:t>
            </a:r>
            <a:r>
              <a:rPr lang="ru-RU" sz="2800" i="1" dirty="0" smtClean="0"/>
              <a:t>водомерки, плавунцы, гладыши</a:t>
            </a:r>
            <a:r>
              <a:rPr lang="ru-RU" sz="2800" dirty="0" smtClean="0"/>
              <a:t>). Бывают насекомые – паразиты человека и животных (</a:t>
            </a:r>
            <a:r>
              <a:rPr lang="ru-RU" sz="2800" i="1" dirty="0" smtClean="0"/>
              <a:t>блохи, вши, клопы</a:t>
            </a:r>
            <a:r>
              <a:rPr lang="ru-RU" sz="2800" dirty="0" smtClean="0"/>
              <a:t>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9048" cy="1162050"/>
          </a:xfrm>
        </p:spPr>
        <p:txBody>
          <a:bodyPr/>
          <a:lstStyle/>
          <a:p>
            <a:r>
              <a:rPr lang="ru-RU" sz="2800" dirty="0" smtClean="0"/>
              <a:t>Места обитания насекомых</a:t>
            </a:r>
            <a:endParaRPr lang="ru-RU" sz="2800" dirty="0"/>
          </a:p>
        </p:txBody>
      </p:sp>
      <p:pic>
        <p:nvPicPr>
          <p:cNvPr id="1026" name="Picture 2" descr="C:\Documents and Settings\Пользователь\Мои документы\Мои рисунки\Картинки\Живые объекты\f_009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6215074" y="2428868"/>
            <a:ext cx="2652982" cy="2000264"/>
          </a:xfrm>
          <a:prstGeom prst="rect">
            <a:avLst/>
          </a:prstGeom>
          <a:noFill/>
        </p:spPr>
      </p:pic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114800" cy="4922858"/>
          </a:xfrm>
        </p:spPr>
        <p:txBody>
          <a:bodyPr/>
          <a:lstStyle/>
          <a:p>
            <a:pPr algn="just"/>
            <a:r>
              <a:rPr lang="ru-RU" sz="2200" dirty="0" smtClean="0"/>
              <a:t>	Насекомых можно встретить всюду: в поле, в саду, в огороде, в лесу, на животноводческой ферме, в почве, в воде, паразитируют на теле животных. </a:t>
            </a:r>
            <a:r>
              <a:rPr lang="ru-RU" sz="2200" i="1" dirty="0" smtClean="0"/>
              <a:t>Бабочку капустницу</a:t>
            </a:r>
            <a:r>
              <a:rPr lang="ru-RU" sz="2200" dirty="0" smtClean="0"/>
              <a:t>, например, можно увидеть в поле, на огороде, где растет капуста; </a:t>
            </a:r>
            <a:r>
              <a:rPr lang="ru-RU" sz="2200" i="1" dirty="0" smtClean="0"/>
              <a:t>майский жук </a:t>
            </a:r>
            <a:r>
              <a:rPr lang="ru-RU" sz="2200" dirty="0" smtClean="0"/>
              <a:t>встречается в лесах и садах; </a:t>
            </a:r>
            <a:r>
              <a:rPr lang="ru-RU" sz="2200" i="1" dirty="0" smtClean="0"/>
              <a:t>комнатная муха</a:t>
            </a:r>
            <a:r>
              <a:rPr lang="ru-RU" sz="2200" dirty="0" smtClean="0"/>
              <a:t> живет вблизи жилья человека.</a:t>
            </a:r>
            <a:endParaRPr lang="ru-RU" sz="2200" dirty="0"/>
          </a:p>
        </p:txBody>
      </p:sp>
      <p:pic>
        <p:nvPicPr>
          <p:cNvPr id="1027" name="Picture 3" descr="C:\Documents and Settings\Пользователь\Мои документы\Мои рисунки\Картинки\Живые объекты\f_01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7166"/>
            <a:ext cx="2558675" cy="1928826"/>
          </a:xfrm>
          <a:prstGeom prst="rect">
            <a:avLst/>
          </a:prstGeom>
          <a:noFill/>
        </p:spPr>
      </p:pic>
      <p:pic>
        <p:nvPicPr>
          <p:cNvPr id="1028" name="Picture 4" descr="C:\Documents and Settings\Пользователь\Мои документы\Мои рисунки\Картинки\Живые объекты\f_01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4572008"/>
            <a:ext cx="2500330" cy="18851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Пользователь\Мои документы\Мои рисунки\к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071546"/>
            <a:ext cx="4929222" cy="4996536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357166"/>
            <a:ext cx="9144000" cy="566738"/>
          </a:xfrm>
        </p:spPr>
        <p:txBody>
          <a:bodyPr/>
          <a:lstStyle/>
          <a:p>
            <a:pPr algn="ctr"/>
            <a:r>
              <a:rPr lang="ru-RU" b="1" dirty="0" smtClean="0"/>
              <a:t>Внешнее строение насекомых</a:t>
            </a:r>
            <a:endParaRPr lang="ru-RU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428596" y="6072206"/>
            <a:ext cx="7358082" cy="490554"/>
          </a:xfrm>
        </p:spPr>
        <p:txBody>
          <a:bodyPr/>
          <a:lstStyle/>
          <a:p>
            <a:pPr>
              <a:buNone/>
            </a:pPr>
            <a:r>
              <a:rPr lang="ru-RU" sz="1800" dirty="0" smtClean="0"/>
              <a:t>Тело насекомых состоит из трех отделов головы, груди и брюшка.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Пользователь\Мои документы\Мои рисунки\рпага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1643050"/>
            <a:ext cx="2498266" cy="2814640"/>
          </a:xfrm>
          <a:prstGeom prst="rect">
            <a:avLst/>
          </a:prstGeom>
          <a:noFill/>
        </p:spPr>
      </p:pic>
      <p:pic>
        <p:nvPicPr>
          <p:cNvPr id="6147" name="Picture 3" descr="C:\Documents and Settings\Пользователь\Мои документы\Мои рисунки\Безымянный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785794"/>
            <a:ext cx="1928826" cy="5283307"/>
          </a:xfrm>
          <a:prstGeom prst="rect">
            <a:avLst/>
          </a:prstGeom>
          <a:noFill/>
        </p:spPr>
      </p:pic>
      <p:pic>
        <p:nvPicPr>
          <p:cNvPr id="6148" name="Picture 4" descr="C:\Documents and Settings\Пользователь\Мои документы\Мои рисунки\еке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928670"/>
            <a:ext cx="1937322" cy="47863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71736" y="785794"/>
            <a:ext cx="3857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На груди (имеющей три сегмента) располагаются </a:t>
            </a:r>
            <a:r>
              <a:rPr lang="ru-RU" b="1" i="1" dirty="0" smtClean="0"/>
              <a:t>три пары ног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535782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На двух последних члениках груди у насекомых находятся </a:t>
            </a:r>
            <a:r>
              <a:rPr lang="ru-RU" b="1" i="1" dirty="0" smtClean="0"/>
              <a:t>две пары крыльев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Заголовок 4"/>
          <p:cNvSpPr txBox="1">
            <a:spLocks/>
          </p:cNvSpPr>
          <p:nvPr/>
        </p:nvSpPr>
        <p:spPr bwMode="auto">
          <a:xfrm>
            <a:off x="0" y="142852"/>
            <a:ext cx="9144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Внешнее строение насекомых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Пользователь\Мои документы\Мои рисунки\голова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71546"/>
            <a:ext cx="3000396" cy="3562970"/>
          </a:xfrm>
          <a:prstGeom prst="rect">
            <a:avLst/>
          </a:prstGeom>
          <a:noFill/>
        </p:spPr>
      </p:pic>
      <p:pic>
        <p:nvPicPr>
          <p:cNvPr id="5123" name="Picture 3" descr="C:\Documents and Settings\Пользователь\Мои документы\Мои рисунки\усики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928670"/>
            <a:ext cx="3266163" cy="3643338"/>
          </a:xfrm>
          <a:prstGeom prst="rect">
            <a:avLst/>
          </a:prstGeom>
          <a:noFill/>
        </p:spPr>
      </p:pic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0" y="142852"/>
            <a:ext cx="9144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Внешнее строение насекомых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4500570"/>
            <a:ext cx="86439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На голове расположены </a:t>
            </a:r>
            <a:r>
              <a:rPr lang="ru-RU" sz="2400" b="1" i="1" dirty="0" smtClean="0"/>
              <a:t>сложные глаза</a:t>
            </a:r>
            <a:r>
              <a:rPr lang="ru-RU" sz="2400" dirty="0" smtClean="0"/>
              <a:t>, два длинных </a:t>
            </a:r>
            <a:r>
              <a:rPr lang="ru-RU" sz="2400" b="1" i="1" dirty="0" smtClean="0"/>
              <a:t>усика</a:t>
            </a:r>
            <a:r>
              <a:rPr lang="ru-RU" sz="2400" dirty="0" smtClean="0"/>
              <a:t> и </a:t>
            </a:r>
            <a:r>
              <a:rPr lang="ru-RU" sz="2400" b="1" i="1" dirty="0" smtClean="0"/>
              <a:t>ротовые органы</a:t>
            </a:r>
            <a:r>
              <a:rPr lang="ru-RU" sz="2400" dirty="0" smtClean="0"/>
              <a:t>. Они состоят из верхней и нижней губ, верхней и нижней челюстей. Все это (за исключением верхней губы) – видоизмененные конечности.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C:\Program Files\Образовательные комплексы\Биология, 7 кл. Животные\edu_r75_bio7\data\res\resCD29F8C0-0A01-022A-0046-263189FC4CD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2285992"/>
            <a:ext cx="1419225" cy="1876425"/>
          </a:xfrm>
          <a:prstGeom prst="rect">
            <a:avLst/>
          </a:prstGeom>
          <a:noFill/>
        </p:spPr>
      </p:pic>
      <p:pic>
        <p:nvPicPr>
          <p:cNvPr id="1030" name="Picture 6" descr="C:\Program Files\Образовательные комплексы\Биология, 7 кл. Животные\edu_r75_bio7\data\res\resCD29F8D2-0A01-022A-0062-AD0D78D3FAD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357430"/>
            <a:ext cx="1447800" cy="1533526"/>
          </a:xfrm>
          <a:prstGeom prst="rect">
            <a:avLst/>
          </a:prstGeom>
          <a:noFill/>
        </p:spPr>
      </p:pic>
      <p:pic>
        <p:nvPicPr>
          <p:cNvPr id="13" name="Picture 9" descr="C:\Program Files\Образовательные комплексы\Биология, 7 кл. Животные\edu_r75_bio7\data\res\resCD29F89D-0A01-022A-0117-EE9476AD5D6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285992"/>
            <a:ext cx="1381125" cy="2047876"/>
          </a:xfrm>
          <a:prstGeom prst="rect">
            <a:avLst/>
          </a:prstGeom>
          <a:noFill/>
        </p:spPr>
      </p:pic>
      <p:pic>
        <p:nvPicPr>
          <p:cNvPr id="1027" name="Picture 3" descr="C:\Program Files\Образовательные комплексы\Биология, 7 кл. Животные\edu_r75_bio7\data\res\resCD29F8AE-0A01-022A-010C-0EF29A740BC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2143116"/>
            <a:ext cx="1790700" cy="2162176"/>
          </a:xfrm>
          <a:prstGeom prst="rect">
            <a:avLst/>
          </a:prstGeom>
          <a:noFill/>
        </p:spPr>
      </p:pic>
      <p:pic>
        <p:nvPicPr>
          <p:cNvPr id="1039" name="Picture 15" descr="C:\Program Files\Образовательные комплексы\Биология, 7 кл. Животные\edu_r75_bio7\data\res\resCD29F8EA-0A01-022A-0076-8DC8F2983FC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58" y="2214554"/>
            <a:ext cx="1371600" cy="1962150"/>
          </a:xfrm>
          <a:prstGeom prst="rect">
            <a:avLst/>
          </a:prstGeom>
          <a:noFill/>
        </p:spPr>
      </p:pic>
      <p:sp>
        <p:nvSpPr>
          <p:cNvPr id="7" name="Заголовок 4"/>
          <p:cNvSpPr txBox="1">
            <a:spLocks/>
          </p:cNvSpPr>
          <p:nvPr/>
        </p:nvSpPr>
        <p:spPr bwMode="auto">
          <a:xfrm>
            <a:off x="0" y="142852"/>
            <a:ext cx="9144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Внешнее строение насекомых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785794"/>
            <a:ext cx="81439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</a:rPr>
              <a:t>У насекомых имеются различные типы ротовых аппаратов</a:t>
            </a:r>
            <a:endParaRPr lang="ru-RU" sz="2000" b="1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85720" y="1285860"/>
          <a:ext cx="8644000" cy="400052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728800"/>
                <a:gridCol w="1728800"/>
                <a:gridCol w="1728800"/>
                <a:gridCol w="1885962"/>
                <a:gridCol w="1571638"/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грызущий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грызуще-лижущий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колюще-сосущий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фильтрующий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сосущий </a:t>
                      </a:r>
                      <a:endParaRPr lang="ru-RU" dirty="0"/>
                    </a:p>
                  </a:txBody>
                  <a:tcPr/>
                </a:tc>
              </a:tr>
              <a:tr h="2455029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</a:tr>
              <a:tr h="905419">
                <a:tc>
                  <a:txBody>
                    <a:bodyPr/>
                    <a:lstStyle/>
                    <a:p>
                      <a:pPr algn="ctr"/>
                      <a:endParaRPr lang="ru-RU" smtClean="0"/>
                    </a:p>
                    <a:p>
                      <a:pPr algn="ctr"/>
                      <a:r>
                        <a:rPr lang="ru-RU" smtClean="0"/>
                        <a:t>таракан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mtClean="0"/>
                    </a:p>
                    <a:p>
                      <a:pPr algn="ctr"/>
                      <a:r>
                        <a:rPr lang="ru-RU" smtClean="0"/>
                        <a:t>пчела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комар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муха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бабочка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1857364"/>
          <a:ext cx="8501122" cy="3429024"/>
        </p:xfrm>
        <a:graphic>
          <a:graphicData uri="http://schemas.openxmlformats.org/drawingml/2006/table">
            <a:tbl>
              <a:tblPr/>
              <a:tblGrid>
                <a:gridCol w="4250117"/>
                <a:gridCol w="4251005"/>
              </a:tblGrid>
              <a:tr h="428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spc="150" dirty="0">
                          <a:latin typeface="Times New Roman"/>
                          <a:ea typeface="Times New Roman"/>
                        </a:rPr>
                        <a:t>Признаки</a:t>
                      </a:r>
                      <a:endParaRPr lang="ru-RU" sz="2000" spc="15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spc="150" dirty="0">
                          <a:latin typeface="Times New Roman"/>
                          <a:ea typeface="Times New Roman"/>
                        </a:rPr>
                        <a:t>Особенности строения</a:t>
                      </a:r>
                      <a:endParaRPr lang="ru-RU" sz="2000" spc="15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0003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spc="150" dirty="0">
                          <a:latin typeface="Times New Roman"/>
                          <a:ea typeface="Times New Roman"/>
                        </a:rPr>
                        <a:t>Покров</a:t>
                      </a:r>
                      <a:endParaRPr lang="ru-RU" sz="2400" spc="15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spc="150" dirty="0" smtClean="0">
                          <a:latin typeface="Times New Roman"/>
                          <a:ea typeface="Times New Roman"/>
                        </a:rPr>
                        <a:t>Отделы </a:t>
                      </a:r>
                      <a:r>
                        <a:rPr lang="ru-RU" sz="2800" spc="150" dirty="0">
                          <a:latin typeface="Times New Roman"/>
                          <a:ea typeface="Times New Roman"/>
                        </a:rPr>
                        <a:t>тела</a:t>
                      </a:r>
                      <a:endParaRPr lang="ru-RU" sz="2400" spc="15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spc="150" dirty="0">
                          <a:latin typeface="Times New Roman"/>
                          <a:ea typeface="Times New Roman"/>
                        </a:rPr>
                        <a:t>Органы:</a:t>
                      </a:r>
                      <a:endParaRPr lang="ru-RU" sz="2400" spc="15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800" spc="150" dirty="0">
                          <a:latin typeface="Times New Roman"/>
                          <a:ea typeface="Times New Roman"/>
                        </a:rPr>
                        <a:t>Головы</a:t>
                      </a:r>
                      <a:endParaRPr lang="ru-RU" sz="2400" spc="15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800" spc="150" dirty="0">
                          <a:latin typeface="Times New Roman"/>
                          <a:ea typeface="Times New Roman"/>
                        </a:rPr>
                        <a:t>Груди</a:t>
                      </a:r>
                      <a:endParaRPr lang="ru-RU" sz="2400" spc="15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800" spc="150" dirty="0" smtClean="0">
                          <a:latin typeface="Times New Roman"/>
                          <a:ea typeface="Times New Roman"/>
                        </a:rPr>
                        <a:t>Брюшка</a:t>
                      </a:r>
                      <a:endParaRPr lang="ru-RU" sz="2400" spc="15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spc="15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85720" y="1357298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Особенности внешнего строения насекомого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0" y="142852"/>
            <a:ext cx="9144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ВЫПОЛНИТЕ ЗАДАНИЕ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785794"/>
            <a:ext cx="3441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</a:rPr>
              <a:t>Составьте таблицу:</a:t>
            </a:r>
            <a:endParaRPr lang="ru-RU" sz="2400" dirty="0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xme://xs3/docs/biology/images/08Insecta/Ins12_01.jpg"/>
          <p:cNvSpPr>
            <a:spLocks noChangeAspect="1" noChangeArrowheads="1"/>
          </p:cNvSpPr>
          <p:nvPr/>
        </p:nvSpPr>
        <p:spPr bwMode="auto">
          <a:xfrm>
            <a:off x="38100" y="-84138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xme://xs3/docs/biology/images/08Insecta/Ins12_01.jpg"/>
          <p:cNvSpPr>
            <a:spLocks noChangeAspect="1" noChangeArrowheads="1"/>
          </p:cNvSpPr>
          <p:nvPr/>
        </p:nvSpPr>
        <p:spPr bwMode="auto">
          <a:xfrm>
            <a:off x="38100" y="-84138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0" y="142852"/>
            <a:ext cx="9144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Внутреннее строение насекомых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7" name="Picture 5" descr="C:\Documents and Settings\Пользователь\Мои документы\Мои рисунки\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5629275" cy="5667375"/>
          </a:xfrm>
          <a:prstGeom prst="rect">
            <a:avLst/>
          </a:prstGeom>
          <a:noFill/>
        </p:spPr>
      </p:pic>
      <p:sp>
        <p:nvSpPr>
          <p:cNvPr id="3079" name="AutoShape 7" descr="xme://xs3/docs/biology/images/little/Q_R.gif"/>
          <p:cNvSpPr>
            <a:spLocks noChangeAspect="1" noChangeArrowheads="1"/>
          </p:cNvSpPr>
          <p:nvPr/>
        </p:nvSpPr>
        <p:spPr bwMode="auto">
          <a:xfrm>
            <a:off x="130175" y="-12160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AutoShape 8" descr="xme://xs3/docs/biology/images/little/Q_Bl.gif"/>
          <p:cNvSpPr>
            <a:spLocks noChangeAspect="1" noChangeArrowheads="1"/>
          </p:cNvSpPr>
          <p:nvPr/>
        </p:nvSpPr>
        <p:spPr bwMode="auto">
          <a:xfrm>
            <a:off x="130175" y="-92710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1" name="AutoShape 9" descr="xme://xs3/docs/biology/images/little/Q_Gra.gif"/>
          <p:cNvSpPr>
            <a:spLocks noChangeAspect="1" noChangeArrowheads="1"/>
          </p:cNvSpPr>
          <p:nvPr/>
        </p:nvSpPr>
        <p:spPr bwMode="auto">
          <a:xfrm>
            <a:off x="130175" y="-6381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2" name="AutoShape 10" descr="xme://xs3/docs/biology/images/little/Q_Y.gif"/>
          <p:cNvSpPr>
            <a:spLocks noChangeAspect="1" noChangeArrowheads="1"/>
          </p:cNvSpPr>
          <p:nvPr/>
        </p:nvSpPr>
        <p:spPr bwMode="auto">
          <a:xfrm>
            <a:off x="130175" y="-34925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3" name="AutoShape 11" descr="xme://xs3/docs/biology/images/little/Q_Brn.gif"/>
          <p:cNvSpPr>
            <a:spLocks noChangeAspect="1" noChangeArrowheads="1"/>
          </p:cNvSpPr>
          <p:nvPr/>
        </p:nvSpPr>
        <p:spPr bwMode="auto">
          <a:xfrm>
            <a:off x="130175" y="-603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4" name="AutoShape 12" descr="xme://xs3/docs/biology/images/little/Q_R.gif"/>
          <p:cNvSpPr>
            <a:spLocks noChangeAspect="1" noChangeArrowheads="1"/>
          </p:cNvSpPr>
          <p:nvPr/>
        </p:nvSpPr>
        <p:spPr bwMode="auto">
          <a:xfrm>
            <a:off x="130175" y="22860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5" name="AutoShape 13" descr="xme://xs3/docs/biology/images/little/Q_Bl.gif"/>
          <p:cNvSpPr>
            <a:spLocks noChangeAspect="1" noChangeArrowheads="1"/>
          </p:cNvSpPr>
          <p:nvPr/>
        </p:nvSpPr>
        <p:spPr bwMode="auto">
          <a:xfrm>
            <a:off x="130175" y="517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6" name="AutoShape 14" descr="xme://xs3/docs/biology/images/little/Q_Y.gif"/>
          <p:cNvSpPr>
            <a:spLocks noChangeAspect="1" noChangeArrowheads="1"/>
          </p:cNvSpPr>
          <p:nvPr/>
        </p:nvSpPr>
        <p:spPr bwMode="auto">
          <a:xfrm>
            <a:off x="130175" y="80645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7" name="AutoShape 15" descr="xme://xs3/docs/biology/images/little/Q_Gra.gif"/>
          <p:cNvSpPr>
            <a:spLocks noChangeAspect="1" noChangeArrowheads="1"/>
          </p:cNvSpPr>
          <p:nvPr/>
        </p:nvSpPr>
        <p:spPr bwMode="auto">
          <a:xfrm>
            <a:off x="130175" y="10953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715008" y="1214422"/>
            <a:ext cx="321471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Насекомые имеют </a:t>
            </a:r>
            <a:b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кровеносную,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дыхательную,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выделительную, </a:t>
            </a:r>
            <a:b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нервную,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996633"/>
                </a:solidFill>
                <a:latin typeface="Times New Roman" pitchFamily="18" charset="0"/>
                <a:cs typeface="Times New Roman" pitchFamily="18" charset="0"/>
              </a:rPr>
              <a:t>половую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системы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асекомые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насекомые</Template>
  <TotalTime>139</TotalTime>
  <Words>258</Words>
  <Application>Microsoft Office PowerPoint</Application>
  <PresentationFormat>Экран (4:3)</PresentationFormat>
  <Paragraphs>75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насекомые</vt:lpstr>
      <vt:lpstr>КЛАСС НАСЕКОМЫЕ</vt:lpstr>
      <vt:lpstr>Класс Насекомые</vt:lpstr>
      <vt:lpstr>Места обитания насекомых</vt:lpstr>
      <vt:lpstr>Внешнее строение насекомых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 НАСЕКОМЫЕ</dc:title>
  <dc:creator>User</dc:creator>
  <cp:lastModifiedBy>Николай</cp:lastModifiedBy>
  <cp:revision>18</cp:revision>
  <dcterms:created xsi:type="dcterms:W3CDTF">2010-06-03T17:33:17Z</dcterms:created>
  <dcterms:modified xsi:type="dcterms:W3CDTF">2013-01-23T07:56:33Z</dcterms:modified>
</cp:coreProperties>
</file>