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6" r:id="rId3"/>
    <p:sldId id="287" r:id="rId4"/>
    <p:sldId id="288" r:id="rId5"/>
    <p:sldId id="289" r:id="rId6"/>
    <p:sldId id="290" r:id="rId7"/>
    <p:sldId id="291" r:id="rId8"/>
    <p:sldId id="292" r:id="rId9"/>
    <p:sldId id="317" r:id="rId10"/>
    <p:sldId id="318" r:id="rId11"/>
    <p:sldId id="293" r:id="rId12"/>
    <p:sldId id="294" r:id="rId13"/>
    <p:sldId id="295" r:id="rId14"/>
    <p:sldId id="296" r:id="rId15"/>
    <p:sldId id="297" r:id="rId16"/>
    <p:sldId id="262" r:id="rId17"/>
    <p:sldId id="299" r:id="rId18"/>
    <p:sldId id="315" r:id="rId19"/>
    <p:sldId id="320" r:id="rId20"/>
    <p:sldId id="266" r:id="rId21"/>
    <p:sldId id="270" r:id="rId22"/>
    <p:sldId id="281" r:id="rId23"/>
    <p:sldId id="264" r:id="rId24"/>
    <p:sldId id="277" r:id="rId25"/>
    <p:sldId id="314" r:id="rId26"/>
    <p:sldId id="308" r:id="rId27"/>
    <p:sldId id="28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57" autoAdjust="0"/>
  </p:normalViewPr>
  <p:slideViewPr>
    <p:cSldViewPr>
      <p:cViewPr>
        <p:scale>
          <a:sx n="69" d="100"/>
          <a:sy n="69" d="100"/>
        </p:scale>
        <p:origin x="-1110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3DCB52A-8DCD-4DBB-B950-1E380D827E53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BDDDE14-BD6B-4977-8004-1051AEC78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A8D36-CDB5-4A25-B767-D2FDBD733652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9B998-B58A-4A48-9FE4-ED63625D4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62888-6CAA-4405-AB78-D95F2A1BC3D8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5A19A-FCEA-4144-B171-1A27ADA53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26038-74BD-4F02-9BB6-09F2638FEFCC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DA4A8-AF2D-42CB-AA3A-B4F21E702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4712FB-D710-48C4-A50C-0F3BAC004D40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7BC59D-7F5C-465D-82FB-529B72F7C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F42A49-15AD-4190-B064-47B06601A126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6ED1A2-E1FB-4C74-81EB-46BECC95B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89FA5B-1CE1-44F1-AF4D-C913462212BA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261D89-AED9-447D-80F6-29972226B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2D8D10-02E0-4B85-A51E-EB7F315B99A5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8FE13F-53F7-41EC-96CA-685C07E99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718E7-1CB4-4599-99D0-774897D51CA1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F48DB-5F5B-4EB0-83A1-6B75CD834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D834A3-0B35-4FB0-A06A-7D5EB6E17824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0294E9-530F-479C-B78A-2BE79963A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512E9DE-12F3-443A-BA8D-BB0A667DF5EA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3B0CD24-3DB5-4F9F-AE38-73D0078EC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175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715E2FC-30EB-4FA2-B63C-61787802D91A}" type="datetimeFigureOut">
              <a:rPr lang="ru-RU"/>
              <a:pPr>
                <a:defRPr/>
              </a:pPr>
              <a:t>17.07.2012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EEF9D85-A587-4D17-B837-066A376A8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crossstitchershop.ru/products_pictures/5657_b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http://www.fabrics.ru/images/gamma/a/1/g2601128002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303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4" name="Рисунок 3" descr="124280994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28596" y="428604"/>
            <a:ext cx="8429684" cy="35394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Презентация к уроку  в седьмом  классе.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Модуль    урока: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«Вышивка: история и современность».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Тема урока: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     «Вышивка крестом.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Методы  и виды вышивки крестом.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              Болгарский  крест».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929198"/>
            <a:ext cx="7252877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Подготовила: Зорина Галина Алексеевна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Учитель технологии, изо и черчения.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МБОУ гимназия №4 , город Озёры.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	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3440" y="6357959"/>
            <a:ext cx="792205" cy="2769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2012 г.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71472" y="1483857"/>
            <a:ext cx="3562351" cy="3969193"/>
          </a:xfr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  </a:t>
            </a:r>
            <a:r>
              <a:rPr lang="ru-RU" sz="4400" i="1" dirty="0" smtClean="0"/>
              <a:t>Хохломская  вышивка.</a:t>
            </a:r>
            <a:endParaRPr lang="ru-RU" sz="4400" i="1" dirty="0"/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8975" y="2143125"/>
            <a:ext cx="4365625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35" y="1571613"/>
            <a:ext cx="3857652" cy="27146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Горьковский </a:t>
            </a: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гипюр</a:t>
            </a: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.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3786191"/>
            <a:ext cx="3038768" cy="27363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7" y="1571613"/>
            <a:ext cx="3286148" cy="25003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1000125"/>
            <a:ext cx="8715375" cy="5572125"/>
          </a:xfrm>
        </p:spPr>
        <p:txBody>
          <a:bodyPr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i="1" dirty="0" smtClean="0">
                <a:solidFill>
                  <a:schemeClr val="accent1"/>
                </a:solidFill>
              </a:rPr>
              <a:t>Современная вышивка может быть использована для украшения детской и женской одежды, а так же бытовых вещей: занавесок для окон, салфеток, наволочек на диванные подушки, ковриков и панно, полотенец, передников, сумок, сувениров и др.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i="1" dirty="0" smtClean="0">
              <a:solidFill>
                <a:schemeClr val="accent1"/>
              </a:solidFill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b="1" i="1" dirty="0" smtClean="0">
                <a:solidFill>
                  <a:schemeClr val="accent1"/>
                </a:solidFill>
                <a:latin typeface="Cambria" pitchFamily="18" charset="0"/>
              </a:rPr>
              <a:t>ИТАК! ВЫШИВКА </a:t>
            </a:r>
            <a:r>
              <a:rPr lang="ru-RU" i="1" dirty="0" smtClean="0">
                <a:solidFill>
                  <a:schemeClr val="accent1"/>
                </a:solidFill>
              </a:rPr>
              <a:t>– это искусство украшения ткани или трикотажа стежками, которые обогащают её поверхность и подчёркивают красоту.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i="1" dirty="0" smtClean="0">
              <a:solidFill>
                <a:schemeClr val="accent1"/>
              </a:solidFill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i="1" dirty="0" smtClean="0">
                <a:solidFill>
                  <a:schemeClr val="accent1"/>
                </a:solidFill>
              </a:rPr>
              <a:t>Мода на различные типы вышивки появляется и исчезает, но основные виды остаются неизменными. К ним относится вышивка крестом.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i="1" dirty="0" smtClean="0">
                <a:solidFill>
                  <a:schemeClr val="accent1"/>
                </a:solidFill>
              </a:rPr>
              <a:t>                               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43971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</a:t>
            </a:r>
            <a:r>
              <a:rPr lang="ru-RU" sz="40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Современность    вышивки</a:t>
            </a:r>
            <a:endParaRPr lang="ru-RU" sz="40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1214438"/>
            <a:ext cx="8643938" cy="5214937"/>
          </a:xfrm>
        </p:spPr>
        <p:txBody>
          <a:bodyPr/>
          <a:lstStyle/>
          <a:p>
            <a:pPr eaLnBrk="1" hangingPunct="1"/>
            <a:r>
              <a:rPr lang="ru-RU" sz="2400" i="1" smtClean="0">
                <a:solidFill>
                  <a:schemeClr val="tx2"/>
                </a:solidFill>
              </a:rPr>
              <a:t>Один из древнейших видов рукоделия, которым увлечены множество женщин и мужчин по всему миру.</a:t>
            </a:r>
          </a:p>
          <a:p>
            <a:pPr eaLnBrk="1" hangingPunct="1"/>
            <a:r>
              <a:rPr lang="ru-RU" sz="2400" i="1" smtClean="0">
                <a:solidFill>
                  <a:schemeClr val="tx2"/>
                </a:solidFill>
              </a:rPr>
              <a:t>И это не удивительно, ведь все что надо для вышивания — это терпение, терпение и еще раз терпение. Но стремление создавать прекрасные творения своими руками, было, есть и будет.</a:t>
            </a:r>
            <a:endParaRPr lang="ru-RU" sz="2400" b="1" i="1" smtClean="0">
              <a:solidFill>
                <a:schemeClr val="tx2"/>
              </a:solidFill>
            </a:endParaRPr>
          </a:p>
          <a:p>
            <a:pPr eaLnBrk="1" hangingPunct="1"/>
            <a:r>
              <a:rPr lang="ru-RU" sz="2400" b="1" i="1" smtClean="0">
                <a:solidFill>
                  <a:schemeClr val="tx2"/>
                </a:solidFill>
              </a:rPr>
              <a:t>Вышивка крестом </a:t>
            </a:r>
            <a:r>
              <a:rPr lang="ru-RU" sz="2400" i="1" smtClean="0">
                <a:solidFill>
                  <a:schemeClr val="tx2"/>
                </a:solidFill>
              </a:rPr>
              <a:t>- это техника украшения изделий различными  стежками из ниток.</a:t>
            </a:r>
          </a:p>
          <a:p>
            <a:pPr eaLnBrk="1" hangingPunct="1"/>
            <a:r>
              <a:rPr lang="ru-RU" sz="2400" i="1" smtClean="0">
                <a:solidFill>
                  <a:schemeClr val="tx2"/>
                </a:solidFill>
              </a:rPr>
              <a:t>Это способ вышивания рисунка на канве с помощью иглы и цветных нитей  мулине.</a:t>
            </a:r>
          </a:p>
          <a:p>
            <a:pPr eaLnBrk="1" hangingPunct="1"/>
            <a:r>
              <a:rPr lang="ru-RU" sz="2400" i="1" smtClean="0">
                <a:solidFill>
                  <a:schemeClr val="tx2"/>
                </a:solidFill>
              </a:rPr>
              <a:t>В этой вышивке</a:t>
            </a:r>
            <a:r>
              <a:rPr lang="ru-RU" sz="2800" b="1" i="1" smtClean="0">
                <a:solidFill>
                  <a:schemeClr val="tx2"/>
                </a:solidFill>
              </a:rPr>
              <a:t> </a:t>
            </a:r>
            <a:r>
              <a:rPr lang="ru-RU" sz="2400" i="1" smtClean="0">
                <a:solidFill>
                  <a:schemeClr val="tx2"/>
                </a:solidFill>
              </a:rPr>
              <a:t>используется техника в полный    «крест»  или  «полукрест»</a:t>
            </a:r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      Вышивка  крестом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60" y="1285861"/>
            <a:ext cx="1944793" cy="237764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Способы вышивания</a:t>
            </a:r>
            <a:endParaRPr lang="ru-RU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7" y="2214554"/>
            <a:ext cx="2461196" cy="23996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1640612"/>
            <a:ext cx="2376835" cy="22956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72329" y="3571877"/>
            <a:ext cx="1873747" cy="22096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142844" y="4000505"/>
            <a:ext cx="8858312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    </a:t>
            </a:r>
            <a:r>
              <a:rPr lang="en-US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1</a:t>
            </a:r>
            <a:r>
              <a:rPr lang="ru-RU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.Ручной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                                         2. Машинный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                                                                                  3.Компьютерный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                                                                                                                           4.Промышленный  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800" b="1" smtClean="0"/>
              <a:t>Нитки для вышивания (мулине ) </a:t>
            </a:r>
            <a:endParaRPr lang="ru-RU" sz="280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smtClean="0"/>
              <a:t>Вышивальные иглы(гобеленовые)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smtClean="0"/>
              <a:t>Пяльцы</a:t>
            </a:r>
            <a:endParaRPr lang="ru-RU" sz="280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smtClean="0"/>
              <a:t>Рисунки, схемы</a:t>
            </a:r>
            <a:endParaRPr lang="ru-RU" sz="280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smtClean="0"/>
              <a:t>Напёрсток</a:t>
            </a:r>
            <a:endParaRPr lang="ru-RU" sz="280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smtClean="0"/>
              <a:t>Ножницы, сантиметр, лупа</a:t>
            </a:r>
            <a:endParaRPr lang="ru-RU" sz="280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smtClean="0"/>
              <a:t>Канва</a:t>
            </a:r>
            <a:endParaRPr lang="ru-RU" sz="2800" smtClean="0"/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3" y="142852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   Инструменты и материалы для </a:t>
            </a:r>
            <a:b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</a:br>
            <a: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                 вышивки крестом:</a:t>
            </a:r>
            <a:endParaRPr lang="ru-RU" sz="32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4" name="Рисунок 6" descr="http://p-greza.ru/d/113681/d/12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0021" y="1643050"/>
            <a:ext cx="2243979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Рисунок 5" descr="nu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2357438"/>
            <a:ext cx="1500188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nul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24984">
            <a:off x="2228211" y="4800065"/>
            <a:ext cx="2741613" cy="19328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4" descr="nul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3786191"/>
            <a:ext cx="2571768" cy="18574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785813"/>
            <a:ext cx="8715375" cy="5857875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000" i="1" smtClean="0">
                <a:solidFill>
                  <a:schemeClr val="tx2"/>
                </a:solidFill>
              </a:rPr>
              <a:t>В современном вышивании крестом основой вышивки является </a:t>
            </a:r>
            <a:r>
              <a:rPr lang="ru-RU" sz="2000" b="1" i="1" smtClean="0">
                <a:solidFill>
                  <a:schemeClr val="tx2"/>
                </a:solidFill>
              </a:rPr>
              <a:t>канва. </a:t>
            </a:r>
            <a:r>
              <a:rPr lang="ru-RU" sz="2000" i="1" smtClean="0">
                <a:solidFill>
                  <a:schemeClr val="tx2"/>
                </a:solidFill>
              </a:rPr>
              <a:t>Это специальным образом выработанное на фабрике полотно, размеченное в клетку таким образом, что каждая клеточка канвы является </a:t>
            </a:r>
            <a:r>
              <a:rPr lang="ru-RU" sz="2000" b="1" i="1" smtClean="0">
                <a:solidFill>
                  <a:schemeClr val="tx2"/>
                </a:solidFill>
              </a:rPr>
              <a:t>местом для нанесения креста </a:t>
            </a:r>
            <a:r>
              <a:rPr lang="ru-RU" sz="2000" i="1" smtClean="0">
                <a:solidFill>
                  <a:schemeClr val="tx2"/>
                </a:solidFill>
              </a:rPr>
              <a:t>нитками. Существует большое разнообразие материалов, из которых производят канву (</a:t>
            </a:r>
            <a:r>
              <a:rPr lang="ru-RU" sz="2000" b="1" i="1" smtClean="0">
                <a:solidFill>
                  <a:schemeClr val="tx2"/>
                </a:solidFill>
              </a:rPr>
              <a:t>шёлк, лён, хлопок, смеси и даже пластик), </a:t>
            </a:r>
            <a:r>
              <a:rPr lang="ru-RU" sz="2000" i="1" smtClean="0">
                <a:solidFill>
                  <a:schemeClr val="tx2"/>
                </a:solidFill>
              </a:rPr>
              <a:t>но главный ее показатель — </a:t>
            </a:r>
            <a:r>
              <a:rPr lang="ru-RU" sz="2000" b="1" i="1" smtClean="0">
                <a:solidFill>
                  <a:schemeClr val="tx2"/>
                </a:solidFill>
              </a:rPr>
              <a:t>размерность канвы</a:t>
            </a:r>
            <a:r>
              <a:rPr lang="ru-RU" sz="2000" i="1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smtClean="0">
                <a:solidFill>
                  <a:schemeClr val="tx2"/>
                </a:solidFill>
              </a:rPr>
              <a:t> 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smtClean="0">
                <a:solidFill>
                  <a:schemeClr val="tx2"/>
                </a:solidFill>
              </a:rPr>
              <a:t>Сегодня в магазинах для рукоделия есть несколько видов канвы различных расцветок , но для начинающих лучше использовать канву фирмы </a:t>
            </a:r>
            <a:r>
              <a:rPr lang="ru-RU" sz="2000" b="1" i="1" smtClean="0">
                <a:solidFill>
                  <a:schemeClr val="tx2"/>
                </a:solidFill>
              </a:rPr>
              <a:t>«</a:t>
            </a:r>
            <a:r>
              <a:rPr lang="en-US" sz="2000" b="1" i="1" smtClean="0">
                <a:solidFill>
                  <a:schemeClr val="tx2"/>
                </a:solidFill>
              </a:rPr>
              <a:t>Aida</a:t>
            </a:r>
            <a:r>
              <a:rPr lang="ru-RU" sz="2000" b="1" i="1" smtClean="0">
                <a:solidFill>
                  <a:schemeClr val="tx2"/>
                </a:solidFill>
              </a:rPr>
              <a:t>». </a:t>
            </a:r>
            <a:r>
              <a:rPr lang="ru-RU" sz="2000" i="1" smtClean="0">
                <a:solidFill>
                  <a:schemeClr val="tx2"/>
                </a:solidFill>
              </a:rPr>
              <a:t>В основе которой лежит 100% хлопок.</a:t>
            </a:r>
          </a:p>
          <a:p>
            <a:pPr eaLnBrk="1" hangingPunct="1">
              <a:buFont typeface="Wingdings 3" pitchFamily="18" charset="2"/>
              <a:buNone/>
            </a:pPr>
            <a:endParaRPr lang="ru-RU" sz="2000" i="1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000" b="1" i="1" smtClean="0">
                <a:solidFill>
                  <a:schemeClr val="tx2"/>
                </a:solidFill>
              </a:rPr>
              <a:t>Накладная канва </a:t>
            </a:r>
            <a:r>
              <a:rPr lang="ru-RU" sz="2000" i="1" smtClean="0">
                <a:solidFill>
                  <a:schemeClr val="tx2"/>
                </a:solidFill>
              </a:rPr>
              <a:t>— это канва, предназначенная для вышивания на ткани, не имеющей равномерного переплетения.</a:t>
            </a: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000" i="1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000" i="1" smtClean="0">
                <a:solidFill>
                  <a:schemeClr val="tx2"/>
                </a:solidFill>
              </a:rPr>
              <a:t> Так же для вышивания на ткани существует </a:t>
            </a:r>
            <a:r>
              <a:rPr lang="ru-RU" sz="2000" b="1" i="1" smtClean="0">
                <a:solidFill>
                  <a:schemeClr val="tx2"/>
                </a:solidFill>
              </a:rPr>
              <a:t>водорастворимая канва. </a:t>
            </a:r>
            <a:r>
              <a:rPr lang="ru-RU" sz="2000" i="1" smtClean="0">
                <a:solidFill>
                  <a:schemeClr val="tx2"/>
                </a:solidFill>
              </a:rPr>
              <a:t>После окончания вышивки ее достаточно опустить в теплую воду и она растворится.</a:t>
            </a:r>
          </a:p>
          <a:p>
            <a:pPr eaLnBrk="1" hangingPunct="1">
              <a:buFont typeface="Wingdings 3" pitchFamily="18" charset="2"/>
              <a:buNone/>
            </a:pPr>
            <a:endParaRPr lang="ru-RU" sz="2200" i="1" smtClean="0">
              <a:solidFill>
                <a:schemeClr val="tx2"/>
              </a:solidFill>
            </a:endParaRPr>
          </a:p>
          <a:p>
            <a:pPr eaLnBrk="1" hangingPunct="1">
              <a:buFont typeface="Wingdings 3" pitchFamily="18" charset="2"/>
              <a:buNone/>
            </a:pPr>
            <a:endParaRPr lang="ru-RU" sz="2800" i="1" smtClean="0">
              <a:solidFill>
                <a:schemeClr val="tx2"/>
              </a:solidFill>
            </a:endParaRPr>
          </a:p>
          <a:p>
            <a:pPr eaLnBrk="1" hangingPunct="1"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"/>
            <a:ext cx="8229600" cy="71435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latin typeface="Cambria" pitchFamily="18" charset="0"/>
              </a:rPr>
              <a:t>Канва</a:t>
            </a:r>
            <a:endParaRPr lang="ru-RU" sz="4000" i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428625"/>
            <a:ext cx="8372475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600" i="1" smtClean="0">
                <a:solidFill>
                  <a:schemeClr val="tx2"/>
                </a:solidFill>
              </a:rPr>
              <a:t>В некоторых вышивальных наборах производитель наносит на канву рисунок, который впоследствии заполняется вышитым крестом. Такую технику называют </a:t>
            </a:r>
            <a:r>
              <a:rPr lang="ru-RU" sz="2600" b="1" i="1" smtClean="0">
                <a:solidFill>
                  <a:schemeClr val="tx2"/>
                </a:solidFill>
              </a:rPr>
              <a:t>«печатный крест».</a:t>
            </a: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600" i="1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600" i="1" smtClean="0">
                <a:solidFill>
                  <a:schemeClr val="tx2"/>
                </a:solidFill>
              </a:rPr>
              <a:t> Если на канве рисунок не обозначен, то это техника называется  «</a:t>
            </a:r>
            <a:r>
              <a:rPr lang="ru-RU" sz="2600" b="1" i="1" smtClean="0">
                <a:solidFill>
                  <a:schemeClr val="tx2"/>
                </a:solidFill>
              </a:rPr>
              <a:t>счётным крестом»</a:t>
            </a: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600" i="1" smtClean="0">
                <a:solidFill>
                  <a:schemeClr val="tx2"/>
                </a:solidFill>
              </a:rPr>
              <a:t> (вышивальщице приходится самой</a:t>
            </a: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600" i="1" smtClean="0">
                <a:solidFill>
                  <a:schemeClr val="tx2"/>
                </a:solidFill>
              </a:rPr>
              <a:t>        отсчитывать количество крестиков).</a:t>
            </a:r>
          </a:p>
          <a:p>
            <a:pPr eaLnBrk="1" hangingPunct="1"/>
            <a:endParaRPr lang="ru-RU" smtClean="0"/>
          </a:p>
        </p:txBody>
      </p:sp>
      <p:pic>
        <p:nvPicPr>
          <p:cNvPr id="4" name="Picture 5" descr="Картинка 64 из 12720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178622">
            <a:off x="3099532" y="4143578"/>
            <a:ext cx="2299053" cy="233998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7" descr="Картинка 2 из 12720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340504">
            <a:off x="1039446" y="4182725"/>
            <a:ext cx="2357437" cy="235743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51" y="3857628"/>
            <a:ext cx="2105028" cy="28029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Lucida Sans Unicode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Document" r:id="rId3" imgW="7767202" imgH="606195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400" i="1" dirty="0" smtClean="0">
                <a:latin typeface="Cambria" pitchFamily="18" charset="0"/>
              </a:rPr>
              <a:t>        Проверка  кроссворда</a:t>
            </a:r>
            <a:endParaRPr lang="ru-RU" sz="4400" i="1" dirty="0">
              <a:latin typeface="Cambria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3" y="1500188"/>
            <a:ext cx="8726487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8115300" cy="2090737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3200" smtClean="0">
                <a:latin typeface="Calibri" pitchFamily="34" charset="0"/>
              </a:rPr>
              <a:t>Продолжить знакомство с историей русской вышивки, основными методами вышивки крестом и разновидностью болгарского креста.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sz="4400" dirty="0" smtClean="0">
                <a:latin typeface="Cambria" pitchFamily="18" charset="0"/>
                <a:cs typeface="Calibri" pitchFamily="34" charset="0"/>
              </a:rPr>
              <a:t>Цель  урока.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3214688"/>
            <a:ext cx="33718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4000504"/>
            <a:ext cx="3071834" cy="2420232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8" y="71437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  <a:latin typeface="Cambria" pitchFamily="18" charset="0"/>
              </a:rPr>
              <a:t> «Традиционный метод»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smtClean="0">
                <a:solidFill>
                  <a:schemeClr val="tx2"/>
                </a:solidFill>
              </a:rPr>
              <a:t>  Вы заканчиваете предыдущий крестик и начинаете    следующий.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3" y="-28577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latin typeface="Cambria" pitchFamily="18" charset="0"/>
              </a:rPr>
              <a:t>      Методы  вышивания  крестом:</a:t>
            </a:r>
            <a:endParaRPr lang="ru-RU" sz="3600" i="1" dirty="0">
              <a:latin typeface="Cambria" pitchFamily="18" charset="0"/>
            </a:endParaRPr>
          </a:p>
        </p:txBody>
      </p:sp>
      <p:pic>
        <p:nvPicPr>
          <p:cNvPr id="4" name="Рисунок 3" descr="Основные методы вышивки крестом. Традиционный мет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1714500"/>
            <a:ext cx="2714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7188" y="2428875"/>
            <a:ext cx="8501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>
                <a:solidFill>
                  <a:schemeClr val="tx2"/>
                </a:solidFill>
                <a:latin typeface="Cambria" pitchFamily="18" charset="0"/>
              </a:rPr>
              <a:t>  «Датский метод»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Сначала вышиваете половину крестика и заканчиваете крестики по        мере того, как возвращаетесь . </a:t>
            </a:r>
          </a:p>
        </p:txBody>
      </p:sp>
      <p:pic>
        <p:nvPicPr>
          <p:cNvPr id="6" name="Рисунок 4" descr="Основные методы вышивки крестом. Датский мет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3429000"/>
            <a:ext cx="3571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57188" y="4214813"/>
            <a:ext cx="83581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В большинстве случаев используются оба метода.</a:t>
            </a:r>
          </a:p>
          <a:p>
            <a:pPr>
              <a:buFont typeface="Wingdings" pitchFamily="2" charset="2"/>
              <a:buChar char="v"/>
            </a:pP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Например,  </a:t>
            </a:r>
            <a:r>
              <a:rPr lang="ru-RU" sz="2000" b="1" i="1">
                <a:solidFill>
                  <a:schemeClr val="tx2"/>
                </a:solidFill>
                <a:latin typeface="Lucida Sans Unicode" pitchFamily="34" charset="0"/>
              </a:rPr>
              <a:t>«датский метод» 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для большинства стежков и</a:t>
            </a:r>
          </a:p>
          <a:p>
            <a:r>
              <a:rPr lang="ru-RU" sz="2000" b="1" i="1">
                <a:solidFill>
                  <a:schemeClr val="tx2"/>
                </a:solidFill>
                <a:latin typeface="Lucida Sans Unicode" pitchFamily="34" charset="0"/>
              </a:rPr>
              <a:t>     «традиционный» 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- для изолированных крестиков .</a:t>
            </a: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r>
              <a:rPr lang="ru-RU" sz="2000" i="1">
                <a:solidFill>
                  <a:schemeClr val="tx2"/>
                </a:solidFill>
                <a:latin typeface="Candara" pitchFamily="34" charset="0"/>
              </a:rPr>
              <a:t> </a:t>
            </a:r>
            <a:r>
              <a:rPr lang="ru-RU" sz="2000" b="1" i="1">
                <a:solidFill>
                  <a:schemeClr val="tx2"/>
                </a:solidFill>
                <a:latin typeface="Candara" pitchFamily="34" charset="0"/>
              </a:rPr>
              <a:t>Выбирайте тот способ, который вам больше всего нравится.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85725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400" i="1" smtClean="0">
                <a:solidFill>
                  <a:schemeClr val="tx2"/>
                </a:solidFill>
              </a:rPr>
              <a:t>На рисунке показано как выполняется один крестик и ряд из них.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i="1" smtClean="0">
                <a:solidFill>
                  <a:schemeClr val="tx2"/>
                </a:solidFill>
              </a:rPr>
              <a:t>Номерами показан порядок выполнения стежков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400" i="1" smtClean="0">
                <a:solidFill>
                  <a:schemeClr val="tx2"/>
                </a:solidFill>
              </a:rPr>
              <a:t>           (</a:t>
            </a:r>
            <a:r>
              <a:rPr lang="ru-RU" sz="2400" b="1" i="1" smtClean="0">
                <a:solidFill>
                  <a:schemeClr val="tx2"/>
                </a:solidFill>
              </a:rPr>
              <a:t>традиционный и датский методы</a:t>
            </a:r>
            <a:r>
              <a:rPr lang="ru-RU" sz="2400" i="1" smtClean="0">
                <a:solidFill>
                  <a:schemeClr val="tx2"/>
                </a:solidFill>
              </a:rPr>
              <a:t>).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  Основное правило </a:t>
            </a:r>
            <a:r>
              <a:rPr lang="ru-RU" sz="2400" i="1" smtClean="0">
                <a:solidFill>
                  <a:schemeClr val="tx2"/>
                </a:solidFill>
              </a:rPr>
              <a:t>— верхние стежки должны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400" i="1" smtClean="0">
                <a:solidFill>
                  <a:schemeClr val="tx2"/>
                </a:solidFill>
              </a:rPr>
              <a:t>                   лежать в одном направлении.</a:t>
            </a:r>
            <a:endParaRPr lang="ru-RU" i="1" smtClean="0">
              <a:solidFill>
                <a:schemeClr val="tx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9" y="-21433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/>
              <a:t>Этапы выполнения крестика:</a:t>
            </a:r>
            <a:endParaRPr lang="ru-RU" sz="3200" i="1" dirty="0"/>
          </a:p>
        </p:txBody>
      </p:sp>
      <p:pic>
        <p:nvPicPr>
          <p:cNvPr id="4" name="Рисунок 3" descr="выполнение крест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143250"/>
            <a:ext cx="478631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4357688" y="6215063"/>
            <a:ext cx="4365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Lucida Sans Unicode" pitchFamily="34" charset="0"/>
              </a:rPr>
              <a:t>Задание по схемам приложение №2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1643063"/>
            <a:ext cx="3522663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dirty="0" smtClean="0">
                <a:latin typeface="Candara" pitchFamily="34" charset="0"/>
              </a:rPr>
              <a:t>    </a:t>
            </a:r>
            <a:r>
              <a:rPr lang="ru-RU" sz="4400" i="1" dirty="0" smtClean="0">
                <a:latin typeface="Cambria" pitchFamily="18" charset="0"/>
              </a:rPr>
              <a:t>Виды вышивки крестом:</a:t>
            </a:r>
            <a:endParaRPr lang="ru-RU" sz="4400" dirty="0">
              <a:latin typeface="Cambria" pitchFamily="18" charset="0"/>
            </a:endParaRPr>
          </a:p>
        </p:txBody>
      </p:sp>
      <p:sp>
        <p:nvSpPr>
          <p:cNvPr id="35843" name="Прямоугольник 4"/>
          <p:cNvSpPr>
            <a:spLocks noChangeArrowheads="1"/>
          </p:cNvSpPr>
          <p:nvPr/>
        </p:nvSpPr>
        <p:spPr bwMode="auto">
          <a:xfrm rot="10800000" flipV="1">
            <a:off x="3857625" y="4572000"/>
            <a:ext cx="5000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</a:t>
            </a: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5844" name="Прямоугольник 6"/>
          <p:cNvSpPr>
            <a:spLocks noChangeArrowheads="1"/>
          </p:cNvSpPr>
          <p:nvPr/>
        </p:nvSpPr>
        <p:spPr bwMode="auto">
          <a:xfrm>
            <a:off x="3357563" y="2571750"/>
            <a:ext cx="5786437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Полукрест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первый стежок шитья  обыкновенного крестика (гобеленовый).</a:t>
            </a:r>
          </a:p>
          <a:p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        Простой 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. Все верхние стежки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    должны     лежать в одном направлении.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    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</a:t>
            </a:r>
          </a:p>
          <a:p>
            <a:pPr lvl="1"/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pPr lvl="1"/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5845" name="Прямоугольник 7"/>
          <p:cNvSpPr>
            <a:spLocks noChangeArrowheads="1"/>
          </p:cNvSpPr>
          <p:nvPr/>
        </p:nvSpPr>
        <p:spPr bwMode="auto">
          <a:xfrm>
            <a:off x="3857625" y="1143000"/>
            <a:ext cx="50720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Прямой 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состоит из      вертикальной и горизонтальной линий.</a:t>
            </a:r>
          </a:p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Двойной 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чередование простых крестиков и между ними маленьких прямых.</a:t>
            </a:r>
          </a:p>
        </p:txBody>
      </p:sp>
      <p:sp>
        <p:nvSpPr>
          <p:cNvPr id="35846" name="Прямоугольник 8"/>
          <p:cNvSpPr>
            <a:spLocks noChangeArrowheads="1"/>
          </p:cNvSpPr>
          <p:nvPr/>
        </p:nvSpPr>
        <p:spPr bwMode="auto">
          <a:xfrm>
            <a:off x="3714750" y="3717925"/>
            <a:ext cx="54292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Крест Левиафан (Болгарский)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шов 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отличается от простого крестика тем, что осложнён ещё двумя перекрещивающимися стежками (вертикальным и горизонтальным).</a:t>
            </a:r>
          </a:p>
          <a:p>
            <a:pPr>
              <a:buFont typeface="Wingdings" pitchFamily="2" charset="2"/>
              <a:buChar char="v"/>
            </a:pPr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 Крест “Звёздочка”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еще один вид перекрещивания, состоящий из прямого крестика, на который накладывается четыре наклонных диагональных стежка такого же или меньшего размера.</a:t>
            </a:r>
          </a:p>
          <a:p>
            <a:pPr>
              <a:buFont typeface="Wingdings" pitchFamily="2" charset="2"/>
              <a:buChar char="v"/>
            </a:pPr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285875"/>
            <a:ext cx="8929687" cy="5214938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Чередующиеся крестики</a:t>
            </a:r>
            <a:r>
              <a:rPr lang="ru-RU" sz="2400" i="1" smtClean="0">
                <a:solidFill>
                  <a:schemeClr val="tx2"/>
                </a:solidFill>
              </a:rPr>
              <a:t> — эта вышивка состоит из обыкновенных крестиков и других прямых.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Рисовый шов</a:t>
            </a:r>
            <a:r>
              <a:rPr lang="ru-RU" sz="2400" i="1" smtClean="0">
                <a:solidFill>
                  <a:schemeClr val="tx2"/>
                </a:solidFill>
              </a:rPr>
              <a:t> — сначала заполняется весь фон большими крестами нитями одного цвета , а затем приступают к рисовым стежкам нитями другого цвета.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Итальянский крест </a:t>
            </a:r>
            <a:r>
              <a:rPr lang="ru-RU" sz="2400" i="1" smtClean="0">
                <a:solidFill>
                  <a:schemeClr val="tx2"/>
                </a:solidFill>
              </a:rPr>
              <a:t>– это крест в квадрате.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Козлик </a:t>
            </a:r>
            <a:r>
              <a:rPr lang="ru-RU" sz="2400" i="1" smtClean="0">
                <a:solidFill>
                  <a:schemeClr val="tx2"/>
                </a:solidFill>
              </a:rPr>
              <a:t>– это шов перекрещенных стежков по диагонали.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След горностая </a:t>
            </a:r>
            <a:r>
              <a:rPr lang="ru-RU" sz="2400" i="1" smtClean="0">
                <a:solidFill>
                  <a:schemeClr val="tx2"/>
                </a:solidFill>
              </a:rPr>
              <a:t>– это сложный крест из трёх стежков.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Двусторонний крест </a:t>
            </a:r>
            <a:r>
              <a:rPr lang="ru-RU" sz="2400" i="1" smtClean="0">
                <a:solidFill>
                  <a:schemeClr val="tx2"/>
                </a:solidFill>
              </a:rPr>
              <a:t>– это , когда простые кресты получаются и на лицевой, и на изнаночной сторонах. </a:t>
            </a: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   </a:t>
            </a:r>
            <a:r>
              <a:rPr lang="ru-RU" sz="4400" i="1" dirty="0" smtClean="0">
                <a:latin typeface="Cambria" pitchFamily="18" charset="0"/>
              </a:rPr>
              <a:t>Разновидность  креста</a:t>
            </a:r>
            <a:endParaRPr lang="ru-RU" sz="4400" i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b="1" smtClean="0">
                <a:latin typeface="Candara" pitchFamily="34" charset="0"/>
              </a:rPr>
              <a:t>Во время работы            </a:t>
            </a:r>
            <a:r>
              <a:rPr lang="ru-RU" b="1" smtClean="0">
                <a:latin typeface="Cambria" pitchFamily="18" charset="0"/>
              </a:rPr>
              <a:t>По окончании работы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Будьте  внимательны!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Наперсток надевается на средний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палец правой руки.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 Иглы и булавки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 хранить в игольнице.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Ножницы следует передавать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за сомкнутые лезвия,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 кольцами вперед.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Сосчитать иглы до работы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 в игольнице 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Инструменты и приспособления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хранить в специальном месте.</a:t>
            </a:r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Техника безопасной работы</a:t>
            </a:r>
            <a:endParaRPr lang="ru-RU" sz="44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4429125" y="2428875"/>
            <a:ext cx="43576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Сосчитать количество</a:t>
            </a:r>
          </a:p>
          <a:p>
            <a:r>
              <a:rPr lang="ru-RU" sz="1600">
                <a:latin typeface="Cambria" pitchFamily="18" charset="0"/>
              </a:rPr>
              <a:t>                игл и булавок.</a:t>
            </a:r>
          </a:p>
          <a:p>
            <a:pPr>
              <a:buFont typeface="Wingdings" pitchFamily="2" charset="2"/>
              <a:buChar char="Ø"/>
            </a:pPr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Убрать своё рабочее место.</a:t>
            </a:r>
          </a:p>
          <a:p>
            <a:pPr>
              <a:buFont typeface="Wingdings" pitchFamily="2" charset="2"/>
              <a:buChar char="Ø"/>
            </a:pPr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 Вышивку  хранить</a:t>
            </a:r>
          </a:p>
          <a:p>
            <a:r>
              <a:rPr lang="ru-RU" sz="1600">
                <a:latin typeface="Cambria" pitchFamily="18" charset="0"/>
              </a:rPr>
              <a:t>                в прозрачном файле.</a:t>
            </a:r>
          </a:p>
          <a:p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 Нитки аккуратно сложить,</a:t>
            </a:r>
          </a:p>
          <a:p>
            <a:r>
              <a:rPr lang="ru-RU" sz="1600">
                <a:latin typeface="Cambria" pitchFamily="18" charset="0"/>
              </a:rPr>
              <a:t>                    или смотать.</a:t>
            </a:r>
          </a:p>
          <a:p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  Ножницы убрать в  чехол.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latin typeface="Cambria" pitchFamily="18" charset="0"/>
              </a:rPr>
              <a:t>Перед вами  лежит лоскутик канвы, игла и нить мулине.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Соблюдая технику безопасности, прошу вас попробовать вышить один из видов болгарского креста по схеме.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БОЛГАРСКИЙ КРЕСТ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БОЛГАРСКИЙ ПОЛУКРЕСТ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 или ВЕРТИКАЛЬНЫЙ БОЛГАРСКИЙ.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atin typeface="Cambria" pitchFamily="18" charset="0"/>
              </a:rPr>
              <a:t>Практические  упражнения</a:t>
            </a:r>
            <a:endParaRPr lang="ru-RU" sz="44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11"/>
          <p:cNvSpPr>
            <a:spLocks noGrp="1"/>
          </p:cNvSpPr>
          <p:nvPr>
            <p:ph idx="1"/>
          </p:nvPr>
        </p:nvSpPr>
        <p:spPr>
          <a:xfrm>
            <a:off x="428625" y="3214688"/>
            <a:ext cx="8229600" cy="338137"/>
          </a:xfr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u-RU" sz="1600" b="1" smtClean="0">
                <a:solidFill>
                  <a:schemeClr val="tx2"/>
                </a:solidFill>
              </a:rPr>
              <a:t>Здорово, нам понравилось!             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5" y="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ndara" pitchFamily="34" charset="0"/>
              </a:rPr>
              <a:t>Ваше  впечатление об уроке:</a:t>
            </a:r>
            <a:endParaRPr lang="ru-RU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ndara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 flipH="1">
            <a:off x="1357313" y="1000125"/>
            <a:ext cx="2214562" cy="214312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625" y="1000125"/>
            <a:ext cx="2286000" cy="207168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428750" y="3571875"/>
            <a:ext cx="2214563" cy="214312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14938" y="3571875"/>
            <a:ext cx="2286000" cy="21431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Зорина\Desktop\чуди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357313"/>
            <a:ext cx="148907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Зорина\Desktop\чудики - копия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1357313"/>
            <a:ext cx="12620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Зорина\Desktop\чудики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4000500"/>
            <a:ext cx="1500187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Зорина\Desktop\чудики - копия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3929063"/>
            <a:ext cx="1219200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7" name="TextBox 12"/>
          <p:cNvSpPr txBox="1">
            <a:spLocks noChangeArrowheads="1"/>
          </p:cNvSpPr>
          <p:nvPr/>
        </p:nvSpPr>
        <p:spPr bwMode="auto">
          <a:xfrm>
            <a:off x="4286250" y="3500438"/>
            <a:ext cx="43576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endParaRPr lang="ru-RU" sz="1600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9948" name="TextBox 13"/>
          <p:cNvSpPr txBox="1">
            <a:spLocks noChangeArrowheads="1"/>
          </p:cNvSpPr>
          <p:nvPr/>
        </p:nvSpPr>
        <p:spPr bwMode="auto">
          <a:xfrm>
            <a:off x="4500563" y="3214688"/>
            <a:ext cx="43576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>
                <a:solidFill>
                  <a:schemeClr val="tx2"/>
                </a:solidFill>
                <a:latin typeface="Lucida Sans Unicode" pitchFamily="34" charset="0"/>
              </a:rPr>
              <a:t>  Хорошо, но не всё воплотили</a:t>
            </a:r>
          </a:p>
        </p:txBody>
      </p:sp>
      <p:sp>
        <p:nvSpPr>
          <p:cNvPr id="39949" name="TextBox 15"/>
          <p:cNvSpPr txBox="1">
            <a:spLocks noChangeArrowheads="1"/>
          </p:cNvSpPr>
          <p:nvPr/>
        </p:nvSpPr>
        <p:spPr bwMode="auto">
          <a:xfrm>
            <a:off x="1285875" y="5786438"/>
            <a:ext cx="43576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>
                <a:solidFill>
                  <a:schemeClr val="tx2"/>
                </a:solidFill>
                <a:latin typeface="Lucida Sans Unicode" pitchFamily="34" charset="0"/>
              </a:rPr>
              <a:t>  Были трудности</a:t>
            </a:r>
          </a:p>
        </p:txBody>
      </p:sp>
      <p:sp>
        <p:nvSpPr>
          <p:cNvPr id="39950" name="TextBox 16"/>
          <p:cNvSpPr txBox="1">
            <a:spLocks noChangeArrowheads="1"/>
          </p:cNvSpPr>
          <p:nvPr/>
        </p:nvSpPr>
        <p:spPr bwMode="auto">
          <a:xfrm>
            <a:off x="5214938" y="5786438"/>
            <a:ext cx="2857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>
                <a:solidFill>
                  <a:schemeClr val="tx2"/>
                </a:solidFill>
                <a:latin typeface="Lucida Sans Unicode" pitchFamily="34" charset="0"/>
              </a:rPr>
              <a:t>  Сделали мало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Содержимое 3" descr="12381777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000496" y="5000637"/>
            <a:ext cx="478634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ndara" pitchFamily="34" charset="0"/>
                <a:cs typeface="+mn-cs"/>
              </a:rPr>
              <a:t>Спасибо за работу на уроке!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7" y="357166"/>
            <a:ext cx="8215371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Вышивка крестом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это тот вид рукоделия,   который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создается на многие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годы,   делая теплым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        и уютным ваш дом,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  радуя вас и привлекая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               интерес   окружающих.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" pitchFamily="18" charset="0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4"/>
          <p:cNvSpPr>
            <a:spLocks noGrp="1"/>
          </p:cNvSpPr>
          <p:nvPr>
            <p:ph idx="1"/>
          </p:nvPr>
        </p:nvSpPr>
        <p:spPr>
          <a:xfrm>
            <a:off x="428625" y="1000125"/>
            <a:ext cx="8229600" cy="4525963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sz="2000" i="1" smtClean="0">
                <a:solidFill>
                  <a:schemeClr val="accent2"/>
                </a:solidFill>
              </a:rPr>
              <a:t>Образовательная: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smtClean="0"/>
              <a:t>Ознакомить с историей возникновения вышивки;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smtClean="0"/>
              <a:t>Ознакомить с методами и видами вышивки крестом;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smtClean="0"/>
              <a:t>Научить технике выполнения счётных швов.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smtClean="0">
                <a:solidFill>
                  <a:schemeClr val="accent2"/>
                </a:solidFill>
              </a:rPr>
              <a:t>Развивающая: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smtClean="0"/>
              <a:t>продолжить развивать творческое мышление, внимательность и аккуратность в работе,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smtClean="0"/>
              <a:t>развивать воображение и эстетический вкус.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smtClean="0">
                <a:solidFill>
                  <a:schemeClr val="accent2"/>
                </a:solidFill>
              </a:rPr>
              <a:t>Воспитательная: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smtClean="0"/>
              <a:t>Воспитывать умение работать в коллективе быстро, аккуратно, учитывая мнение учителя и одноклассниц.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smtClean="0"/>
              <a:t>Воспитывать любовь к одному из древнейших видов искусств – вышивке;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9" y="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            Задачи урока:</a:t>
            </a:r>
            <a:endParaRPr lang="ru-RU" sz="40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6" name="Рисунок 5" descr="3_179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347476">
            <a:off x="2834995" y="5189777"/>
            <a:ext cx="1311520" cy="13820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4-466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29322" y="5246392"/>
            <a:ext cx="1531969" cy="1611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500826" y="1"/>
            <a:ext cx="2643175" cy="714356"/>
          </a:xfrm>
          <a:prstGeom prst="rect">
            <a:avLst/>
          </a:prstGeom>
          <a:noFill/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Урок 1(вводный)</a:t>
            </a: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2" y="2500307"/>
            <a:ext cx="4286280" cy="37862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42844" y="214291"/>
            <a:ext cx="8786875" cy="206210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Вышивание не только приносит огромное удовольствие, </a:t>
            </a:r>
            <a:br>
              <a:rPr lang="ru-RU" sz="3200" b="1" i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</a:br>
            <a:r>
              <a:rPr lang="ru-RU" sz="3200" b="1" i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  но и  дает возможность  украсить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Дом  и подарить радость  близким.</a:t>
            </a:r>
          </a:p>
        </p:txBody>
      </p:sp>
      <p:pic>
        <p:nvPicPr>
          <p:cNvPr id="6" name="Рисунок 5" descr="C:\Users\Зорина\Desktop\вышивка\post-16650-128040372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9" y="2714620"/>
            <a:ext cx="2714644" cy="3071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000" smtClean="0">
                <a:solidFill>
                  <a:schemeClr val="tx2"/>
                </a:solidFill>
              </a:rPr>
              <a:t>Это искусство относится к эпохе первобытной культуры. Вышивка тесно связана с появлением первого стежка.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smtClean="0">
                <a:solidFill>
                  <a:schemeClr val="tx2"/>
                </a:solidFill>
              </a:rPr>
              <a:t>Материалом для вышивки в разные далёкие времена служили  жилы животных, и нити льна, конопли, хлопка, шерсти, шёлка, также применялся и натуральный волос.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smtClean="0">
                <a:solidFill>
                  <a:schemeClr val="tx2"/>
                </a:solidFill>
              </a:rPr>
              <a:t>В нашей стране вышивка имеет древнюю историю.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smtClean="0">
                <a:solidFill>
                  <a:schemeClr val="tx2"/>
                </a:solidFill>
              </a:rPr>
              <a:t>    Ею украшали одежду, обувь, конскую сбрую, жилище.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smtClean="0">
                <a:solidFill>
                  <a:schemeClr val="tx2"/>
                </a:solidFill>
              </a:rPr>
              <a:t>Вышивка условно подразделялась на</a:t>
            </a:r>
            <a:r>
              <a:rPr lang="ru-RU" sz="2400" smtClean="0">
                <a:solidFill>
                  <a:schemeClr val="tx2"/>
                </a:solidFill>
              </a:rPr>
              <a:t> </a:t>
            </a:r>
            <a:r>
              <a:rPr lang="ru-RU" sz="2000" smtClean="0">
                <a:solidFill>
                  <a:srgbClr val="FF0000"/>
                </a:solidFill>
              </a:rPr>
              <a:t>городскую</a:t>
            </a:r>
            <a:r>
              <a:rPr lang="ru-RU" sz="2400" smtClean="0">
                <a:solidFill>
                  <a:schemeClr val="tx2"/>
                </a:solidFill>
              </a:rPr>
              <a:t> </a:t>
            </a:r>
            <a:r>
              <a:rPr lang="ru-RU" sz="2000" smtClean="0">
                <a:solidFill>
                  <a:schemeClr val="tx2"/>
                </a:solidFill>
              </a:rPr>
              <a:t>и </a:t>
            </a:r>
            <a:r>
              <a:rPr lang="ru-RU" sz="2000" smtClean="0">
                <a:solidFill>
                  <a:srgbClr val="FF0000"/>
                </a:solidFill>
              </a:rPr>
              <a:t>крестьянскую</a:t>
            </a:r>
            <a:r>
              <a:rPr lang="ru-RU" sz="200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smtClean="0">
                <a:solidFill>
                  <a:schemeClr val="tx2"/>
                </a:solidFill>
              </a:rPr>
              <a:t>Городская вышивка испытывала на себе влияние западной моды и не имела прочных традиций.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smtClean="0">
                <a:solidFill>
                  <a:schemeClr val="tx2"/>
                </a:solidFill>
              </a:rPr>
              <a:t>Народная была неразрывно связана со старинными обычаями и обрядами русского крестьянства.</a:t>
            </a:r>
          </a:p>
          <a:p>
            <a:pPr eaLnBrk="1" hangingPunct="1">
              <a:buFont typeface="Wingdings" pitchFamily="2" charset="2"/>
              <a:buChar char="v"/>
            </a:pPr>
            <a:endParaRPr lang="ru-RU" sz="2000" smtClean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v"/>
            </a:pPr>
            <a:endParaRPr lang="ru-RU" smtClean="0"/>
          </a:p>
          <a:p>
            <a:pPr eaLnBrk="1" hangingPunct="1">
              <a:buFont typeface="Wingdings" pitchFamily="2" charset="2"/>
              <a:buChar char="v"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История появления вышивки</a:t>
            </a:r>
            <a:endParaRPr lang="ru-RU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58" y="1142984"/>
            <a:ext cx="2343151" cy="381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Русский</a:t>
            </a: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народный</a:t>
            </a: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костюм</a:t>
            </a:r>
            <a:endParaRPr lang="ru-RU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5" y="1571613"/>
            <a:ext cx="4143404" cy="32861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1" y="2928934"/>
            <a:ext cx="2160240" cy="34563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625" y="785813"/>
            <a:ext cx="8472488" cy="6500812"/>
          </a:xfrm>
        </p:spPr>
        <p:txBody>
          <a:bodyPr>
            <a:normAutofit fontScale="550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Искусство вышивания имеет многовековую историю. В далёкие времена, когда люди жили разобщено, каждый народ имел свои особенности в вышивке.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6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Из поколения в поколение отрабатывались и улучшались узоры и цветовые решения, создавались образцы вышивки с характерными национальными чертами.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6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 По характеру узоров и приёмов их  выполнения - РУССКАЯ вышивка самая многообразная.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6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  ВСПОМНИМ!  В 6 классе вы изучали две основные группы крестьянской вышивки    СЕВЕРНУЮ и СРЕДНЕРУССКУЮ.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6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  К северной вышивке относятся работы Архангельской, Новгородской, Ивановской, Вологодской, Владимирской  и Горьковский гипюр.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6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   К среднерусской вышивке относятся работы Рязанской, Тульской, Тамбовской, Воронежской и Орловской областей.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6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900" b="1" dirty="0" smtClean="0">
                <a:solidFill>
                  <a:schemeClr val="accent1"/>
                </a:solidFill>
                <a:latin typeface="Cambria" pitchFamily="18" charset="0"/>
              </a:rPr>
              <a:t>ОТЛИЧИЯ ВЫШИВКИ среднерусской полосы от северной полосы.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6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    В узорах среднерусской полосы преобладали геометрические формы и орнаменты, они отличались необыкновенным разнообразием узоров и вариантов расцветок.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600" dirty="0" smtClean="0"/>
              <a:t>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dirty="0" smtClean="0"/>
              <a:t> Узоры  вышивки северной полосы чаще всего выполнялись швами РОСПИСЬ и НАБОР.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600" dirty="0" smtClean="0"/>
              <a:t>          В сюжетных композициях  в основном преобладали художественные мотивы.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600" dirty="0" smtClean="0"/>
              <a:t>               Сложные композиции передавались    </a:t>
            </a:r>
            <a:r>
              <a:rPr lang="ru-RU" sz="2600" b="1" dirty="0" smtClean="0">
                <a:solidFill>
                  <a:srgbClr val="FF0000"/>
                </a:solidFill>
                <a:latin typeface="Cambria" pitchFamily="18" charset="0"/>
              </a:rPr>
              <a:t>СИЛУЭТНО,   КОНТУРНО,  В ОДНОМ  ЦВЕТЕ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Cambria" pitchFamily="18" charset="0"/>
              </a:rPr>
              <a:t>                                                                                                                      и </a:t>
            </a:r>
            <a:r>
              <a:rPr lang="ru-RU" sz="2500" b="1" dirty="0" smtClean="0">
                <a:solidFill>
                  <a:srgbClr val="FF0000"/>
                </a:solidFill>
                <a:latin typeface="Cambria" pitchFamily="18" charset="0"/>
              </a:rPr>
              <a:t>ОДНИМ  ПРИЁМОМ  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600" i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600" i="1" dirty="0" smtClean="0"/>
              <a:t>    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1800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1800" dirty="0" smtClean="0"/>
              <a:t>   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5" y="142852"/>
            <a:ext cx="7358115" cy="5000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</a:t>
            </a:r>
            <a:r>
              <a:rPr lang="ru-RU" sz="27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</a:t>
            </a:r>
            <a:r>
              <a:rPr lang="ru-RU" sz="36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Русская   вышивка</a:t>
            </a:r>
            <a:r>
              <a:rPr lang="ru-RU" sz="3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.</a:t>
            </a:r>
            <a:r>
              <a:rPr lang="ru-RU" sz="27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7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7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</a:t>
            </a: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597" y="1357298"/>
            <a:ext cx="3731075" cy="2078916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Владимирская</a:t>
            </a: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вышивка</a:t>
            </a: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.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357299"/>
            <a:ext cx="3672408" cy="20876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489" y="3714753"/>
            <a:ext cx="3802369" cy="28517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57875" y="285750"/>
            <a:ext cx="3000375" cy="2968625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785794"/>
          </a:xfrm>
        </p:spPr>
        <p:txBody>
          <a:bodyPr/>
          <a:lstStyle/>
          <a:p>
            <a:pPr>
              <a:defRPr/>
            </a:pPr>
            <a:r>
              <a:rPr lang="ru-RU" sz="4400" i="1" dirty="0" smtClean="0">
                <a:latin typeface="Cambria Math" pitchFamily="18" charset="0"/>
                <a:ea typeface="Cambria Math" pitchFamily="18" charset="0"/>
              </a:rPr>
              <a:t>Гжельская вышивка.</a:t>
            </a:r>
            <a:endParaRPr lang="ru-RU" sz="4400" i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142984"/>
            <a:ext cx="2699377" cy="2448272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1736" y="3214686"/>
            <a:ext cx="2952327" cy="2413412"/>
          </a:xfrm>
          <a:prstGeom prst="rect">
            <a:avLst/>
          </a:prstGeom>
          <a:noFill/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8" y="4071942"/>
            <a:ext cx="3024336" cy="2382810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1334</TotalTime>
  <Words>1121</Words>
  <Application>Microsoft Office PowerPoint</Application>
  <PresentationFormat>Экран (4:3)</PresentationFormat>
  <Paragraphs>197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Открытая</vt:lpstr>
      <vt:lpstr>Document</vt:lpstr>
      <vt:lpstr>Слайд 1</vt:lpstr>
      <vt:lpstr> Цель  урока.</vt:lpstr>
      <vt:lpstr>             Задачи урока:</vt:lpstr>
      <vt:lpstr>Слайд 4</vt:lpstr>
      <vt:lpstr> История появления вышивки</vt:lpstr>
      <vt:lpstr>    Русский народный костюм</vt:lpstr>
      <vt:lpstr>         Русская   вышивка .        </vt:lpstr>
      <vt:lpstr>    Владимирская вышивка.</vt:lpstr>
      <vt:lpstr>Гжельская вышивка.</vt:lpstr>
      <vt:lpstr>   Хохломская  вышивка.</vt:lpstr>
      <vt:lpstr>      Горьковский  гипюр.</vt:lpstr>
      <vt:lpstr>    Современность    вышивки</vt:lpstr>
      <vt:lpstr>       Вышивка  крестом</vt:lpstr>
      <vt:lpstr>      Способы вышивания</vt:lpstr>
      <vt:lpstr>    Инструменты и материалы для                    вышивки крестом:</vt:lpstr>
      <vt:lpstr>Канва</vt:lpstr>
      <vt:lpstr>Слайд 17</vt:lpstr>
      <vt:lpstr>Слайд 18</vt:lpstr>
      <vt:lpstr>        Проверка  кроссворда</vt:lpstr>
      <vt:lpstr>      Методы  вышивания  крестом:</vt:lpstr>
      <vt:lpstr>Этапы выполнения крестика:</vt:lpstr>
      <vt:lpstr>    Виды вышивки крестом:</vt:lpstr>
      <vt:lpstr>   Разновидность  креста</vt:lpstr>
      <vt:lpstr>Техника безопасной работы</vt:lpstr>
      <vt:lpstr>Практические  упражнения</vt:lpstr>
      <vt:lpstr>Ваше  впечатление об уроке: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Зорина</dc:creator>
  <cp:lastModifiedBy>Admin</cp:lastModifiedBy>
  <cp:revision>132</cp:revision>
  <dcterms:created xsi:type="dcterms:W3CDTF">2012-02-02T12:25:48Z</dcterms:created>
  <dcterms:modified xsi:type="dcterms:W3CDTF">2012-07-17T09:52:16Z</dcterms:modified>
</cp:coreProperties>
</file>