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8" r:id="rId2"/>
    <p:sldId id="260" r:id="rId3"/>
    <p:sldId id="262" r:id="rId4"/>
    <p:sldId id="261" r:id="rId5"/>
    <p:sldId id="263" r:id="rId6"/>
    <p:sldId id="264" r:id="rId7"/>
    <p:sldId id="265" r:id="rId8"/>
    <p:sldId id="266" r:id="rId9"/>
    <p:sldId id="267" r:id="rId10"/>
    <p:sldId id="269" r:id="rId11"/>
    <p:sldId id="270" r:id="rId1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9" d="100"/>
          <a:sy n="79" d="100"/>
        </p:scale>
        <p:origin x="-888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>
              <a:defRPr/>
            </a:pPr>
            <a:fld id="{CC228F61-6F55-483E-81D9-0594C457A109}" type="datetimeFigureOut">
              <a:rPr lang="ru-RU"/>
              <a:pPr>
                <a:defRPr/>
              </a:pPr>
              <a:t>17.08.2012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/>
            </a:lvl1pPr>
          </a:lstStyle>
          <a:p>
            <a:pPr>
              <a:defRPr/>
            </a:pPr>
            <a:fld id="{979987BD-9F06-48FB-8B6B-FE546B62895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20483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41E9ACE2-84E9-4F80-90C1-19E8686B5C94}" type="slidenum">
              <a:rPr lang="ru-RU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6E79DA-A211-4E7A-9D45-D507D3DE23F4}" type="datetimeFigureOut">
              <a:rPr lang="ru-RU"/>
              <a:pPr>
                <a:defRPr/>
              </a:pPr>
              <a:t>17.08.2012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3F3199-5293-4F77-9386-FA70AB2F2D8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3FE7DD-948C-4703-8313-CDF6618D4F2D}" type="datetimeFigureOut">
              <a:rPr lang="ru-RU"/>
              <a:pPr>
                <a:defRPr/>
              </a:pPr>
              <a:t>17.08.2012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22BB4A-702A-48FE-B144-0A2BB274F98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4221B0-9260-4243-B6B2-108ED9CE8723}" type="datetimeFigureOut">
              <a:rPr lang="ru-RU"/>
              <a:pPr>
                <a:defRPr/>
              </a:pPr>
              <a:t>17.08.2012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91E71F-93D1-442A-A64E-EFE6C65A15D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FE4591-47B8-44BE-BDC5-6A8A26CEFABE}" type="datetimeFigureOut">
              <a:rPr lang="ru-RU"/>
              <a:pPr>
                <a:defRPr/>
              </a:pPr>
              <a:t>17.08.2012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7862C6-48A6-4C84-850C-2114B1FEBF0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66D43A-C9B3-441C-B4B0-1F88A08A54B7}" type="datetimeFigureOut">
              <a:rPr lang="ru-RU"/>
              <a:pPr>
                <a:defRPr/>
              </a:pPr>
              <a:t>17.08.2012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890AF6-6EDA-4AF8-A41D-031C4739FA8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D6DC99-9151-4AA6-8658-F114F7B19638}" type="datetimeFigureOut">
              <a:rPr lang="ru-RU"/>
              <a:pPr>
                <a:defRPr/>
              </a:pPr>
              <a:t>17.08.2012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B3D213-C258-4C0E-B6AE-C9D61F38635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7C0831-B1E3-430F-ACB7-F84609CDFF13}" type="datetimeFigureOut">
              <a:rPr lang="ru-RU"/>
              <a:pPr>
                <a:defRPr/>
              </a:pPr>
              <a:t>17.08.2012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9CB7F2-3105-458E-A023-4F25E7E87D9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5FFEE0-F0DB-4364-A639-F6279E344CC4}" type="datetimeFigureOut">
              <a:rPr lang="ru-RU"/>
              <a:pPr>
                <a:defRPr/>
              </a:pPr>
              <a:t>17.08.2012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EE0ECD-B59F-4595-A0EB-74659CA2325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A27997-E1C5-4AAC-966D-6ADD6C4BEC48}" type="datetimeFigureOut">
              <a:rPr lang="ru-RU"/>
              <a:pPr>
                <a:defRPr/>
              </a:pPr>
              <a:t>17.08.2012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7B9D6E-8C78-49C7-8DEA-2EE0492245A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1968E9-78A3-4ED9-AC4A-2758CB3504DF}" type="datetimeFigureOut">
              <a:rPr lang="ru-RU"/>
              <a:pPr>
                <a:defRPr/>
              </a:pPr>
              <a:t>17.08.2012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FE139E-CECF-4EF4-8F2D-F2029C02C6D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A1FDA3-56FB-4F96-A47E-899ECD1DB258}" type="datetimeFigureOut">
              <a:rPr lang="ru-RU"/>
              <a:pPr>
                <a:defRPr/>
              </a:pPr>
              <a:t>17.08.2012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7DB743-CB87-41EB-A488-2E74FDE1F58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A6636C1-78BC-4C1C-A25B-344845A3BAD9}" type="datetimeFigureOut">
              <a:rPr lang="ru-RU"/>
              <a:pPr>
                <a:defRPr/>
              </a:pPr>
              <a:t>17.08.2012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C33FBD0-0B16-4EBE-B018-EE7C27B73E5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58" r:id="rId3"/>
    <p:sldLayoutId id="2147483657" r:id="rId4"/>
    <p:sldLayoutId id="2147483656" r:id="rId5"/>
    <p:sldLayoutId id="2147483655" r:id="rId6"/>
    <p:sldLayoutId id="2147483654" r:id="rId7"/>
    <p:sldLayoutId id="2147483653" r:id="rId8"/>
    <p:sldLayoutId id="2147483652" r:id="rId9"/>
    <p:sldLayoutId id="2147483651" r:id="rId10"/>
    <p:sldLayoutId id="2147483650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slide" Target="slide1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slide" Target="slide1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Заголовок 1"/>
          <p:cNvSpPr>
            <a:spLocks noGrp="1"/>
          </p:cNvSpPr>
          <p:nvPr>
            <p:ph type="ctrTitle"/>
          </p:nvPr>
        </p:nvSpPr>
        <p:spPr>
          <a:xfrm>
            <a:off x="685800" y="1341438"/>
            <a:ext cx="7772400" cy="3095625"/>
          </a:xfrm>
        </p:spPr>
        <p:txBody>
          <a:bodyPr/>
          <a:lstStyle/>
          <a:p>
            <a:r>
              <a:rPr lang="ru-RU" sz="600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Тест.</a:t>
            </a:r>
            <a:r>
              <a:rPr lang="ru-RU" sz="600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6000" smtClean="0">
                <a:latin typeface="Times New Roman" pitchFamily="18" charset="0"/>
                <a:cs typeface="Times New Roman" pitchFamily="18" charset="0"/>
              </a:rPr>
            </a:br>
            <a:r>
              <a:rPr lang="ru-RU" sz="80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Правила снятия мерок</a:t>
            </a:r>
            <a:r>
              <a:rPr lang="ru-RU" sz="60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987675" y="5157788"/>
            <a:ext cx="5976938" cy="1439862"/>
          </a:xfrm>
        </p:spPr>
        <p:txBody>
          <a:bodyPr rtlCol="0">
            <a:normAutofit lnSpcReduction="10000"/>
          </a:bodyPr>
          <a:lstStyle/>
          <a:p>
            <a:pPr lvl="2">
              <a:defRPr/>
            </a:pP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Работу выполнила: </a:t>
            </a:r>
          </a:p>
          <a:p>
            <a:pPr lvl="2">
              <a:defRPr/>
            </a:pP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ЛУГИНИНА НАТАЛЬЯ НИКОЛАЕВНА</a:t>
            </a:r>
          </a:p>
          <a:p>
            <a:pPr lvl="2">
              <a:defRPr/>
            </a:pP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Учитель технологии МОУ СОШ № 31</a:t>
            </a:r>
          </a:p>
          <a:p>
            <a:pPr lvl="2">
              <a:defRPr/>
            </a:pP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г. Тверь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Прямоугольник 1"/>
          <p:cNvSpPr>
            <a:spLocks noChangeArrowheads="1"/>
          </p:cNvSpPr>
          <p:nvPr/>
        </p:nvSpPr>
        <p:spPr bwMode="auto">
          <a:xfrm>
            <a:off x="971550" y="2852738"/>
            <a:ext cx="7272338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80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Правильно!!!</a:t>
            </a:r>
          </a:p>
        </p:txBody>
      </p:sp>
      <p:sp>
        <p:nvSpPr>
          <p:cNvPr id="9" name="Управляющая кнопка: далее 8">
            <a:hlinkClick r:id="" action="ppaction://hlinkshowjump?jump=lastslideviewed" highlightClick="1"/>
          </p:cNvPr>
          <p:cNvSpPr/>
          <p:nvPr/>
        </p:nvSpPr>
        <p:spPr>
          <a:xfrm>
            <a:off x="8101013" y="5815013"/>
            <a:ext cx="1042987" cy="1042987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Прямоугольник 1"/>
          <p:cNvSpPr>
            <a:spLocks noChangeArrowheads="1"/>
          </p:cNvSpPr>
          <p:nvPr/>
        </p:nvSpPr>
        <p:spPr bwMode="auto">
          <a:xfrm>
            <a:off x="684213" y="1341438"/>
            <a:ext cx="7775575" cy="2554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80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Неправильно.</a:t>
            </a:r>
            <a:br>
              <a:rPr lang="ru-RU" sz="80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80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Подумай еще.</a:t>
            </a:r>
          </a:p>
        </p:txBody>
      </p:sp>
      <p:pic>
        <p:nvPicPr>
          <p:cNvPr id="25602" name="Picture 6" descr="j028603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24300" y="4076700"/>
            <a:ext cx="1709738" cy="164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Управляющая кнопка: далее 6">
            <a:hlinkClick r:id="" action="ppaction://hlinkshowjump?jump=lastslideviewed" highlightClick="1"/>
          </p:cNvPr>
          <p:cNvSpPr/>
          <p:nvPr/>
        </p:nvSpPr>
        <p:spPr>
          <a:xfrm>
            <a:off x="8101013" y="5815013"/>
            <a:ext cx="1042987" cy="1042987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5604" name="TextBox 11"/>
          <p:cNvSpPr txBox="1">
            <a:spLocks noChangeArrowheads="1"/>
          </p:cNvSpPr>
          <p:nvPr/>
        </p:nvSpPr>
        <p:spPr bwMode="auto">
          <a:xfrm>
            <a:off x="468313" y="5373688"/>
            <a:ext cx="1841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25605" name="TextBox 13"/>
          <p:cNvSpPr txBox="1">
            <a:spLocks noChangeArrowheads="1"/>
          </p:cNvSpPr>
          <p:nvPr/>
        </p:nvSpPr>
        <p:spPr bwMode="auto">
          <a:xfrm>
            <a:off x="2555875" y="5013325"/>
            <a:ext cx="4318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.</a:t>
            </a:r>
          </a:p>
        </p:txBody>
      </p:sp>
      <p:sp>
        <p:nvSpPr>
          <p:cNvPr id="25606" name="TextBox 17"/>
          <p:cNvSpPr txBox="1">
            <a:spLocks noChangeArrowheads="1"/>
          </p:cNvSpPr>
          <p:nvPr/>
        </p:nvSpPr>
        <p:spPr bwMode="auto">
          <a:xfrm>
            <a:off x="8316913" y="5300663"/>
            <a:ext cx="24765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Прямоугольник 3"/>
          <p:cNvSpPr>
            <a:spLocks noChangeArrowheads="1"/>
          </p:cNvSpPr>
          <p:nvPr/>
        </p:nvSpPr>
        <p:spPr bwMode="auto">
          <a:xfrm>
            <a:off x="1908175" y="1268413"/>
            <a:ext cx="569912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ИНСТРУКЦИЯ К ТЕСТУ</a:t>
            </a:r>
            <a:endParaRPr lang="ru-RU" sz="360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362" name="Прямоугольник 4"/>
          <p:cNvSpPr>
            <a:spLocks noChangeArrowheads="1"/>
          </p:cNvSpPr>
          <p:nvPr/>
        </p:nvSpPr>
        <p:spPr bwMode="auto">
          <a:xfrm>
            <a:off x="250825" y="2060575"/>
            <a:ext cx="8569325" cy="463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  <a:buFont typeface="Arial" charset="0"/>
              <a:buChar char="•"/>
            </a:pPr>
            <a:r>
              <a:rPr lang="ru-RU" sz="2800" b="1" i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Внимательно прочитай вопрос.</a:t>
            </a:r>
          </a:p>
          <a:p>
            <a:pPr>
              <a:lnSpc>
                <a:spcPct val="90000"/>
              </a:lnSpc>
              <a:buFont typeface="Arial" charset="0"/>
              <a:buChar char="•"/>
            </a:pPr>
            <a:r>
              <a:rPr lang="ru-RU" sz="2800" b="1" i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Из вариантов выбери один или несколько правильных ответов.</a:t>
            </a:r>
          </a:p>
          <a:p>
            <a:pPr>
              <a:lnSpc>
                <a:spcPct val="90000"/>
              </a:lnSpc>
              <a:buFont typeface="Arial" charset="0"/>
              <a:buChar char="•"/>
            </a:pPr>
            <a:r>
              <a:rPr lang="ru-RU" sz="2800" b="1" i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Стрелкой курсора нажми на ответ,  который считаешь верным.</a:t>
            </a:r>
          </a:p>
          <a:p>
            <a:pPr>
              <a:lnSpc>
                <a:spcPct val="90000"/>
              </a:lnSpc>
              <a:buFont typeface="Arial" charset="0"/>
              <a:buChar char="•"/>
            </a:pPr>
            <a:r>
              <a:rPr lang="ru-RU" sz="2800" b="1" i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тетрадь поставь «+», если увидишь</a:t>
            </a:r>
          </a:p>
          <a:p>
            <a:pPr>
              <a:lnSpc>
                <a:spcPct val="90000"/>
              </a:lnSpc>
            </a:pPr>
            <a:r>
              <a:rPr lang="ru-RU" sz="2800" b="1" i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надпись «ПРАВИЛЬНО», или «–», если увидишь надпись «НЕПРАВИЛЬНО. ПОДУМАЙ ЕЩЁ».</a:t>
            </a:r>
          </a:p>
          <a:p>
            <a:pPr>
              <a:lnSpc>
                <a:spcPct val="90000"/>
              </a:lnSpc>
              <a:buFont typeface="Arial" charset="0"/>
              <a:buChar char="•"/>
            </a:pPr>
            <a:r>
              <a:rPr lang="ru-RU" sz="2800" b="1" i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Нажав на стрелку рядом с вопросом, переходи к следующему. </a:t>
            </a:r>
          </a:p>
          <a:p>
            <a:pPr algn="ctr">
              <a:lnSpc>
                <a:spcPct val="90000"/>
              </a:lnSpc>
            </a:pPr>
            <a:r>
              <a:rPr lang="ru-RU" sz="4800" b="1" i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ЖЕЛАЮ УДАЧИ!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Прямоугольник 1"/>
          <p:cNvSpPr>
            <a:spLocks noChangeArrowheads="1"/>
          </p:cNvSpPr>
          <p:nvPr/>
        </p:nvSpPr>
        <p:spPr bwMode="auto">
          <a:xfrm>
            <a:off x="0" y="1341438"/>
            <a:ext cx="9144000" cy="2014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514350" indent="-514350" algn="just">
              <a:buFontTx/>
              <a:buAutoNum type="arabicPeriod"/>
            </a:pPr>
            <a:r>
              <a:rPr lang="ru-RU" sz="29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КОНСТРУИРОВАНИЕ ШВЕЙНЫХ ИЗДЕЛИЙ </a:t>
            </a:r>
            <a:r>
              <a:rPr lang="ru-RU" sz="29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это </a:t>
            </a:r>
            <a:r>
              <a:rPr lang="ru-RU" sz="2900" b="1" i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 	а). </a:t>
            </a:r>
            <a:r>
              <a:rPr lang="ru-RU" sz="3200" b="1" i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построение чертежа изделия</a:t>
            </a:r>
            <a:r>
              <a:rPr lang="ru-RU" sz="3200" b="1" i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; </a:t>
            </a:r>
          </a:p>
          <a:p>
            <a:pPr marL="2343150" lvl="4" indent="-514350" algn="just"/>
            <a:r>
              <a:rPr lang="ru-RU" sz="3200" b="1" i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б). изготовление выкройки;  </a:t>
            </a:r>
            <a:endParaRPr lang="ru-RU" sz="3200" b="1" i="1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343150" lvl="4" indent="-514350" algn="just"/>
            <a:r>
              <a:rPr lang="ru-RU" sz="3200" b="1" i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в).проведение примерки; </a:t>
            </a:r>
            <a:endParaRPr lang="ru-RU" sz="2900" b="1" i="1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386" name="Прямоугольник 3"/>
          <p:cNvSpPr>
            <a:spLocks noChangeArrowheads="1"/>
          </p:cNvSpPr>
          <p:nvPr/>
        </p:nvSpPr>
        <p:spPr bwMode="auto">
          <a:xfrm>
            <a:off x="0" y="3500438"/>
            <a:ext cx="8964613" cy="175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90000"/>
              </a:lnSpc>
              <a:buFont typeface="Wingdings" pitchFamily="2" charset="2"/>
              <a:buNone/>
            </a:pPr>
            <a:r>
              <a:rPr lang="ru-RU" sz="36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2. Чтобы выполнить чертеж изделия</a:t>
            </a:r>
          </a:p>
          <a:p>
            <a:pPr algn="just">
              <a:lnSpc>
                <a:spcPct val="90000"/>
              </a:lnSpc>
            </a:pPr>
            <a:r>
              <a:rPr lang="ru-RU" sz="28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нужно знать: 	</a:t>
            </a:r>
            <a:r>
              <a:rPr lang="ru-RU" sz="28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а). </a:t>
            </a:r>
            <a:r>
              <a:rPr lang="ru-RU" sz="2800" b="1" i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Мерки</a:t>
            </a:r>
            <a:r>
              <a:rPr lang="ru-RU" sz="28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 (для одежды);</a:t>
            </a:r>
            <a:endParaRPr lang="ru-RU" sz="2800" b="1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90000"/>
              </a:lnSpc>
            </a:pPr>
            <a:r>
              <a:rPr lang="ru-RU" sz="28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			</a:t>
            </a:r>
            <a:r>
              <a:rPr lang="ru-RU" sz="28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б).  Параметры  (для шитья);</a:t>
            </a:r>
            <a:endParaRPr lang="ru-RU" sz="2800" b="1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90000"/>
              </a:lnSpc>
            </a:pPr>
            <a:r>
              <a:rPr lang="ru-RU" sz="28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			</a:t>
            </a:r>
            <a:r>
              <a:rPr lang="ru-RU" sz="28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в). </a:t>
            </a:r>
            <a:r>
              <a:rPr lang="ru-RU" sz="2800" b="1" i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Размеры</a:t>
            </a:r>
            <a:r>
              <a:rPr lang="ru-RU" sz="28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 </a:t>
            </a:r>
            <a:r>
              <a:rPr lang="ru-RU" sz="28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(для предметов быта).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0" y="5157788"/>
            <a:ext cx="9144000" cy="206216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3. Мерки</a:t>
            </a:r>
            <a:r>
              <a:rPr lang="ru-RU" sz="3600" dirty="0">
                <a:solidFill>
                  <a:srgbClr val="A81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3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это</a:t>
            </a:r>
          </a:p>
          <a:p>
            <a:pPr lvl="4" algn="just">
              <a:defRPr/>
            </a:pPr>
            <a:r>
              <a:rPr lang="ru-RU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а).</a:t>
            </a:r>
            <a:r>
              <a:rPr lang="ru-RU" sz="2800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 основные размеры фигуры человека;</a:t>
            </a:r>
            <a:endParaRPr lang="ru-RU" sz="2800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4" algn="just">
              <a:defRPr/>
            </a:pPr>
            <a:r>
              <a:rPr lang="ru-RU" sz="28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б). размерные признаки человека;</a:t>
            </a:r>
            <a:endParaRPr lang="ru-RU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  <a:hlinkClick r:id="rId2" action="ppaction://hlinksldjump"/>
            </a:endParaRPr>
          </a:p>
          <a:p>
            <a:pPr lvl="4" algn="just">
              <a:defRPr/>
            </a:pPr>
            <a:r>
              <a:rPr lang="ru-RU" sz="3600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 </a:t>
            </a:r>
            <a:endParaRPr lang="ru-RU" sz="3600" dirty="0">
              <a:solidFill>
                <a:srgbClr val="002060"/>
              </a:solidFill>
            </a:endParaRPr>
          </a:p>
        </p:txBody>
      </p:sp>
      <p:sp>
        <p:nvSpPr>
          <p:cNvPr id="6" name="Управляющая кнопка: назад 5">
            <a:hlinkClick r:id="" action="ppaction://hlinkshowjump?jump=nextslide" highlightClick="1"/>
          </p:cNvPr>
          <p:cNvSpPr/>
          <p:nvPr/>
        </p:nvSpPr>
        <p:spPr>
          <a:xfrm>
            <a:off x="0" y="5815013"/>
            <a:ext cx="1042988" cy="1042987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268413"/>
            <a:ext cx="9144000" cy="16319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4.Снятие мерок заключается </a:t>
            </a:r>
            <a:r>
              <a:rPr lang="ru-RU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</a:t>
            </a:r>
          </a:p>
          <a:p>
            <a:pPr lvl="1" algn="just">
              <a:defRPr/>
            </a:pPr>
            <a:r>
              <a:rPr lang="ru-RU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а).</a:t>
            </a:r>
            <a:r>
              <a:rPr lang="ru-RU" sz="3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 </a:t>
            </a:r>
            <a:r>
              <a:rPr lang="ru-RU" sz="28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измерение фигуры для построения выкроек;</a:t>
            </a:r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1" algn="just">
              <a:defRPr/>
            </a:pPr>
            <a:r>
              <a:rPr lang="ru-RU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б). </a:t>
            </a:r>
            <a:r>
              <a:rPr lang="ru-RU" sz="2800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измерении основных </a:t>
            </a:r>
            <a:r>
              <a:rPr lang="ru-RU" sz="28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условных линий на фигуре;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17410" name="TextBox 2"/>
          <p:cNvSpPr txBox="1">
            <a:spLocks noChangeArrowheads="1"/>
          </p:cNvSpPr>
          <p:nvPr/>
        </p:nvSpPr>
        <p:spPr bwMode="auto">
          <a:xfrm>
            <a:off x="0" y="2924175"/>
            <a:ext cx="9144000" cy="150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5. Чем измеряют фигуру человека</a:t>
            </a:r>
          </a:p>
          <a:p>
            <a:pPr algn="just"/>
            <a:r>
              <a:rPr lang="ru-RU" sz="2800" b="1" i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800" b="1" i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а).  Линейкой;</a:t>
            </a:r>
            <a:r>
              <a:rPr lang="ru-RU" sz="2800" b="1" i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800" b="1" i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б). Сантиметровой лентой;</a:t>
            </a:r>
            <a:endParaRPr lang="ru-RU" sz="2800" b="1" i="1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b="1" i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в). Шнурком;</a:t>
            </a:r>
            <a:endParaRPr lang="ru-RU" sz="2800" b="1" i="1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411" name="Прямоугольник 3"/>
          <p:cNvSpPr>
            <a:spLocks noChangeArrowheads="1"/>
          </p:cNvSpPr>
          <p:nvPr/>
        </p:nvSpPr>
        <p:spPr bwMode="auto">
          <a:xfrm>
            <a:off x="0" y="4437063"/>
            <a:ext cx="9144000" cy="206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6. Чтобы избежать неточности при измерении, </a:t>
            </a:r>
            <a:r>
              <a:rPr lang="ru-RU" sz="28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нужно </a:t>
            </a:r>
          </a:p>
          <a:p>
            <a:pPr lvl="3" algn="just"/>
            <a:r>
              <a:rPr lang="ru-RU" sz="2800" b="1" i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а). каждый раз пользоваться новой лентой;</a:t>
            </a:r>
            <a:endParaRPr lang="ru-RU" sz="2800" b="1" i="1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lvl="3" algn="just"/>
            <a:r>
              <a:rPr lang="ru-RU" sz="2800" b="1" i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б). пользоваться одной и той же лентой</a:t>
            </a:r>
            <a:r>
              <a:rPr lang="ru-RU" sz="28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;</a:t>
            </a:r>
            <a:endParaRPr lang="ru-RU" sz="2800">
              <a:solidFill>
                <a:srgbClr val="002060"/>
              </a:solidFill>
            </a:endParaRPr>
          </a:p>
        </p:txBody>
      </p:sp>
      <p:sp>
        <p:nvSpPr>
          <p:cNvPr id="5" name="Управляющая кнопка: назад 4">
            <a:hlinkClick r:id="" action="ppaction://hlinkshowjump?jump=nextslide" highlightClick="1"/>
          </p:cNvPr>
          <p:cNvSpPr/>
          <p:nvPr/>
        </p:nvSpPr>
        <p:spPr>
          <a:xfrm>
            <a:off x="0" y="5815013"/>
            <a:ext cx="1042988" cy="1042987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00113" y="2095500"/>
            <a:ext cx="1514475" cy="476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" name="Прямоугольник 30"/>
          <p:cNvSpPr/>
          <p:nvPr/>
        </p:nvSpPr>
        <p:spPr>
          <a:xfrm>
            <a:off x="611560" y="1196752"/>
            <a:ext cx="8136904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600" b="1" dirty="0">
                <a:solidFill>
                  <a:srgbClr val="C00000"/>
                </a:solidFill>
                <a:effectLst>
                  <a:reflection blurRad="12700" stA="48000" endA="300" endPos="55000" dir="5400000" sy="-90000" algn="bl" rotWithShape="0"/>
                </a:effectLst>
                <a:latin typeface="Times New Roman" pitchFamily="18" charset="0"/>
                <a:cs typeface="Times New Roman" pitchFamily="18" charset="0"/>
              </a:rPr>
              <a:t>7.Конструктивные линии фигуры</a:t>
            </a:r>
            <a:endParaRPr lang="ru-RU" sz="3600" dirty="0"/>
          </a:p>
        </p:txBody>
      </p:sp>
      <p:sp>
        <p:nvSpPr>
          <p:cNvPr id="18435" name="TextBox 33"/>
          <p:cNvSpPr txBox="1">
            <a:spLocks noChangeArrowheads="1"/>
          </p:cNvSpPr>
          <p:nvPr/>
        </p:nvSpPr>
        <p:spPr bwMode="auto">
          <a:xfrm>
            <a:off x="3203575" y="1844675"/>
            <a:ext cx="2860675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а). </a:t>
            </a:r>
            <a:r>
              <a:rPr lang="ru-RU" sz="28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Линия груди;</a:t>
            </a:r>
            <a:endParaRPr lang="ru-RU" sz="2800" b="1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>б). Линия шеи;</a:t>
            </a:r>
            <a:endParaRPr lang="ru-RU" sz="2800" b="1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" name="Стрелка влево 34"/>
          <p:cNvSpPr/>
          <p:nvPr/>
        </p:nvSpPr>
        <p:spPr>
          <a:xfrm rot="515313">
            <a:off x="1835150" y="3924300"/>
            <a:ext cx="1512888" cy="215900"/>
          </a:xfrm>
          <a:prstGeom prst="leftArrow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6" name="Стрелка влево 35"/>
          <p:cNvSpPr/>
          <p:nvPr/>
        </p:nvSpPr>
        <p:spPr>
          <a:xfrm rot="20306564">
            <a:off x="1800225" y="2495550"/>
            <a:ext cx="1403350" cy="265113"/>
          </a:xfrm>
          <a:prstGeom prst="leftArrow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7" name="Стрелка влево 36"/>
          <p:cNvSpPr/>
          <p:nvPr/>
        </p:nvSpPr>
        <p:spPr>
          <a:xfrm>
            <a:off x="1908175" y="3213100"/>
            <a:ext cx="1439863" cy="215900"/>
          </a:xfrm>
          <a:prstGeom prst="leftArrow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8" name="Стрелка влево 37"/>
          <p:cNvSpPr/>
          <p:nvPr/>
        </p:nvSpPr>
        <p:spPr>
          <a:xfrm rot="1407773">
            <a:off x="1793875" y="4616450"/>
            <a:ext cx="1681163" cy="290513"/>
          </a:xfrm>
          <a:prstGeom prst="leftArrow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9" name="Стрелка влево 38"/>
          <p:cNvSpPr/>
          <p:nvPr/>
        </p:nvSpPr>
        <p:spPr>
          <a:xfrm rot="883973">
            <a:off x="1987550" y="5681663"/>
            <a:ext cx="1458913" cy="225425"/>
          </a:xfrm>
          <a:prstGeom prst="leftArrow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8441" name="Прямоугольник 39"/>
          <p:cNvSpPr>
            <a:spLocks noChangeArrowheads="1"/>
          </p:cNvSpPr>
          <p:nvPr/>
        </p:nvSpPr>
        <p:spPr bwMode="auto">
          <a:xfrm>
            <a:off x="3276600" y="2781300"/>
            <a:ext cx="4032250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28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). Линия бёдер;</a:t>
            </a:r>
            <a:endParaRPr lang="ru-RU" sz="2800" b="1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>б). Линия груди;</a:t>
            </a:r>
            <a:endParaRPr lang="ru-RU" sz="2800" b="1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442" name="Прямоугольник 40"/>
          <p:cNvSpPr>
            <a:spLocks noChangeArrowheads="1"/>
          </p:cNvSpPr>
          <p:nvPr/>
        </p:nvSpPr>
        <p:spPr bwMode="auto">
          <a:xfrm>
            <a:off x="3348038" y="3644900"/>
            <a:ext cx="3600450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>а). Линия талии;</a:t>
            </a:r>
            <a:endParaRPr lang="ru-RU" sz="2800" b="1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>б). </a:t>
            </a:r>
            <a:r>
              <a:rPr lang="ru-RU" sz="28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Линия колена;</a:t>
            </a:r>
            <a:endParaRPr lang="ru-RU" sz="2800" b="1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443" name="Прямоугольник 41"/>
          <p:cNvSpPr>
            <a:spLocks noChangeArrowheads="1"/>
          </p:cNvSpPr>
          <p:nvPr/>
        </p:nvSpPr>
        <p:spPr bwMode="auto">
          <a:xfrm>
            <a:off x="3348038" y="4581525"/>
            <a:ext cx="4572000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а). Линия груди;</a:t>
            </a:r>
            <a:endParaRPr lang="ru-RU" sz="2800" b="1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>б). Линия бёдер;</a:t>
            </a:r>
            <a:endParaRPr lang="ru-RU" sz="2800" b="1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444" name="Прямоугольник 42"/>
          <p:cNvSpPr>
            <a:spLocks noChangeArrowheads="1"/>
          </p:cNvSpPr>
          <p:nvPr/>
        </p:nvSpPr>
        <p:spPr bwMode="auto">
          <a:xfrm>
            <a:off x="3348038" y="5516563"/>
            <a:ext cx="4572000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>а). Линия колена;</a:t>
            </a:r>
            <a:endParaRPr lang="ru-RU" sz="2800" b="1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</a:t>
            </a:r>
            <a:r>
              <a:rPr lang="ru-RU" sz="28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). Линия шеи;</a:t>
            </a:r>
            <a:endParaRPr lang="ru-RU" sz="2800" b="1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4" name="Управляющая кнопка: назад 43">
            <a:hlinkClick r:id="" action="ppaction://hlinkshowjump?jump=nextslide" highlightClick="1"/>
          </p:cNvPr>
          <p:cNvSpPr/>
          <p:nvPr/>
        </p:nvSpPr>
        <p:spPr>
          <a:xfrm>
            <a:off x="8101013" y="5815013"/>
            <a:ext cx="1042987" cy="1042987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Прямоугольник 1"/>
          <p:cNvSpPr>
            <a:spLocks noChangeArrowheads="1"/>
          </p:cNvSpPr>
          <p:nvPr/>
        </p:nvSpPr>
        <p:spPr bwMode="auto">
          <a:xfrm>
            <a:off x="250825" y="1412875"/>
            <a:ext cx="8642350" cy="5140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8. Мерки</a:t>
            </a:r>
            <a:r>
              <a:rPr lang="ru-RU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обозначаются</a:t>
            </a:r>
          </a:p>
          <a:p>
            <a:pPr lvl="1" algn="just"/>
            <a:r>
              <a:rPr lang="ru-RU" sz="28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а).</a:t>
            </a:r>
            <a:r>
              <a:rPr lang="ru-RU" sz="2800" b="1" i="1" u="sng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 </a:t>
            </a:r>
            <a:r>
              <a:rPr lang="ru-RU" sz="2800" b="1" i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заглавными буквами русского алфавита;</a:t>
            </a:r>
            <a:endParaRPr lang="ru-RU" sz="2800" b="1" i="1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lvl="1" algn="just"/>
            <a:r>
              <a:rPr lang="ru-RU" sz="28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>б).</a:t>
            </a:r>
            <a:r>
              <a:rPr lang="ru-RU" sz="2800" b="1" i="1" u="sng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> </a:t>
            </a:r>
            <a:r>
              <a:rPr lang="ru-RU" sz="2800" b="1" i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>заглавными буквами латинского алфавита;</a:t>
            </a:r>
            <a:endParaRPr lang="ru-RU" sz="2800" b="1" i="1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lvl="1" algn="just"/>
            <a:r>
              <a:rPr lang="ru-RU" sz="4000" b="1" i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 –  </a:t>
            </a:r>
            <a:r>
              <a:rPr lang="ru-RU" sz="2800" b="1" i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>а). обмер; </a:t>
            </a:r>
            <a:r>
              <a:rPr lang="ru-RU" sz="2800" b="1" i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			</a:t>
            </a:r>
            <a:r>
              <a:rPr lang="ru-RU" sz="2800" b="1" i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б). обхват;</a:t>
            </a:r>
            <a:endParaRPr lang="ru-RU" sz="2800" b="1" i="1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1" algn="just"/>
            <a:r>
              <a:rPr lang="ru-RU" sz="4000" b="1" i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 –  </a:t>
            </a:r>
            <a:r>
              <a:rPr lang="ru-RU" sz="2800" b="1" i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а). полуобхват; </a:t>
            </a:r>
            <a:r>
              <a:rPr lang="ru-RU" sz="2800" b="1" i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ru-RU" sz="2800" b="1" i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>б). сантиметр;</a:t>
            </a:r>
            <a:endParaRPr lang="ru-RU" sz="4000" b="1" i="1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lvl="1" algn="just"/>
            <a:r>
              <a:rPr lang="ru-RU" sz="4000" b="1" i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Ш –</a:t>
            </a:r>
            <a:r>
              <a:rPr lang="ru-RU" sz="2800" b="1" i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>а).шероховатость; </a:t>
            </a:r>
            <a:r>
              <a:rPr lang="ru-RU" sz="2800" b="1" i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800" b="1" i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б). ширина;</a:t>
            </a:r>
            <a:endParaRPr lang="ru-RU" sz="4000" b="1" i="1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1" algn="just"/>
            <a:r>
              <a:rPr lang="ru-RU" sz="4000" b="1" i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 –  </a:t>
            </a:r>
            <a:r>
              <a:rPr lang="ru-RU" sz="2800" b="1" i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а).высота;</a:t>
            </a:r>
            <a:r>
              <a:rPr lang="ru-RU" sz="2800" b="1" i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			</a:t>
            </a:r>
            <a:r>
              <a:rPr lang="ru-RU" sz="2800" b="1" i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>б). выход;</a:t>
            </a:r>
            <a:endParaRPr lang="ru-RU" sz="4000" b="1" i="1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lvl="1" algn="just"/>
            <a:r>
              <a:rPr lang="ru-RU" sz="4000" b="1" i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Ц – </a:t>
            </a:r>
            <a:r>
              <a:rPr lang="ru-RU" sz="2800" b="1" i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>а). ценность;</a:t>
            </a:r>
            <a:r>
              <a:rPr lang="ru-RU" sz="2800" b="1" i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			</a:t>
            </a:r>
            <a:r>
              <a:rPr lang="ru-RU" sz="2800" b="1" i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б). центр;</a:t>
            </a:r>
            <a:endParaRPr lang="ru-RU" sz="4000" b="1" i="1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1" algn="just"/>
            <a:r>
              <a:rPr lang="ru-RU" sz="3600" b="1" i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 - </a:t>
            </a:r>
            <a:r>
              <a:rPr lang="ru-RU" sz="2800" b="1" i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2800" b="1" i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а). длина;</a:t>
            </a:r>
            <a:r>
              <a:rPr lang="ru-RU" sz="2800" b="1" i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			</a:t>
            </a:r>
            <a:r>
              <a:rPr lang="ru-RU" sz="2800" b="1" i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>б). дуга;</a:t>
            </a:r>
            <a:endParaRPr lang="ru-RU" sz="2800"/>
          </a:p>
        </p:txBody>
      </p:sp>
      <p:sp>
        <p:nvSpPr>
          <p:cNvPr id="4" name="Управляющая кнопка: назад 3">
            <a:hlinkClick r:id="" action="ppaction://hlinkshowjump?jump=nextslide" highlightClick="1"/>
          </p:cNvPr>
          <p:cNvSpPr/>
          <p:nvPr/>
        </p:nvSpPr>
        <p:spPr>
          <a:xfrm>
            <a:off x="8101013" y="5815013"/>
            <a:ext cx="1042987" cy="1042987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Прямоугольник 1"/>
          <p:cNvSpPr>
            <a:spLocks noChangeArrowheads="1"/>
          </p:cNvSpPr>
          <p:nvPr/>
        </p:nvSpPr>
        <p:spPr bwMode="auto">
          <a:xfrm>
            <a:off x="0" y="1268413"/>
            <a:ext cx="8964613" cy="4462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 b="1" i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9. Малые буквы </a:t>
            </a:r>
            <a:r>
              <a:rPr lang="ru-RU" sz="28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при заглавных обозначают</a:t>
            </a:r>
          </a:p>
          <a:p>
            <a:pPr algn="ctr"/>
            <a:r>
              <a:rPr lang="ru-RU" sz="28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а). </a:t>
            </a:r>
            <a:r>
              <a:rPr lang="ru-RU" sz="2800" b="1" i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участок измерения;	</a:t>
            </a:r>
            <a:r>
              <a:rPr lang="ru-RU" sz="2800" b="1" i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800" b="1" i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б).</a:t>
            </a:r>
            <a:r>
              <a:rPr lang="ru-RU" sz="28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 </a:t>
            </a:r>
            <a:r>
              <a:rPr lang="ru-RU" sz="2800" b="1" i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название измерения;</a:t>
            </a:r>
            <a:endParaRPr lang="ru-RU" sz="2800" b="1" i="1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4400" b="1" i="1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4400" b="1" i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От </a:t>
            </a:r>
            <a:r>
              <a:rPr lang="ru-RU" sz="4400" b="1" i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2800" b="1" i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а). обхват талии; </a:t>
            </a:r>
            <a:r>
              <a:rPr lang="ru-RU" sz="2800" b="1" i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	     </a:t>
            </a:r>
            <a:r>
              <a:rPr lang="ru-RU" sz="2800" b="1" i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б). обхват торса;</a:t>
            </a:r>
            <a:endParaRPr lang="ru-RU" sz="4400" b="1" i="1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4400" b="1" i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Сб </a:t>
            </a:r>
            <a:r>
              <a:rPr lang="ru-RU" sz="4400" b="1" i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800" b="1" i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а). полуобхват  бицепса; </a:t>
            </a:r>
            <a:r>
              <a:rPr lang="ru-RU" sz="2800" b="1" i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б)полуобхват бёдер;</a:t>
            </a:r>
            <a:endParaRPr lang="ru-RU" sz="4400" b="1" i="1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4400" b="1" i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Ди </a:t>
            </a:r>
            <a:r>
              <a:rPr lang="ru-RU" sz="4400" b="1" i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2800" b="1" i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а). длина изделия;</a:t>
            </a:r>
            <a:r>
              <a:rPr lang="ru-RU" sz="2800" b="1" i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800" b="1" i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      б).длина  икры;</a:t>
            </a:r>
            <a:endParaRPr lang="ru-RU" sz="2800" b="1" i="1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4400" b="1" i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Шс </a:t>
            </a:r>
            <a:r>
              <a:rPr lang="ru-RU" sz="4400" b="1" i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800" b="1" i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а). ширина ступни;        </a:t>
            </a:r>
            <a:r>
              <a:rPr lang="ru-RU" sz="2800" b="1" i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б).ширина спины;</a:t>
            </a:r>
            <a:endParaRPr lang="ru-RU" sz="4400" i="1">
              <a:solidFill>
                <a:srgbClr val="C00000"/>
              </a:solidFill>
            </a:endParaRPr>
          </a:p>
        </p:txBody>
      </p:sp>
      <p:sp>
        <p:nvSpPr>
          <p:cNvPr id="3" name="Управляющая кнопка: назад 2">
            <a:hlinkClick r:id="" action="ppaction://hlinkshowjump?jump=nextslide" highlightClick="1"/>
          </p:cNvPr>
          <p:cNvSpPr/>
          <p:nvPr/>
        </p:nvSpPr>
        <p:spPr>
          <a:xfrm>
            <a:off x="8101013" y="5815013"/>
            <a:ext cx="1042987" cy="1042987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Прямоугольник 1"/>
          <p:cNvSpPr>
            <a:spLocks noChangeArrowheads="1"/>
          </p:cNvSpPr>
          <p:nvPr/>
        </p:nvSpPr>
        <p:spPr bwMode="auto">
          <a:xfrm>
            <a:off x="323850" y="1268413"/>
            <a:ext cx="8496300" cy="557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10.Зачем талию нужно повязать пояском или шнурком?</a:t>
            </a:r>
          </a:p>
          <a:p>
            <a:pPr algn="ctr"/>
            <a:r>
              <a:rPr lang="ru-RU" sz="2800" b="1" i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а). Для фиксации талии на фигуре;</a:t>
            </a:r>
            <a:endParaRPr lang="ru-RU" sz="2800" b="1" i="1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b="1" i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б).для измерения размера талии вместо сантиметровой ленты;</a:t>
            </a:r>
            <a:endParaRPr lang="ru-RU" sz="2800" b="1" i="1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6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11. По какой стороне фигуры снимать мерки?</a:t>
            </a:r>
          </a:p>
          <a:p>
            <a:pPr algn="ctr"/>
            <a:r>
              <a:rPr lang="ru-RU" sz="2800" b="1" i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а). по левой стороне</a:t>
            </a:r>
            <a:r>
              <a:rPr lang="ru-RU" sz="2800" b="1" i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;  </a:t>
            </a:r>
            <a:r>
              <a:rPr lang="ru-RU" sz="2800" b="1" i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б). </a:t>
            </a:r>
            <a:r>
              <a:rPr lang="ru-RU" sz="2800" b="1" i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по правой;</a:t>
            </a:r>
            <a:endParaRPr lang="ru-RU" sz="2800" b="1" i="1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6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28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).</a:t>
            </a:r>
            <a:r>
              <a:rPr lang="ru-RU" sz="2800" b="1" i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 </a:t>
            </a:r>
            <a:r>
              <a:rPr lang="ru-RU" sz="2800" b="1" i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Не имеет значения;</a:t>
            </a:r>
            <a:endParaRPr lang="ru-RU" sz="2800" b="1" i="1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6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12. С чего начать снятие мерок?</a:t>
            </a:r>
          </a:p>
          <a:p>
            <a:pPr algn="ctr"/>
            <a:r>
              <a:rPr lang="ru-RU" sz="2800" b="1" i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а).</a:t>
            </a:r>
            <a:r>
              <a:rPr lang="ru-RU" sz="2800" b="1" i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с чего захочется;</a:t>
            </a:r>
            <a:r>
              <a:rPr lang="ru-RU" sz="2800" b="1" i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	б). </a:t>
            </a:r>
            <a:r>
              <a:rPr lang="ru-RU" sz="2800" b="1" i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с мерок обхватов;</a:t>
            </a:r>
            <a:endParaRPr lang="ru-RU" sz="2800" i="1">
              <a:solidFill>
                <a:srgbClr val="002060"/>
              </a:solidFill>
            </a:endParaRPr>
          </a:p>
        </p:txBody>
      </p:sp>
      <p:sp>
        <p:nvSpPr>
          <p:cNvPr id="3" name="Управляющая кнопка: назад 2">
            <a:hlinkClick r:id="" action="ppaction://hlinkshowjump?jump=nextslide" highlightClick="1"/>
          </p:cNvPr>
          <p:cNvSpPr/>
          <p:nvPr/>
        </p:nvSpPr>
        <p:spPr>
          <a:xfrm>
            <a:off x="0" y="5815013"/>
            <a:ext cx="1042988" cy="1042987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TextBox 1"/>
          <p:cNvSpPr txBox="1">
            <a:spLocks noChangeArrowheads="1"/>
          </p:cNvSpPr>
          <p:nvPr/>
        </p:nvSpPr>
        <p:spPr bwMode="auto">
          <a:xfrm>
            <a:off x="0" y="1196975"/>
            <a:ext cx="8964613" cy="624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14. Какие мерки снимают полностью, а записывают в половинном размере?</a:t>
            </a:r>
            <a:endParaRPr lang="ru-RU" sz="3600" b="1" i="1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b="1" i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а).обхватов;  </a:t>
            </a:r>
            <a:r>
              <a:rPr lang="ru-RU" sz="2800" b="1" i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</a:t>
            </a:r>
            <a:r>
              <a:rPr lang="ru-RU" sz="2800" b="1" i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). ширин</a:t>
            </a:r>
            <a:r>
              <a:rPr lang="ru-RU" sz="2800" b="1" i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; </a:t>
            </a:r>
            <a:r>
              <a:rPr lang="ru-RU" sz="2800" b="1" i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в).высот</a:t>
            </a:r>
            <a:r>
              <a:rPr lang="ru-RU" sz="2800" b="1" i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;  </a:t>
            </a:r>
            <a:r>
              <a:rPr lang="ru-RU" sz="2800" b="1" i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г).длин;</a:t>
            </a:r>
            <a:endParaRPr lang="ru-RU" sz="2800" b="1" i="1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6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15. Почему?</a:t>
            </a:r>
          </a:p>
          <a:p>
            <a:pPr algn="ctr"/>
            <a:r>
              <a:rPr lang="ru-RU" sz="2800" b="1" i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а). Чертёж выкройки делают на половину изделия;</a:t>
            </a:r>
            <a:endParaRPr lang="ru-RU" sz="2800" b="1" i="1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b="1" i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б). Не имеет значения;</a:t>
            </a:r>
            <a:endParaRPr lang="ru-RU" sz="2800" b="1" i="1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6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16. какие мерки нужны для шитья фартука?</a:t>
            </a:r>
          </a:p>
          <a:p>
            <a:pPr algn="ctr"/>
            <a:r>
              <a:rPr lang="ru-RU" sz="3600" b="1" i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а). Ст;</a:t>
            </a:r>
            <a:r>
              <a:rPr lang="ru-RU" sz="3600" b="1" i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3600" b="1" i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б). Шг;</a:t>
            </a:r>
            <a:r>
              <a:rPr lang="ru-RU" sz="3600" b="1" i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3600" b="1" i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в). Сб;</a:t>
            </a:r>
            <a:r>
              <a:rPr lang="ru-RU" sz="3600" b="1" i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	</a:t>
            </a:r>
          </a:p>
          <a:p>
            <a:pPr algn="just"/>
            <a:r>
              <a:rPr lang="ru-RU" sz="3600" b="1" i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г). </a:t>
            </a:r>
            <a:r>
              <a:rPr lang="ru-RU" sz="3600" b="1" i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Дн;</a:t>
            </a:r>
            <a:r>
              <a:rPr lang="ru-RU" sz="3600" b="1" i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д).</a:t>
            </a:r>
            <a:r>
              <a:rPr lang="ru-RU" sz="3600" b="1" i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Об;</a:t>
            </a:r>
            <a:r>
              <a:rPr lang="ru-RU" sz="3600" b="1" i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3600" b="1" i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е). Днч;</a:t>
            </a:r>
            <a:endParaRPr lang="ru-RU" sz="3600" b="1" i="1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800" b="1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6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3" name="Управляющая кнопка: назад 2">
            <a:hlinkClick r:id="" action="ppaction://hlinkshowjump?jump=nextslide" highlightClick="1"/>
          </p:cNvPr>
          <p:cNvSpPr/>
          <p:nvPr/>
        </p:nvSpPr>
        <p:spPr>
          <a:xfrm>
            <a:off x="8101013" y="5815013"/>
            <a:ext cx="1042987" cy="1042987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ШАБЛОН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ШАБЛОН</Template>
  <TotalTime>181</TotalTime>
  <Words>378</Words>
  <Application>Microsoft Office PowerPoint</Application>
  <PresentationFormat>Экран (4:3)</PresentationFormat>
  <Paragraphs>82</Paragraphs>
  <Slides>11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Шаблон оформления</vt:lpstr>
      </vt:variant>
      <vt:variant>
        <vt:i4>2</vt:i4>
      </vt:variant>
      <vt:variant>
        <vt:lpstr>Заголовки слайдов</vt:lpstr>
      </vt:variant>
      <vt:variant>
        <vt:i4>11</vt:i4>
      </vt:variant>
    </vt:vector>
  </HeadingPairs>
  <TitlesOfParts>
    <vt:vector size="17" baseType="lpstr">
      <vt:lpstr>Arial</vt:lpstr>
      <vt:lpstr>Calibri</vt:lpstr>
      <vt:lpstr>Times New Roman</vt:lpstr>
      <vt:lpstr>Wingdings</vt:lpstr>
      <vt:lpstr>ШАБЛОН</vt:lpstr>
      <vt:lpstr>ШАБЛОН</vt:lpstr>
      <vt:lpstr>Тест. Правила снятия мерок.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Тест. Правила снятия мерок.</dc:title>
  <dc:creator>Customer</dc:creator>
  <cp:lastModifiedBy>Мама</cp:lastModifiedBy>
  <cp:revision>20</cp:revision>
  <dcterms:created xsi:type="dcterms:W3CDTF">2012-07-25T09:06:34Z</dcterms:created>
  <dcterms:modified xsi:type="dcterms:W3CDTF">2012-08-16T21:40:45Z</dcterms:modified>
</cp:coreProperties>
</file>