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rawings/legacyDiagramText4.bin" ContentType="application/vnd.ms-office.legacyDiagramText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rawings/legacyDiagramText1.bin" ContentType="application/vnd.ms-office.legacyDiagramText"/>
  <Override PartName="/ppt/drawings/legacyDiagramText2.bin" ContentType="application/vnd.ms-office.legacyDiagramText"/>
  <Override PartName="/ppt/drawings/legacyDiagramText3.bin" ContentType="application/vnd.ms-office.legacyDiagramText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91" r:id="rId2"/>
    <p:sldId id="257" r:id="rId3"/>
    <p:sldId id="271" r:id="rId4"/>
    <p:sldId id="272" r:id="rId5"/>
    <p:sldId id="26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73" r:id="rId15"/>
    <p:sldId id="274" r:id="rId16"/>
    <p:sldId id="276" r:id="rId17"/>
    <p:sldId id="277" r:id="rId18"/>
    <p:sldId id="278" r:id="rId19"/>
    <p:sldId id="279" r:id="rId20"/>
    <p:sldId id="281" r:id="rId21"/>
    <p:sldId id="282" r:id="rId22"/>
    <p:sldId id="283" r:id="rId23"/>
    <p:sldId id="284" r:id="rId24"/>
    <p:sldId id="287" r:id="rId25"/>
    <p:sldId id="288" r:id="rId26"/>
    <p:sldId id="266" r:id="rId27"/>
    <p:sldId id="275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45" autoAdjust="0"/>
    <p:restoredTop sz="94660"/>
  </p:normalViewPr>
  <p:slideViewPr>
    <p:cSldViewPr>
      <p:cViewPr varScale="1">
        <p:scale>
          <a:sx n="100" d="100"/>
          <a:sy n="100" d="100"/>
        </p:scale>
        <p:origin x="-2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06/relationships/legacyDocTextInfo" Target="legacyDocTextInfo.bin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13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4" Type="http://schemas.microsoft.com/office/2006/relationships/legacyDiagramText" Target="legacyDiagramText4.bin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799B2DE-C2C5-41F3-A59A-C6B6CA1E05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EA707-4069-4159-A2C9-D6B263C477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C01FC-517B-4A55-B397-635FE2C430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BF71B83-28B7-4EC4-BC5F-1128CE4969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B6EB3-0F8F-4ACD-AB29-0D958264E9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52918-6DB2-4F3B-B3F1-70A591687D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FCDA3CB-46B7-445A-88BD-5D1BEB1B39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55C17-2CA8-484E-AF5F-C7CAFAE77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5A8D8-9D74-4892-B9AE-DCB707B8E3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BDA52-EAE5-41DD-ADB1-6E23355E6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3CDBD-E398-4E94-A661-267731DC91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90357CC-0B27-4D04-88A7-23328374C2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oleObject17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oleObject19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25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oleObject27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oleObject" Target="../embeddings/oleObject29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oleObject3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4" Type="http://schemas.openxmlformats.org/officeDocument/2006/relationships/oleObject" Target="../embeddings/oleObject33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oleObject" Target="../embeddings/oleObject35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8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57224" y="2071678"/>
            <a:ext cx="7072362" cy="2500330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FFC000"/>
                </a:solidFill>
                <a:latin typeface="Times New Roman" pitchFamily="18" charset="0"/>
              </a:rPr>
              <a:t>Сложные эфиры.</a:t>
            </a:r>
            <a:endParaRPr lang="ru-RU" sz="6000" dirty="0">
              <a:solidFill>
                <a:srgbClr val="FFC000"/>
              </a:solidFill>
            </a:endParaRPr>
          </a:p>
        </p:txBody>
      </p:sp>
      <p:sp>
        <p:nvSpPr>
          <p:cNvPr id="3" name="Рамка 2"/>
          <p:cNvSpPr/>
          <p:nvPr/>
        </p:nvSpPr>
        <p:spPr>
          <a:xfrm>
            <a:off x="3786182" y="6357958"/>
            <a:ext cx="2786082" cy="500042"/>
          </a:xfrm>
          <a:prstGeom prst="fra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Prezentacii.com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250825" y="765175"/>
          <a:ext cx="8569325" cy="2165350"/>
        </p:xfrm>
        <a:graphic>
          <a:graphicData uri="http://schemas.openxmlformats.org/presentationml/2006/ole">
            <p:oleObj spid="_x0000_s9220" name="ChemSketch" r:id="rId3" imgW="2977920" imgH="752760" progId="">
              <p:embed/>
            </p:oleObj>
          </a:graphicData>
        </a:graphic>
      </p:graphicFrame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827088" y="4251325"/>
            <a:ext cx="3168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2. н- бутилацетат</a:t>
            </a: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827088" y="3500438"/>
            <a:ext cx="3365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1. н- бутилэтаноат</a:t>
            </a: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900113" y="5084763"/>
            <a:ext cx="71580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3. н- бутиловый эфир уксусной кислоты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4" name="Object 4"/>
          <p:cNvGraphicFramePr>
            <a:graphicFrameLocks noChangeAspect="1"/>
          </p:cNvGraphicFramePr>
          <p:nvPr/>
        </p:nvGraphicFramePr>
        <p:xfrm>
          <a:off x="395288" y="188913"/>
          <a:ext cx="8137525" cy="4291012"/>
        </p:xfrm>
        <a:graphic>
          <a:graphicData uri="http://schemas.openxmlformats.org/presentationml/2006/ole">
            <p:oleObj spid="_x0000_s10244" name="ChemSketch" r:id="rId3" imgW="1972080" imgH="1039320" progId="">
              <p:embed/>
            </p:oleObj>
          </a:graphicData>
        </a:graphic>
      </p:graphicFrame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684213" y="5013325"/>
            <a:ext cx="35893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2. трет-бутилацетат</a:t>
            </a: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755650" y="4221163"/>
            <a:ext cx="37861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1. трет-бутилэтаноат</a:t>
            </a: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684213" y="5734050"/>
            <a:ext cx="7680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3. трет- бутиловый эфир уксусной кислоты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8" name="Object 4"/>
          <p:cNvGraphicFramePr>
            <a:graphicFrameLocks noChangeAspect="1"/>
          </p:cNvGraphicFramePr>
          <p:nvPr/>
        </p:nvGraphicFramePr>
        <p:xfrm>
          <a:off x="179388" y="620713"/>
          <a:ext cx="8675687" cy="2325687"/>
        </p:xfrm>
        <a:graphic>
          <a:graphicData uri="http://schemas.openxmlformats.org/presentationml/2006/ole">
            <p:oleObj spid="_x0000_s11268" name="ChemSketch" r:id="rId3" imgW="2548080" imgH="682920" progId="">
              <p:embed/>
            </p:oleObj>
          </a:graphicData>
        </a:graphic>
      </p:graphicFrame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539750" y="4797425"/>
            <a:ext cx="44275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>
                <a:latin typeface="Times New Roman" pitchFamily="18" charset="0"/>
              </a:rPr>
              <a:t>2. метил – н - бутират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468313" y="5589588"/>
            <a:ext cx="72993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400">
                <a:latin typeface="Times New Roman" pitchFamily="18" charset="0"/>
              </a:rPr>
              <a:t>3. метиловый эфир масляной кислоты </a:t>
            </a: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539750" y="4076700"/>
            <a:ext cx="42878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>
                <a:latin typeface="Times New Roman" pitchFamily="18" charset="0"/>
              </a:rPr>
              <a:t>1.метил –н- бутаноат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1331913" y="188913"/>
          <a:ext cx="6192837" cy="3892550"/>
        </p:xfrm>
        <a:graphic>
          <a:graphicData uri="http://schemas.openxmlformats.org/presentationml/2006/ole">
            <p:oleObj spid="_x0000_s12292" name="ChemSketch" r:id="rId3" imgW="1755720" imgH="1103400" progId="">
              <p:embed/>
            </p:oleObj>
          </a:graphicData>
        </a:graphic>
      </p:graphicFrame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755650" y="5013325"/>
            <a:ext cx="2890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2.  фенилацетат</a:t>
            </a: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755650" y="5661025"/>
            <a:ext cx="69818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3.  фениловый эфир уксусной кислоты </a:t>
            </a: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827088" y="4365625"/>
            <a:ext cx="29860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1. фенилэтаноат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 descr="Таблицы &quot;Органическая химия&quot; (39 шт., 50*70 см, ламинированные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497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8" name="Organization Chart 4"/>
          <p:cNvGraphicFramePr>
            <a:graphicFrameLocks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compatibility">
            <com:legacyDrawing xmlns:com="http://schemas.openxmlformats.org/drawingml/2006/compatibility" spid="_x0000_s2150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1835150" y="476250"/>
            <a:ext cx="5495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>
                <a:latin typeface="Times New Roman" pitchFamily="18" charset="0"/>
              </a:rPr>
              <a:t>Изомерия сложных эфиров</a:t>
            </a: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611188" y="1593850"/>
            <a:ext cx="4235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1. Углеродного скелета</a:t>
            </a:r>
          </a:p>
        </p:txBody>
      </p:sp>
      <p:graphicFrame>
        <p:nvGraphicFramePr>
          <p:cNvPr id="23558" name="Object 6"/>
          <p:cNvGraphicFramePr>
            <a:graphicFrameLocks noChangeAspect="1"/>
          </p:cNvGraphicFramePr>
          <p:nvPr/>
        </p:nvGraphicFramePr>
        <p:xfrm>
          <a:off x="684213" y="2276475"/>
          <a:ext cx="4392612" cy="1171575"/>
        </p:xfrm>
        <a:graphic>
          <a:graphicData uri="http://schemas.openxmlformats.org/presentationml/2006/ole">
            <p:oleObj spid="_x0000_s23558" name="ChemSketch" r:id="rId3" imgW="2548080" imgH="679680" progId="">
              <p:embed/>
            </p:oleObj>
          </a:graphicData>
        </a:graphic>
      </p:graphicFrame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5940425" y="2708275"/>
            <a:ext cx="2257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800">
                <a:latin typeface="Times New Roman" pitchFamily="18" charset="0"/>
              </a:rPr>
              <a:t>пропилэтанат</a:t>
            </a:r>
          </a:p>
        </p:txBody>
      </p:sp>
      <p:graphicFrame>
        <p:nvGraphicFramePr>
          <p:cNvPr id="23560" name="Object 8"/>
          <p:cNvGraphicFramePr>
            <a:graphicFrameLocks noChangeAspect="1"/>
          </p:cNvGraphicFramePr>
          <p:nvPr/>
        </p:nvGraphicFramePr>
        <p:xfrm>
          <a:off x="1116013" y="4365625"/>
          <a:ext cx="3673475" cy="1873250"/>
        </p:xfrm>
        <a:graphic>
          <a:graphicData uri="http://schemas.openxmlformats.org/presentationml/2006/ole">
            <p:oleObj spid="_x0000_s23560" name="ChemSketch" r:id="rId4" imgW="1899000" imgH="969120" progId="">
              <p:embed/>
            </p:oleObj>
          </a:graphicData>
        </a:graphic>
      </p:graphicFrame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6084888" y="5373688"/>
            <a:ext cx="2398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изопропилэтанат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395288" y="476250"/>
            <a:ext cx="7007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2. Положения функциональной группы</a:t>
            </a:r>
          </a:p>
        </p:txBody>
      </p:sp>
      <p:graphicFrame>
        <p:nvGraphicFramePr>
          <p:cNvPr id="24581" name="Object 5"/>
          <p:cNvGraphicFramePr>
            <a:graphicFrameLocks noChangeAspect="1"/>
          </p:cNvGraphicFramePr>
          <p:nvPr/>
        </p:nvGraphicFramePr>
        <p:xfrm>
          <a:off x="684213" y="1628775"/>
          <a:ext cx="4249737" cy="1166813"/>
        </p:xfrm>
        <a:graphic>
          <a:graphicData uri="http://schemas.openxmlformats.org/presentationml/2006/ole">
            <p:oleObj spid="_x0000_s24581" name="ChemSketch" r:id="rId3" imgW="2475000" imgH="679680" progId="">
              <p:embed/>
            </p:oleObj>
          </a:graphicData>
        </a:graphic>
      </p:graphicFrame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5795963" y="2133600"/>
            <a:ext cx="211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этилпропаноат</a:t>
            </a:r>
          </a:p>
        </p:txBody>
      </p:sp>
      <p:graphicFrame>
        <p:nvGraphicFramePr>
          <p:cNvPr id="24583" name="Object 7"/>
          <p:cNvGraphicFramePr>
            <a:graphicFrameLocks noChangeAspect="1"/>
          </p:cNvGraphicFramePr>
          <p:nvPr/>
        </p:nvGraphicFramePr>
        <p:xfrm>
          <a:off x="755650" y="4237038"/>
          <a:ext cx="4321175" cy="1239837"/>
        </p:xfrm>
        <a:graphic>
          <a:graphicData uri="http://schemas.openxmlformats.org/presentationml/2006/ole">
            <p:oleObj spid="_x0000_s24583" name="ChemSketch" r:id="rId4" imgW="2621160" imgH="752760" progId="">
              <p:embed/>
            </p:oleObj>
          </a:graphicData>
        </a:graphic>
      </p:graphicFrame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6011863" y="4652963"/>
            <a:ext cx="2122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метилбутаноат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395288" y="238125"/>
            <a:ext cx="8051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5400">
                <a:latin typeface="Times New Roman" pitchFamily="18" charset="0"/>
              </a:rPr>
              <a:t>3. Межклассовая изомерия</a:t>
            </a:r>
          </a:p>
        </p:txBody>
      </p:sp>
      <p:graphicFrame>
        <p:nvGraphicFramePr>
          <p:cNvPr id="25605" name="Object 5"/>
          <p:cNvGraphicFramePr>
            <a:graphicFrameLocks noChangeAspect="1"/>
          </p:cNvGraphicFramePr>
          <p:nvPr/>
        </p:nvGraphicFramePr>
        <p:xfrm>
          <a:off x="611188" y="4868863"/>
          <a:ext cx="3240087" cy="1181100"/>
        </p:xfrm>
        <a:graphic>
          <a:graphicData uri="http://schemas.openxmlformats.org/presentationml/2006/ole">
            <p:oleObj spid="_x0000_s25605" name="ChemSketch" r:id="rId3" imgW="1780200" imgH="649080" progId="">
              <p:embed/>
            </p:oleObj>
          </a:graphicData>
        </a:graphic>
      </p:graphicFrame>
      <p:graphicFrame>
        <p:nvGraphicFramePr>
          <p:cNvPr id="25606" name="Object 6"/>
          <p:cNvGraphicFramePr>
            <a:graphicFrameLocks noChangeAspect="1"/>
          </p:cNvGraphicFramePr>
          <p:nvPr/>
        </p:nvGraphicFramePr>
        <p:xfrm>
          <a:off x="5508625" y="4724400"/>
          <a:ext cx="2951163" cy="1365250"/>
        </p:xfrm>
        <a:graphic>
          <a:graphicData uri="http://schemas.openxmlformats.org/presentationml/2006/ole">
            <p:oleObj spid="_x0000_s25606" name="ChemSketch" r:id="rId4" imgW="1469160" imgH="679680" progId="">
              <p:embed/>
            </p:oleObj>
          </a:graphicData>
        </a:graphic>
      </p:graphicFrame>
      <p:graphicFrame>
        <p:nvGraphicFramePr>
          <p:cNvPr id="25607" name="Object 7"/>
          <p:cNvGraphicFramePr>
            <a:graphicFrameLocks noChangeAspect="1"/>
          </p:cNvGraphicFramePr>
          <p:nvPr/>
        </p:nvGraphicFramePr>
        <p:xfrm>
          <a:off x="3419475" y="1628775"/>
          <a:ext cx="2447925" cy="1350963"/>
        </p:xfrm>
        <a:graphic>
          <a:graphicData uri="http://schemas.openxmlformats.org/presentationml/2006/ole">
            <p:oleObj spid="_x0000_s25607" name="ChemSketch" r:id="rId5" imgW="612720" imgH="338400" progId="">
              <p:embed/>
            </p:oleObj>
          </a:graphicData>
        </a:graphic>
      </p:graphicFrame>
      <p:sp>
        <p:nvSpPr>
          <p:cNvPr id="25608" name="Line 8"/>
          <p:cNvSpPr>
            <a:spLocks noChangeShapeType="1"/>
          </p:cNvSpPr>
          <p:nvPr/>
        </p:nvSpPr>
        <p:spPr bwMode="auto">
          <a:xfrm flipH="1">
            <a:off x="2051050" y="2781300"/>
            <a:ext cx="1800225" cy="1943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10" name="Line 10"/>
          <p:cNvSpPr>
            <a:spLocks noChangeShapeType="1"/>
          </p:cNvSpPr>
          <p:nvPr/>
        </p:nvSpPr>
        <p:spPr bwMode="auto">
          <a:xfrm>
            <a:off x="5292725" y="2708275"/>
            <a:ext cx="1584325" cy="1944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11" name="Line 11"/>
          <p:cNvSpPr>
            <a:spLocks noChangeShapeType="1"/>
          </p:cNvSpPr>
          <p:nvPr/>
        </p:nvSpPr>
        <p:spPr bwMode="auto">
          <a:xfrm>
            <a:off x="3348038" y="1628775"/>
            <a:ext cx="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12" name="Line 12"/>
          <p:cNvSpPr>
            <a:spLocks noChangeShapeType="1"/>
          </p:cNvSpPr>
          <p:nvPr/>
        </p:nvSpPr>
        <p:spPr bwMode="auto">
          <a:xfrm>
            <a:off x="3348038" y="2708275"/>
            <a:ext cx="25923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13" name="Line 13"/>
          <p:cNvSpPr>
            <a:spLocks noChangeShapeType="1"/>
          </p:cNvSpPr>
          <p:nvPr/>
        </p:nvSpPr>
        <p:spPr bwMode="auto">
          <a:xfrm>
            <a:off x="3348038" y="1628775"/>
            <a:ext cx="2663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14" name="Line 14"/>
          <p:cNvSpPr>
            <a:spLocks noChangeShapeType="1"/>
          </p:cNvSpPr>
          <p:nvPr/>
        </p:nvSpPr>
        <p:spPr bwMode="auto">
          <a:xfrm>
            <a:off x="6011863" y="1628775"/>
            <a:ext cx="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17" name="Line 17"/>
          <p:cNvSpPr>
            <a:spLocks noChangeShapeType="1"/>
          </p:cNvSpPr>
          <p:nvPr/>
        </p:nvSpPr>
        <p:spPr bwMode="auto">
          <a:xfrm>
            <a:off x="395288" y="4724400"/>
            <a:ext cx="3744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18" name="Line 18"/>
          <p:cNvSpPr>
            <a:spLocks noChangeShapeType="1"/>
          </p:cNvSpPr>
          <p:nvPr/>
        </p:nvSpPr>
        <p:spPr bwMode="auto">
          <a:xfrm>
            <a:off x="395288" y="4724400"/>
            <a:ext cx="0" cy="1512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19" name="Line 19"/>
          <p:cNvSpPr>
            <a:spLocks noChangeShapeType="1"/>
          </p:cNvSpPr>
          <p:nvPr/>
        </p:nvSpPr>
        <p:spPr bwMode="auto">
          <a:xfrm>
            <a:off x="395288" y="6237288"/>
            <a:ext cx="38163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20" name="Line 20"/>
          <p:cNvSpPr>
            <a:spLocks noChangeShapeType="1"/>
          </p:cNvSpPr>
          <p:nvPr/>
        </p:nvSpPr>
        <p:spPr bwMode="auto">
          <a:xfrm>
            <a:off x="4140200" y="4724400"/>
            <a:ext cx="0" cy="1512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21" name="Line 21"/>
          <p:cNvSpPr>
            <a:spLocks noChangeShapeType="1"/>
          </p:cNvSpPr>
          <p:nvPr/>
        </p:nvSpPr>
        <p:spPr bwMode="auto">
          <a:xfrm>
            <a:off x="5435600" y="4652963"/>
            <a:ext cx="33131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22" name="Line 22"/>
          <p:cNvSpPr>
            <a:spLocks noChangeShapeType="1"/>
          </p:cNvSpPr>
          <p:nvPr/>
        </p:nvSpPr>
        <p:spPr bwMode="auto">
          <a:xfrm flipH="1">
            <a:off x="5148263" y="4652963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23" name="Line 23"/>
          <p:cNvSpPr>
            <a:spLocks noChangeShapeType="1"/>
          </p:cNvSpPr>
          <p:nvPr/>
        </p:nvSpPr>
        <p:spPr bwMode="auto">
          <a:xfrm>
            <a:off x="5148263" y="4652963"/>
            <a:ext cx="0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24" name="Line 24"/>
          <p:cNvSpPr>
            <a:spLocks noChangeShapeType="1"/>
          </p:cNvSpPr>
          <p:nvPr/>
        </p:nvSpPr>
        <p:spPr bwMode="auto">
          <a:xfrm>
            <a:off x="5148263" y="6453188"/>
            <a:ext cx="3744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25" name="Line 25"/>
          <p:cNvSpPr>
            <a:spLocks noChangeShapeType="1"/>
          </p:cNvSpPr>
          <p:nvPr/>
        </p:nvSpPr>
        <p:spPr bwMode="auto">
          <a:xfrm flipH="1" flipV="1">
            <a:off x="8820150" y="4652963"/>
            <a:ext cx="73025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26" name="Rectangle 26"/>
          <p:cNvSpPr>
            <a:spLocks noChangeArrowheads="1"/>
          </p:cNvSpPr>
          <p:nvPr/>
        </p:nvSpPr>
        <p:spPr bwMode="auto">
          <a:xfrm>
            <a:off x="1116013" y="6264275"/>
            <a:ext cx="2781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пропановая кислота</a:t>
            </a:r>
          </a:p>
        </p:txBody>
      </p:sp>
      <p:sp>
        <p:nvSpPr>
          <p:cNvPr id="25627" name="Rectangle 27"/>
          <p:cNvSpPr>
            <a:spLocks noChangeArrowheads="1"/>
          </p:cNvSpPr>
          <p:nvPr/>
        </p:nvSpPr>
        <p:spPr bwMode="auto">
          <a:xfrm>
            <a:off x="6300788" y="6400800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метилэтаноат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250825" y="260350"/>
            <a:ext cx="84867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5400">
                <a:latin typeface="Times New Roman" pitchFamily="18" charset="0"/>
              </a:rPr>
              <a:t>Получение сложных эфиров</a:t>
            </a: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900113" y="1268413"/>
            <a:ext cx="35274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1. Реакция этерификации</a:t>
            </a: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395288" y="2349500"/>
            <a:ext cx="40386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>
                <a:latin typeface="Times New Roman" pitchFamily="18" charset="0"/>
              </a:rPr>
              <a:t>а)  по Фишеру</a:t>
            </a:r>
          </a:p>
          <a:p>
            <a:pPr marL="342900" indent="-342900">
              <a:spcBef>
                <a:spcPct val="20000"/>
              </a:spcBef>
            </a:pPr>
            <a:endParaRPr lang="ru-RU" sz="2400">
              <a:latin typeface="Times New Roman" pitchFamily="18" charset="0"/>
            </a:endParaRPr>
          </a:p>
        </p:txBody>
      </p:sp>
      <p:graphicFrame>
        <p:nvGraphicFramePr>
          <p:cNvPr id="26631" name="Object 7"/>
          <p:cNvGraphicFramePr>
            <a:graphicFrameLocks noChangeAspect="1"/>
          </p:cNvGraphicFramePr>
          <p:nvPr/>
        </p:nvGraphicFramePr>
        <p:xfrm>
          <a:off x="192088" y="3213100"/>
          <a:ext cx="8905875" cy="1614488"/>
        </p:xfrm>
        <a:graphic>
          <a:graphicData uri="http://schemas.openxmlformats.org/presentationml/2006/ole">
            <p:oleObj spid="_x0000_s26631" name="ChemSketch" r:id="rId3" imgW="4709160" imgH="85356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85720" y="1214422"/>
            <a:ext cx="8501090" cy="2800767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6350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4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производные</a:t>
            </a:r>
            <a:r>
              <a:rPr lang="ru-RU" sz="4400" dirty="0" smtClean="0">
                <a:solidFill>
                  <a:srgbClr val="FFC000"/>
                </a:solidFill>
                <a:latin typeface="Times New Roman" pitchFamily="18" charset="0"/>
              </a:rPr>
              <a:t> </a:t>
            </a:r>
            <a:r>
              <a:rPr lang="ru-RU" sz="4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карбоно</a:t>
            </a:r>
            <a:r>
              <a:rPr lang="ru-RU" sz="4400" dirty="0">
                <a:solidFill>
                  <a:srgbClr val="FFC000"/>
                </a:solidFill>
                <a:latin typeface="Times New Roman" pitchFamily="18" charset="0"/>
              </a:rPr>
              <a:t>вых </a:t>
            </a:r>
            <a:r>
              <a:rPr lang="ru-RU" sz="4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кислот,</a:t>
            </a:r>
            <a:r>
              <a:rPr lang="ru-RU" sz="4400" dirty="0">
                <a:solidFill>
                  <a:srgbClr val="FFC000"/>
                </a:solidFill>
                <a:latin typeface="Times New Roman" pitchFamily="18" charset="0"/>
              </a:rPr>
              <a:t> </a:t>
            </a:r>
            <a:r>
              <a:rPr lang="ru-RU" sz="4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4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которых водород</a:t>
            </a:r>
            <a:r>
              <a:rPr lang="ru-RU" sz="4400" dirty="0">
                <a:solidFill>
                  <a:srgbClr val="FFC000"/>
                </a:solidFill>
                <a:latin typeface="Times New Roman" pitchFamily="18" charset="0"/>
              </a:rPr>
              <a:t>                            </a:t>
            </a:r>
            <a:r>
              <a:rPr lang="ru-RU" sz="4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гидроксильной</a:t>
            </a:r>
            <a:r>
              <a:rPr lang="ru-RU" sz="4400" dirty="0">
                <a:solidFill>
                  <a:srgbClr val="FFC000"/>
                </a:solidFill>
                <a:latin typeface="Times New Roman" pitchFamily="18" charset="0"/>
              </a:rPr>
              <a:t> </a:t>
            </a:r>
            <a:r>
              <a:rPr lang="ru-RU" sz="4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группы</a:t>
            </a:r>
            <a:r>
              <a:rPr lang="ru-RU" sz="4400" dirty="0">
                <a:solidFill>
                  <a:srgbClr val="FFC000"/>
                </a:solidFill>
                <a:latin typeface="Times New Roman" pitchFamily="18" charset="0"/>
              </a:rPr>
              <a:t> </a:t>
            </a:r>
            <a:r>
              <a:rPr lang="ru-RU" sz="4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замещен на углеводородный радикал.</a:t>
            </a:r>
          </a:p>
        </p:txBody>
      </p:sp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3214678" y="4429132"/>
          <a:ext cx="2928958" cy="1944311"/>
        </p:xfrm>
        <a:graphic>
          <a:graphicData uri="http://schemas.openxmlformats.org/presentationml/2006/ole">
            <p:oleObj spid="_x0000_s4102" name="ChemSketch" r:id="rId4" imgW="1134000" imgH="752760" progId="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214546" y="357166"/>
            <a:ext cx="5286412" cy="71438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Сложные эфиры </a:t>
            </a:r>
            <a:endParaRPr lang="ru-RU" sz="36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6" name="Object 4"/>
          <p:cNvGraphicFramePr>
            <a:graphicFrameLocks noChangeAspect="1"/>
          </p:cNvGraphicFramePr>
          <p:nvPr/>
        </p:nvGraphicFramePr>
        <p:xfrm>
          <a:off x="755650" y="188913"/>
          <a:ext cx="8066088" cy="1643062"/>
        </p:xfrm>
        <a:graphic>
          <a:graphicData uri="http://schemas.openxmlformats.org/presentationml/2006/ole">
            <p:oleObj spid="_x0000_s28676" name="ChemSketch" r:id="rId3" imgW="4873680" imgH="938880" progId="">
              <p:embed/>
            </p:oleObj>
          </a:graphicData>
        </a:graphic>
      </p:graphicFrame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1916113"/>
            <a:ext cx="18176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000">
                <a:latin typeface="Times New Roman" pitchFamily="18" charset="0"/>
              </a:rPr>
              <a:t>серная кислота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555875" y="1844675"/>
            <a:ext cx="1911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000">
                <a:latin typeface="Times New Roman" pitchFamily="18" charset="0"/>
              </a:rPr>
              <a:t>этиловый спирт</a:t>
            </a: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5651500" y="1844675"/>
            <a:ext cx="184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000">
                <a:latin typeface="Times New Roman" pitchFamily="18" charset="0"/>
              </a:rPr>
              <a:t>пропилсульфат</a:t>
            </a: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836613"/>
            <a:ext cx="41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1.</a:t>
            </a: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3671888"/>
            <a:ext cx="41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2.</a:t>
            </a:r>
          </a:p>
        </p:txBody>
      </p:sp>
      <p:graphicFrame>
        <p:nvGraphicFramePr>
          <p:cNvPr id="28686" name="Object 14"/>
          <p:cNvGraphicFramePr>
            <a:graphicFrameLocks noChangeAspect="1"/>
          </p:cNvGraphicFramePr>
          <p:nvPr/>
        </p:nvGraphicFramePr>
        <p:xfrm>
          <a:off x="323850" y="3716338"/>
          <a:ext cx="8569325" cy="1042987"/>
        </p:xfrm>
        <a:graphic>
          <a:graphicData uri="http://schemas.openxmlformats.org/presentationml/2006/ole">
            <p:oleObj spid="_x0000_s28686" name="ChemSketch" r:id="rId4" imgW="4437720" imgH="539640" progId="">
              <p:embed/>
            </p:oleObj>
          </a:graphicData>
        </a:graphic>
      </p:graphicFrame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5651500" y="5084763"/>
            <a:ext cx="18526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000">
                <a:latin typeface="Times New Roman" pitchFamily="18" charset="0"/>
              </a:rPr>
              <a:t>диметилсулфат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Object 4"/>
          <p:cNvGraphicFramePr>
            <a:graphicFrameLocks noChangeAspect="1"/>
          </p:cNvGraphicFramePr>
          <p:nvPr/>
        </p:nvGraphicFramePr>
        <p:xfrm>
          <a:off x="900113" y="908050"/>
          <a:ext cx="7632700" cy="1146175"/>
        </p:xfrm>
        <a:graphic>
          <a:graphicData uri="http://schemas.openxmlformats.org/presentationml/2006/ole">
            <p:oleObj spid="_x0000_s29700" name="ChemSketch" r:id="rId3" imgW="5214960" imgH="783360" progId="">
              <p:embed/>
            </p:oleObj>
          </a:graphicData>
        </a:graphic>
      </p:graphicFrame>
      <p:graphicFrame>
        <p:nvGraphicFramePr>
          <p:cNvPr id="29701" name="Object 5"/>
          <p:cNvGraphicFramePr>
            <a:graphicFrameLocks noChangeAspect="1"/>
          </p:cNvGraphicFramePr>
          <p:nvPr/>
        </p:nvGraphicFramePr>
        <p:xfrm>
          <a:off x="611188" y="3716338"/>
          <a:ext cx="7273925" cy="1362075"/>
        </p:xfrm>
        <a:graphic>
          <a:graphicData uri="http://schemas.openxmlformats.org/presentationml/2006/ole">
            <p:oleObj spid="_x0000_s29701" name="ChemSketch" r:id="rId4" imgW="5291280" imgH="990720" progId="">
              <p:embed/>
            </p:oleObj>
          </a:graphicData>
        </a:graphic>
      </p:graphicFrame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2411413" y="5286375"/>
            <a:ext cx="12652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000">
                <a:latin typeface="Times New Roman" pitchFamily="18" charset="0"/>
              </a:rPr>
              <a:t>глицерин </a:t>
            </a: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4905375" y="5270500"/>
            <a:ext cx="2487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</a:rPr>
              <a:t>тринитрат глицерина</a:t>
            </a:r>
          </a:p>
          <a:p>
            <a:pPr algn="ctr"/>
            <a:r>
              <a:rPr lang="ru-RU" sz="2000">
                <a:latin typeface="Times New Roman" pitchFamily="18" charset="0"/>
              </a:rPr>
              <a:t>(нитроглицерин)</a:t>
            </a: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4437063"/>
            <a:ext cx="19161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000">
                <a:latin typeface="Times New Roman" pitchFamily="18" charset="0"/>
              </a:rPr>
              <a:t>азотная кислота</a:t>
            </a: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250825" y="1152525"/>
            <a:ext cx="41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3.</a:t>
            </a:r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3789363"/>
            <a:ext cx="41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4.</a:t>
            </a:r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2843213" y="1773238"/>
            <a:ext cx="1974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000">
                <a:latin typeface="Times New Roman" pitchFamily="18" charset="0"/>
              </a:rPr>
              <a:t>этиловый спирт </a:t>
            </a:r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323850" y="1989138"/>
            <a:ext cx="2744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уксусная кислота    </a:t>
            </a:r>
          </a:p>
        </p:txBody>
      </p:sp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6084888" y="2160588"/>
            <a:ext cx="1822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этилэтаноат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539750" y="620713"/>
            <a:ext cx="40481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4000">
                <a:latin typeface="Times New Roman" pitchFamily="18" charset="0"/>
              </a:rPr>
              <a:t>б) по Вильямсону</a:t>
            </a:r>
          </a:p>
        </p:txBody>
      </p:sp>
      <p:graphicFrame>
        <p:nvGraphicFramePr>
          <p:cNvPr id="30725" name="Object 5"/>
          <p:cNvGraphicFramePr>
            <a:graphicFrameLocks noChangeAspect="1"/>
          </p:cNvGraphicFramePr>
          <p:nvPr/>
        </p:nvGraphicFramePr>
        <p:xfrm>
          <a:off x="900113" y="1773238"/>
          <a:ext cx="7129462" cy="1244600"/>
        </p:xfrm>
        <a:graphic>
          <a:graphicData uri="http://schemas.openxmlformats.org/presentationml/2006/ole">
            <p:oleObj spid="_x0000_s30725" name="ChemSketch" r:id="rId3" imgW="4898160" imgH="853560" progId="">
              <p:embed/>
            </p:oleObj>
          </a:graphicData>
        </a:graphic>
      </p:graphicFrame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468313" y="3500438"/>
            <a:ext cx="6267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>
                <a:latin typeface="Times New Roman" pitchFamily="18" charset="0"/>
              </a:rPr>
              <a:t>в) этерификация диазометаном</a:t>
            </a:r>
          </a:p>
        </p:txBody>
      </p:sp>
      <p:graphicFrame>
        <p:nvGraphicFramePr>
          <p:cNvPr id="30729" name="Object 9"/>
          <p:cNvGraphicFramePr>
            <a:graphicFrameLocks noChangeAspect="1"/>
          </p:cNvGraphicFramePr>
          <p:nvPr/>
        </p:nvGraphicFramePr>
        <p:xfrm>
          <a:off x="684213" y="4508500"/>
          <a:ext cx="7567612" cy="1020763"/>
        </p:xfrm>
        <a:graphic>
          <a:graphicData uri="http://schemas.openxmlformats.org/presentationml/2006/ole">
            <p:oleObj spid="_x0000_s30729" name="ChemSketch" r:id="rId4" imgW="5263920" imgH="710280" progId="">
              <p:embed/>
            </p:oleObj>
          </a:graphicData>
        </a:graphic>
      </p:graphicFrame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2771775" y="5516563"/>
            <a:ext cx="16716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диазометан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3357563"/>
            <a:ext cx="90344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3. Взаимодействие ангидрида кислоты  со спиртом</a:t>
            </a:r>
          </a:p>
        </p:txBody>
      </p:sp>
      <p:graphicFrame>
        <p:nvGraphicFramePr>
          <p:cNvPr id="31749" name="Object 5"/>
          <p:cNvGraphicFramePr>
            <a:graphicFrameLocks noChangeAspect="1"/>
          </p:cNvGraphicFramePr>
          <p:nvPr/>
        </p:nvGraphicFramePr>
        <p:xfrm>
          <a:off x="323850" y="4437063"/>
          <a:ext cx="8569325" cy="1720850"/>
        </p:xfrm>
        <a:graphic>
          <a:graphicData uri="http://schemas.openxmlformats.org/presentationml/2006/ole">
            <p:oleObj spid="_x0000_s31749" name="ChemSketch" r:id="rId3" imgW="5739480" imgH="1152000" progId="">
              <p:embed/>
            </p:oleObj>
          </a:graphicData>
        </a:graphic>
      </p:graphicFrame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144463" y="476250"/>
            <a:ext cx="89995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2. </a:t>
            </a:r>
            <a:r>
              <a:rPr lang="ru-RU" sz="3600">
                <a:latin typeface="Times New Roman" pitchFamily="18" charset="0"/>
              </a:rPr>
              <a:t>Взаимодействие</a:t>
            </a:r>
            <a:r>
              <a:rPr lang="ru-RU" sz="2400">
                <a:latin typeface="Times New Roman" pitchFamily="18" charset="0"/>
              </a:rPr>
              <a:t> </a:t>
            </a:r>
            <a:r>
              <a:rPr lang="ru-RU" sz="3600">
                <a:latin typeface="Times New Roman" pitchFamily="18" charset="0"/>
              </a:rPr>
              <a:t>хлорангидрида со спиртом</a:t>
            </a:r>
          </a:p>
        </p:txBody>
      </p:sp>
      <p:graphicFrame>
        <p:nvGraphicFramePr>
          <p:cNvPr id="31751" name="Object 7"/>
          <p:cNvGraphicFramePr>
            <a:graphicFrameLocks noChangeAspect="1"/>
          </p:cNvGraphicFramePr>
          <p:nvPr/>
        </p:nvGraphicFramePr>
        <p:xfrm>
          <a:off x="898525" y="1457325"/>
          <a:ext cx="7488238" cy="1249363"/>
        </p:xfrm>
        <a:graphic>
          <a:graphicData uri="http://schemas.openxmlformats.org/presentationml/2006/ole">
            <p:oleObj spid="_x0000_s31751" name="ChemSketch" r:id="rId4" imgW="5114520" imgH="853560" progId="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611188" y="404813"/>
            <a:ext cx="78247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>
                <a:latin typeface="Times New Roman" pitchFamily="18" charset="0"/>
              </a:rPr>
              <a:t>Химические свойства сложных эфиров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539750" y="1268413"/>
            <a:ext cx="2495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>
                <a:latin typeface="Times New Roman" pitchFamily="18" charset="0"/>
              </a:rPr>
              <a:t>1. Гидролиз</a:t>
            </a:r>
          </a:p>
        </p:txBody>
      </p:sp>
      <p:graphicFrame>
        <p:nvGraphicFramePr>
          <p:cNvPr id="34822" name="Object 6"/>
          <p:cNvGraphicFramePr>
            <a:graphicFrameLocks noChangeAspect="1"/>
          </p:cNvGraphicFramePr>
          <p:nvPr/>
        </p:nvGraphicFramePr>
        <p:xfrm>
          <a:off x="684213" y="2060575"/>
          <a:ext cx="7632700" cy="1214438"/>
        </p:xfrm>
        <a:graphic>
          <a:graphicData uri="http://schemas.openxmlformats.org/presentationml/2006/ole">
            <p:oleObj spid="_x0000_s34822" name="ChemSketch" r:id="rId3" imgW="4270320" imgH="679680" progId="">
              <p:embed/>
            </p:oleObj>
          </a:graphicData>
        </a:graphic>
      </p:graphicFrame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611188" y="3500438"/>
            <a:ext cx="67579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>
                <a:latin typeface="Times New Roman" pitchFamily="18" charset="0"/>
              </a:rPr>
              <a:t>2. Алкоголиз (переэтерификация)</a:t>
            </a:r>
          </a:p>
        </p:txBody>
      </p:sp>
      <p:graphicFrame>
        <p:nvGraphicFramePr>
          <p:cNvPr id="34824" name="Object 8"/>
          <p:cNvGraphicFramePr>
            <a:graphicFrameLocks noChangeAspect="1"/>
          </p:cNvGraphicFramePr>
          <p:nvPr/>
        </p:nvGraphicFramePr>
        <p:xfrm>
          <a:off x="684213" y="4724400"/>
          <a:ext cx="7848600" cy="1317625"/>
        </p:xfrm>
        <a:graphic>
          <a:graphicData uri="http://schemas.openxmlformats.org/presentationml/2006/ole">
            <p:oleObj spid="_x0000_s34824" name="ChemSketch" r:id="rId4" imgW="5449680" imgH="914400" progId="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755650" y="404813"/>
            <a:ext cx="2905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>
                <a:latin typeface="Times New Roman" pitchFamily="18" charset="0"/>
              </a:rPr>
              <a:t>3. Аммонолиз</a:t>
            </a:r>
          </a:p>
        </p:txBody>
      </p:sp>
      <p:graphicFrame>
        <p:nvGraphicFramePr>
          <p:cNvPr id="35845" name="Object 5"/>
          <p:cNvGraphicFramePr>
            <a:graphicFrameLocks noChangeAspect="1"/>
          </p:cNvGraphicFramePr>
          <p:nvPr/>
        </p:nvGraphicFramePr>
        <p:xfrm>
          <a:off x="250825" y="1268413"/>
          <a:ext cx="8713788" cy="1498600"/>
        </p:xfrm>
        <a:graphic>
          <a:graphicData uri="http://schemas.openxmlformats.org/presentationml/2006/ole">
            <p:oleObj spid="_x0000_s35845" name="ChemSketch" r:id="rId3" imgW="4803480" imgH="825840" progId="">
              <p:embed/>
            </p:oleObj>
          </a:graphicData>
        </a:graphic>
      </p:graphicFrame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755650" y="3357563"/>
            <a:ext cx="3797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>
                <a:latin typeface="Times New Roman" pitchFamily="18" charset="0"/>
              </a:rPr>
              <a:t>4. Восстановление</a:t>
            </a:r>
          </a:p>
        </p:txBody>
      </p:sp>
      <p:graphicFrame>
        <p:nvGraphicFramePr>
          <p:cNvPr id="35847" name="Object 7"/>
          <p:cNvGraphicFramePr>
            <a:graphicFrameLocks noChangeAspect="1"/>
          </p:cNvGraphicFramePr>
          <p:nvPr/>
        </p:nvGraphicFramePr>
        <p:xfrm>
          <a:off x="468313" y="4292600"/>
          <a:ext cx="8316912" cy="1211263"/>
        </p:xfrm>
        <a:graphic>
          <a:graphicData uri="http://schemas.openxmlformats.org/presentationml/2006/ole">
            <p:oleObj spid="_x0000_s35847" name="ChemSketch" r:id="rId4" imgW="5169240" imgH="752760" progId="">
              <p:embed/>
            </p:oleObj>
          </a:graphicData>
        </a:graphic>
      </p:graphicFrame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755650" y="5761038"/>
            <a:ext cx="1924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этилбутаноат</a:t>
            </a: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5292725" y="5084763"/>
            <a:ext cx="14335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000">
                <a:latin typeface="Times New Roman" pitchFamily="18" charset="0"/>
              </a:rPr>
              <a:t>бутиловый </a:t>
            </a:r>
          </a:p>
          <a:p>
            <a:r>
              <a:rPr lang="ru-RU" sz="2000">
                <a:latin typeface="Times New Roman" pitchFamily="18" charset="0"/>
              </a:rPr>
              <a:t>    спирт </a:t>
            </a:r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7667625" y="5127625"/>
            <a:ext cx="12239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000">
                <a:latin typeface="Times New Roman" pitchFamily="18" charset="0"/>
              </a:rPr>
              <a:t>этиловый</a:t>
            </a:r>
          </a:p>
          <a:p>
            <a:r>
              <a:rPr lang="ru-RU" sz="2000">
                <a:latin typeface="Times New Roman" pitchFamily="18" charset="0"/>
              </a:rPr>
              <a:t>   спирт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 descr="img2"/>
          <p:cNvPicPr>
            <a:picLocks noChangeAspect="1" noChangeArrowheads="1"/>
          </p:cNvPicPr>
          <p:nvPr/>
        </p:nvPicPr>
        <p:blipFill>
          <a:blip r:embed="rId2" cstate="print"/>
          <a:srcRect t="15729"/>
          <a:stretch>
            <a:fillRect/>
          </a:stretch>
        </p:blipFill>
        <p:spPr bwMode="auto">
          <a:xfrm>
            <a:off x="-180975" y="404813"/>
            <a:ext cx="9828213" cy="61928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Таблицы &quot;Органическая химия&quot; (39 шт., 50*70 см, ламинированные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2813" y="0"/>
            <a:ext cx="5187950" cy="71739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44" name="Object 12"/>
          <p:cNvGraphicFramePr>
            <a:graphicFrameLocks noChangeAspect="1"/>
          </p:cNvGraphicFramePr>
          <p:nvPr/>
        </p:nvGraphicFramePr>
        <p:xfrm>
          <a:off x="2484438" y="1931988"/>
          <a:ext cx="3816350" cy="2492375"/>
        </p:xfrm>
        <a:graphic>
          <a:graphicData uri="http://schemas.openxmlformats.org/presentationml/2006/ole">
            <p:oleObj spid="_x0000_s18444" name="ChemSketch" r:id="rId3" imgW="1828800" imgH="1173600" progId="">
              <p:embed/>
            </p:oleObj>
          </a:graphicData>
        </a:graphic>
      </p:graphicFrame>
      <p:sp>
        <p:nvSpPr>
          <p:cNvPr id="18445" name="AutoShape 13"/>
          <p:cNvSpPr>
            <a:spLocks/>
          </p:cNvSpPr>
          <p:nvPr/>
        </p:nvSpPr>
        <p:spPr bwMode="auto">
          <a:xfrm>
            <a:off x="2124075" y="1700213"/>
            <a:ext cx="503238" cy="2520950"/>
          </a:xfrm>
          <a:prstGeom prst="leftBrace">
            <a:avLst>
              <a:gd name="adj1" fmla="val 4174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6" name="AutoShape 14"/>
          <p:cNvSpPr>
            <a:spLocks/>
          </p:cNvSpPr>
          <p:nvPr/>
        </p:nvSpPr>
        <p:spPr bwMode="auto">
          <a:xfrm>
            <a:off x="6011863" y="1989138"/>
            <a:ext cx="792162" cy="2519362"/>
          </a:xfrm>
          <a:prstGeom prst="rightBrace">
            <a:avLst>
              <a:gd name="adj1" fmla="val 2650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0" y="2565400"/>
            <a:ext cx="22828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>
                <a:latin typeface="Times New Roman" pitchFamily="18" charset="0"/>
              </a:rPr>
              <a:t>кислотная </a:t>
            </a:r>
          </a:p>
          <a:p>
            <a:r>
              <a:rPr lang="ru-RU" sz="3600">
                <a:latin typeface="Times New Roman" pitchFamily="18" charset="0"/>
              </a:rPr>
              <a:t>      часть</a:t>
            </a: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5148263" y="29241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1</a:t>
            </a: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5724525" y="2924175"/>
            <a:ext cx="400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2</a:t>
            </a:r>
            <a:r>
              <a:rPr lang="ru-RU"/>
              <a:t> </a:t>
            </a: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3924300" y="2349500"/>
            <a:ext cx="41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1 </a:t>
            </a:r>
          </a:p>
        </p:txBody>
      </p:sp>
      <p:sp>
        <p:nvSpPr>
          <p:cNvPr id="18451" name="Rectangle 19"/>
          <p:cNvSpPr>
            <a:spLocks noChangeArrowheads="1"/>
          </p:cNvSpPr>
          <p:nvPr/>
        </p:nvSpPr>
        <p:spPr bwMode="auto">
          <a:xfrm>
            <a:off x="3276600" y="2349500"/>
            <a:ext cx="476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 2</a:t>
            </a:r>
            <a:r>
              <a:rPr lang="ru-RU"/>
              <a:t> </a:t>
            </a:r>
          </a:p>
        </p:txBody>
      </p:sp>
      <p:sp>
        <p:nvSpPr>
          <p:cNvPr id="18452" name="Rectangle 20"/>
          <p:cNvSpPr>
            <a:spLocks noChangeArrowheads="1"/>
          </p:cNvSpPr>
          <p:nvPr/>
        </p:nvSpPr>
        <p:spPr bwMode="auto">
          <a:xfrm>
            <a:off x="2627313" y="23495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3</a:t>
            </a:r>
          </a:p>
        </p:txBody>
      </p:sp>
      <p:sp>
        <p:nvSpPr>
          <p:cNvPr id="18455" name="Rectangle 23"/>
          <p:cNvSpPr>
            <a:spLocks noChangeArrowheads="1"/>
          </p:cNvSpPr>
          <p:nvPr/>
        </p:nvSpPr>
        <p:spPr bwMode="auto">
          <a:xfrm>
            <a:off x="6867525" y="2781300"/>
            <a:ext cx="22764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>
                <a:latin typeface="Times New Roman" pitchFamily="18" charset="0"/>
              </a:rPr>
              <a:t>спиртовая </a:t>
            </a:r>
          </a:p>
          <a:p>
            <a:r>
              <a:rPr lang="ru-RU" sz="3600">
                <a:latin typeface="Times New Roman" pitchFamily="18" charset="0"/>
              </a:rPr>
              <a:t>часть</a:t>
            </a:r>
          </a:p>
        </p:txBody>
      </p:sp>
      <p:sp>
        <p:nvSpPr>
          <p:cNvPr id="18456" name="Rectangle 24"/>
          <p:cNvSpPr>
            <a:spLocks noChangeArrowheads="1"/>
          </p:cNvSpPr>
          <p:nvPr/>
        </p:nvSpPr>
        <p:spPr bwMode="auto">
          <a:xfrm>
            <a:off x="323850" y="142851"/>
            <a:ext cx="8451850" cy="144655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headEnd/>
            <a:tailEnd/>
          </a:ln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 prst="relaxedInset"/>
            <a:contourClr>
              <a:schemeClr val="lt1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4400" dirty="0">
                <a:solidFill>
                  <a:srgbClr val="FFC000"/>
                </a:solidFill>
                <a:latin typeface="Times New Roman" pitchFamily="18" charset="0"/>
              </a:rPr>
              <a:t>Систематическая номенклатура</a:t>
            </a:r>
          </a:p>
          <a:p>
            <a:pPr algn="ctr"/>
            <a:r>
              <a:rPr lang="ru-RU" sz="4400" dirty="0">
                <a:solidFill>
                  <a:srgbClr val="FFC000"/>
                </a:solidFill>
                <a:latin typeface="Times New Roman" pitchFamily="18" charset="0"/>
              </a:rPr>
              <a:t> сложных эфиров</a:t>
            </a:r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2124075" y="4652963"/>
            <a:ext cx="49228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4000">
                <a:latin typeface="Times New Roman" pitchFamily="18" charset="0"/>
              </a:rPr>
              <a:t>радикал + алкан + оат</a:t>
            </a:r>
          </a:p>
        </p:txBody>
      </p:sp>
      <p:sp>
        <p:nvSpPr>
          <p:cNvPr id="18462" name="Line 30"/>
          <p:cNvSpPr>
            <a:spLocks noChangeShapeType="1"/>
          </p:cNvSpPr>
          <p:nvPr/>
        </p:nvSpPr>
        <p:spPr bwMode="auto">
          <a:xfrm>
            <a:off x="1979613" y="4581525"/>
            <a:ext cx="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7092950" y="4581525"/>
            <a:ext cx="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 flipH="1">
            <a:off x="1979613" y="5373688"/>
            <a:ext cx="5113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18467" name="Object 35"/>
          <p:cNvGraphicFramePr>
            <a:graphicFrameLocks noChangeAspect="1"/>
          </p:cNvGraphicFramePr>
          <p:nvPr/>
        </p:nvGraphicFramePr>
        <p:xfrm>
          <a:off x="3275013" y="5876925"/>
          <a:ext cx="2019300" cy="777875"/>
        </p:xfrm>
        <a:graphic>
          <a:graphicData uri="http://schemas.openxmlformats.org/presentationml/2006/ole">
            <p:oleObj spid="_x0000_s18467" name="ChemSketch" r:id="rId5" imgW="1179720" imgH="454320" progId="">
              <p:embed/>
            </p:oleObj>
          </a:graphicData>
        </a:graphic>
      </p:graphicFrame>
      <p:sp>
        <p:nvSpPr>
          <p:cNvPr id="18468" name="Line 36"/>
          <p:cNvSpPr>
            <a:spLocks noChangeShapeType="1"/>
          </p:cNvSpPr>
          <p:nvPr/>
        </p:nvSpPr>
        <p:spPr bwMode="auto">
          <a:xfrm>
            <a:off x="1979613" y="4581525"/>
            <a:ext cx="5113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755650" y="0"/>
            <a:ext cx="78994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4800">
                <a:latin typeface="Times New Roman" pitchFamily="18" charset="0"/>
              </a:rPr>
              <a:t>Рациональная номенклатура  </a:t>
            </a:r>
          </a:p>
          <a:p>
            <a:pPr algn="ctr"/>
            <a:r>
              <a:rPr lang="ru-RU" sz="4800">
                <a:latin typeface="Times New Roman" pitchFamily="18" charset="0"/>
              </a:rPr>
              <a:t>сложных эфиров</a:t>
            </a:r>
          </a:p>
        </p:txBody>
      </p:sp>
      <p:graphicFrame>
        <p:nvGraphicFramePr>
          <p:cNvPr id="19461" name="Object 5"/>
          <p:cNvGraphicFramePr>
            <a:graphicFrameLocks noChangeAspect="1"/>
          </p:cNvGraphicFramePr>
          <p:nvPr/>
        </p:nvGraphicFramePr>
        <p:xfrm>
          <a:off x="2411413" y="1700213"/>
          <a:ext cx="4219575" cy="2706687"/>
        </p:xfrm>
        <a:graphic>
          <a:graphicData uri="http://schemas.openxmlformats.org/presentationml/2006/ole">
            <p:oleObj spid="_x0000_s19461" name="ChemSketch" r:id="rId3" imgW="1828800" imgH="1173600" progId="">
              <p:embed/>
            </p:oleObj>
          </a:graphicData>
        </a:graphic>
      </p:graphicFrame>
      <p:sp>
        <p:nvSpPr>
          <p:cNvPr id="19462" name="AutoShape 6"/>
          <p:cNvSpPr>
            <a:spLocks/>
          </p:cNvSpPr>
          <p:nvPr/>
        </p:nvSpPr>
        <p:spPr bwMode="auto">
          <a:xfrm>
            <a:off x="1908175" y="1700213"/>
            <a:ext cx="800100" cy="3024187"/>
          </a:xfrm>
          <a:prstGeom prst="leftBrace">
            <a:avLst>
              <a:gd name="adj1" fmla="val 31498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63" name="AutoShape 7"/>
          <p:cNvSpPr>
            <a:spLocks/>
          </p:cNvSpPr>
          <p:nvPr/>
        </p:nvSpPr>
        <p:spPr bwMode="auto">
          <a:xfrm>
            <a:off x="6300788" y="1773238"/>
            <a:ext cx="800100" cy="2808287"/>
          </a:xfrm>
          <a:prstGeom prst="rightBrace">
            <a:avLst>
              <a:gd name="adj1" fmla="val 2924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5364163" y="306863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1</a:t>
            </a: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6084888" y="3068638"/>
            <a:ext cx="400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2</a:t>
            </a:r>
            <a:r>
              <a:rPr lang="ru-RU"/>
              <a:t> </a:t>
            </a:r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3924300" y="2420938"/>
            <a:ext cx="41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1 </a:t>
            </a:r>
          </a:p>
        </p:txBody>
      </p:sp>
      <p:sp>
        <p:nvSpPr>
          <p:cNvPr id="19467" name="Rectangle 11"/>
          <p:cNvSpPr>
            <a:spLocks noChangeArrowheads="1"/>
          </p:cNvSpPr>
          <p:nvPr/>
        </p:nvSpPr>
        <p:spPr bwMode="auto">
          <a:xfrm>
            <a:off x="3132138" y="2349500"/>
            <a:ext cx="476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 2</a:t>
            </a:r>
            <a:r>
              <a:rPr lang="ru-RU"/>
              <a:t> </a:t>
            </a:r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2700338" y="23495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3</a:t>
            </a:r>
          </a:p>
        </p:txBody>
      </p:sp>
      <p:sp>
        <p:nvSpPr>
          <p:cNvPr id="19469" name="Rectangle 13"/>
          <p:cNvSpPr>
            <a:spLocks noChangeArrowheads="1"/>
          </p:cNvSpPr>
          <p:nvPr/>
        </p:nvSpPr>
        <p:spPr bwMode="auto">
          <a:xfrm>
            <a:off x="0" y="2586038"/>
            <a:ext cx="22828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>
                <a:latin typeface="Times New Roman" pitchFamily="18" charset="0"/>
              </a:rPr>
              <a:t>кислотная </a:t>
            </a:r>
          </a:p>
          <a:p>
            <a:r>
              <a:rPr lang="ru-RU" sz="3600">
                <a:latin typeface="Times New Roman" pitchFamily="18" charset="0"/>
              </a:rPr>
              <a:t>      часть</a:t>
            </a:r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6867525" y="2492375"/>
            <a:ext cx="22764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>
                <a:latin typeface="Times New Roman" pitchFamily="18" charset="0"/>
              </a:rPr>
              <a:t>спиртовая </a:t>
            </a:r>
          </a:p>
          <a:p>
            <a:r>
              <a:rPr lang="ru-RU" sz="3600">
                <a:latin typeface="Times New Roman" pitchFamily="18" charset="0"/>
              </a:rPr>
              <a:t>часть</a:t>
            </a:r>
          </a:p>
        </p:txBody>
      </p:sp>
      <p:sp>
        <p:nvSpPr>
          <p:cNvPr id="19471" name="Rectangle 15"/>
          <p:cNvSpPr>
            <a:spLocks noChangeArrowheads="1"/>
          </p:cNvSpPr>
          <p:nvPr/>
        </p:nvSpPr>
        <p:spPr bwMode="auto">
          <a:xfrm>
            <a:off x="1476375" y="4797425"/>
            <a:ext cx="65928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4000">
                <a:latin typeface="Times New Roman" pitchFamily="18" charset="0"/>
              </a:rPr>
              <a:t>радикал + кислотный остаток</a:t>
            </a:r>
          </a:p>
        </p:txBody>
      </p:sp>
      <p:graphicFrame>
        <p:nvGraphicFramePr>
          <p:cNvPr id="19472" name="Object 16"/>
          <p:cNvGraphicFramePr>
            <a:graphicFrameLocks noChangeAspect="1"/>
          </p:cNvGraphicFramePr>
          <p:nvPr/>
        </p:nvGraphicFramePr>
        <p:xfrm>
          <a:off x="3779838" y="5743575"/>
          <a:ext cx="2016125" cy="1023938"/>
        </p:xfrm>
        <a:graphic>
          <a:graphicData uri="http://schemas.openxmlformats.org/presentationml/2006/ole">
            <p:oleObj spid="_x0000_s19472" name="ChemSketch" r:id="rId4" imgW="1179720" imgH="600480" progId="">
              <p:embed/>
            </p:oleObj>
          </a:graphicData>
        </a:graphic>
      </p:graphicFrame>
      <p:sp>
        <p:nvSpPr>
          <p:cNvPr id="19473" name="Line 17"/>
          <p:cNvSpPr>
            <a:spLocks noChangeShapeType="1"/>
          </p:cNvSpPr>
          <p:nvPr/>
        </p:nvSpPr>
        <p:spPr bwMode="auto">
          <a:xfrm>
            <a:off x="827088" y="4868863"/>
            <a:ext cx="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74" name="Line 18"/>
          <p:cNvSpPr>
            <a:spLocks noChangeShapeType="1"/>
          </p:cNvSpPr>
          <p:nvPr/>
        </p:nvSpPr>
        <p:spPr bwMode="auto">
          <a:xfrm>
            <a:off x="827088" y="4868863"/>
            <a:ext cx="7921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75" name="Line 19"/>
          <p:cNvSpPr>
            <a:spLocks noChangeShapeType="1"/>
          </p:cNvSpPr>
          <p:nvPr/>
        </p:nvSpPr>
        <p:spPr bwMode="auto">
          <a:xfrm>
            <a:off x="827088" y="5661025"/>
            <a:ext cx="7921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76" name="Line 20"/>
          <p:cNvSpPr>
            <a:spLocks noChangeShapeType="1"/>
          </p:cNvSpPr>
          <p:nvPr/>
        </p:nvSpPr>
        <p:spPr bwMode="auto">
          <a:xfrm flipV="1">
            <a:off x="8748713" y="4868863"/>
            <a:ext cx="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822450" y="0"/>
            <a:ext cx="59213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4400">
                <a:latin typeface="Times New Roman" pitchFamily="18" charset="0"/>
              </a:rPr>
              <a:t>Тривиальные  названия </a:t>
            </a:r>
          </a:p>
          <a:p>
            <a:pPr algn="ctr"/>
            <a:r>
              <a:rPr lang="ru-RU" sz="4400">
                <a:latin typeface="Times New Roman" pitchFamily="18" charset="0"/>
              </a:rPr>
              <a:t>сложных эфиров</a:t>
            </a:r>
          </a:p>
        </p:txBody>
      </p:sp>
      <p:graphicFrame>
        <p:nvGraphicFramePr>
          <p:cNvPr id="14342" name="Object 6"/>
          <p:cNvGraphicFramePr>
            <a:graphicFrameLocks noChangeAspect="1"/>
          </p:cNvGraphicFramePr>
          <p:nvPr/>
        </p:nvGraphicFramePr>
        <p:xfrm>
          <a:off x="2439988" y="1919288"/>
          <a:ext cx="4219575" cy="2706687"/>
        </p:xfrm>
        <a:graphic>
          <a:graphicData uri="http://schemas.openxmlformats.org/presentationml/2006/ole">
            <p:oleObj spid="_x0000_s14342" name="ChemSketch" r:id="rId3" imgW="1828800" imgH="1173600" progId="">
              <p:embed/>
            </p:oleObj>
          </a:graphicData>
        </a:graphic>
      </p:graphicFrame>
      <p:sp>
        <p:nvSpPr>
          <p:cNvPr id="14343" name="AutoShape 7"/>
          <p:cNvSpPr>
            <a:spLocks/>
          </p:cNvSpPr>
          <p:nvPr/>
        </p:nvSpPr>
        <p:spPr bwMode="auto">
          <a:xfrm>
            <a:off x="2124075" y="1700213"/>
            <a:ext cx="584200" cy="3024187"/>
          </a:xfrm>
          <a:prstGeom prst="leftBrace">
            <a:avLst>
              <a:gd name="adj1" fmla="val 4313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4" name="AutoShape 8"/>
          <p:cNvSpPr>
            <a:spLocks/>
          </p:cNvSpPr>
          <p:nvPr/>
        </p:nvSpPr>
        <p:spPr bwMode="auto">
          <a:xfrm>
            <a:off x="6372225" y="2133600"/>
            <a:ext cx="728663" cy="2808288"/>
          </a:xfrm>
          <a:prstGeom prst="rightBrace">
            <a:avLst>
              <a:gd name="adj1" fmla="val 3211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0" y="2586038"/>
            <a:ext cx="22828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>
                <a:latin typeface="Times New Roman" pitchFamily="18" charset="0"/>
              </a:rPr>
              <a:t>кислотная </a:t>
            </a:r>
          </a:p>
          <a:p>
            <a:r>
              <a:rPr lang="ru-RU" sz="3600">
                <a:latin typeface="Times New Roman" pitchFamily="18" charset="0"/>
              </a:rPr>
              <a:t>      часть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7092950" y="2997200"/>
            <a:ext cx="22764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>
                <a:latin typeface="Times New Roman" pitchFamily="18" charset="0"/>
              </a:rPr>
              <a:t>спиртовая </a:t>
            </a:r>
          </a:p>
          <a:p>
            <a:r>
              <a:rPr lang="ru-RU" sz="3600">
                <a:latin typeface="Times New Roman" pitchFamily="18" charset="0"/>
              </a:rPr>
              <a:t>часть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5364163" y="3141663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1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6084888" y="3141663"/>
            <a:ext cx="400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2</a:t>
            </a:r>
            <a:r>
              <a:rPr lang="ru-RU"/>
              <a:t> </a:t>
            </a:r>
          </a:p>
        </p:txBody>
      </p:sp>
      <p:sp>
        <p:nvSpPr>
          <p:cNvPr id="14349" name="Rectangle 13"/>
          <p:cNvSpPr>
            <a:spLocks noChangeArrowheads="1"/>
          </p:cNvSpPr>
          <p:nvPr/>
        </p:nvSpPr>
        <p:spPr bwMode="auto">
          <a:xfrm>
            <a:off x="3995738" y="2492375"/>
            <a:ext cx="41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1 </a:t>
            </a:r>
          </a:p>
        </p:txBody>
      </p:sp>
      <p:sp>
        <p:nvSpPr>
          <p:cNvPr id="14350" name="Rectangle 14"/>
          <p:cNvSpPr>
            <a:spLocks noChangeArrowheads="1"/>
          </p:cNvSpPr>
          <p:nvPr/>
        </p:nvSpPr>
        <p:spPr bwMode="auto">
          <a:xfrm>
            <a:off x="3203575" y="2492375"/>
            <a:ext cx="476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 2</a:t>
            </a:r>
            <a:r>
              <a:rPr lang="ru-RU"/>
              <a:t> </a:t>
            </a:r>
          </a:p>
        </p:txBody>
      </p:sp>
      <p:sp>
        <p:nvSpPr>
          <p:cNvPr id="14351" name="Rectangle 15"/>
          <p:cNvSpPr>
            <a:spLocks noChangeArrowheads="1"/>
          </p:cNvSpPr>
          <p:nvPr/>
        </p:nvSpPr>
        <p:spPr bwMode="auto">
          <a:xfrm>
            <a:off x="2700338" y="24923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3</a:t>
            </a: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-3175" y="5157788"/>
            <a:ext cx="9147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название спирта + эфир + название кислоты (в Р.п.)</a:t>
            </a:r>
          </a:p>
        </p:txBody>
      </p:sp>
      <p:cxnSp>
        <p:nvCxnSpPr>
          <p:cNvPr id="14353" name="AutoShape 17"/>
          <p:cNvCxnSpPr>
            <a:cxnSpLocks noChangeShapeType="1"/>
          </p:cNvCxnSpPr>
          <p:nvPr/>
        </p:nvCxnSpPr>
        <p:spPr bwMode="auto">
          <a:xfrm>
            <a:off x="323850" y="5734050"/>
            <a:ext cx="882015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14355" name="AutoShape 19"/>
          <p:cNvCxnSpPr>
            <a:cxnSpLocks noChangeShapeType="1"/>
          </p:cNvCxnSpPr>
          <p:nvPr/>
        </p:nvCxnSpPr>
        <p:spPr bwMode="auto">
          <a:xfrm flipH="1">
            <a:off x="0" y="5734050"/>
            <a:ext cx="4683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14357" name="AutoShape 21"/>
          <p:cNvCxnSpPr>
            <a:cxnSpLocks noChangeShapeType="1"/>
          </p:cNvCxnSpPr>
          <p:nvPr/>
        </p:nvCxnSpPr>
        <p:spPr bwMode="auto">
          <a:xfrm>
            <a:off x="0" y="5013325"/>
            <a:ext cx="9144000" cy="714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14359" name="Rectangle 23"/>
          <p:cNvSpPr>
            <a:spLocks noChangeArrowheads="1"/>
          </p:cNvSpPr>
          <p:nvPr/>
        </p:nvSpPr>
        <p:spPr bwMode="auto">
          <a:xfrm>
            <a:off x="684213" y="5949950"/>
            <a:ext cx="73072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>
                <a:latin typeface="Times New Roman" pitchFamily="18" charset="0"/>
              </a:rPr>
              <a:t>этиловый эфир пропановой кислоты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736600" y="260350"/>
            <a:ext cx="787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3600">
                <a:latin typeface="Times New Roman" pitchFamily="18" charset="0"/>
              </a:rPr>
              <a:t>Общая формула гомологического ряда </a:t>
            </a:r>
          </a:p>
          <a:p>
            <a:pPr algn="ctr"/>
            <a:r>
              <a:rPr lang="ru-RU" sz="3600">
                <a:latin typeface="Times New Roman" pitchFamily="18" charset="0"/>
              </a:rPr>
              <a:t>предельных сложных эфиров </a:t>
            </a:r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131" name="Object 11"/>
          <p:cNvGraphicFramePr>
            <a:graphicFrameLocks noChangeAspect="1"/>
          </p:cNvGraphicFramePr>
          <p:nvPr/>
        </p:nvGraphicFramePr>
        <p:xfrm>
          <a:off x="2339975" y="1628775"/>
          <a:ext cx="4464050" cy="1673225"/>
        </p:xfrm>
        <a:graphic>
          <a:graphicData uri="http://schemas.openxmlformats.org/presentationml/2006/ole">
            <p:oleObj spid="_x0000_s5131" name="Формула" r:id="rId3" imgW="609600" imgH="228600" progId="Equation.3">
              <p:embed/>
            </p:oleObj>
          </a:graphicData>
        </a:graphic>
      </p:graphicFrame>
      <p:graphicFrame>
        <p:nvGraphicFramePr>
          <p:cNvPr id="5133" name="Object 13"/>
          <p:cNvGraphicFramePr>
            <a:graphicFrameLocks noChangeAspect="1"/>
          </p:cNvGraphicFramePr>
          <p:nvPr/>
        </p:nvGraphicFramePr>
        <p:xfrm>
          <a:off x="2627313" y="3786188"/>
          <a:ext cx="3673475" cy="1941512"/>
        </p:xfrm>
        <a:graphic>
          <a:graphicData uri="http://schemas.openxmlformats.org/presentationml/2006/ole">
            <p:oleObj spid="_x0000_s5133" name="ChemSketch" r:id="rId4" imgW="1423440" imgH="75276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968375" y="549275"/>
          <a:ext cx="8175625" cy="2813050"/>
        </p:xfrm>
        <a:graphic>
          <a:graphicData uri="http://schemas.openxmlformats.org/presentationml/2006/ole">
            <p:oleObj spid="_x0000_s6148" name="ChemSketch" r:id="rId3" imgW="2185560" imgH="752760" progId="">
              <p:embed/>
            </p:oleObj>
          </a:graphicData>
        </a:graphic>
      </p:graphicFrame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124075" y="4868863"/>
            <a:ext cx="2867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2. этилформиат</a:t>
            </a: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2124075" y="4149725"/>
            <a:ext cx="2940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1. этилметаноат</a:t>
            </a: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2124075" y="5589588"/>
            <a:ext cx="69992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3</a:t>
            </a:r>
            <a:r>
              <a:rPr lang="ru-RU" sz="3200"/>
              <a:t>. </a:t>
            </a:r>
            <a:r>
              <a:rPr lang="ru-RU" sz="3200">
                <a:cs typeface="Times New Roman" pitchFamily="18" charset="0"/>
              </a:rPr>
              <a:t>этиловый эфир муравьиной кислоты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827088" y="549275"/>
          <a:ext cx="7775575" cy="3332163"/>
        </p:xfrm>
        <a:graphic>
          <a:graphicData uri="http://schemas.openxmlformats.org/presentationml/2006/ole">
            <p:oleObj spid="_x0000_s7172" name="ChemSketch" r:id="rId3" imgW="1755720" imgH="752760" progId="">
              <p:embed/>
            </p:oleObj>
          </a:graphicData>
        </a:graphic>
      </p:graphicFrame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755650" y="5157788"/>
            <a:ext cx="2743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2. метилацетат</a:t>
            </a: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755650" y="4437063"/>
            <a:ext cx="29400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1. метилэтаноат</a:t>
            </a: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755650" y="5805488"/>
            <a:ext cx="73088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3. метиловый эфир муравьиной  кислоты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900113" y="260350"/>
          <a:ext cx="7777162" cy="2295525"/>
        </p:xfrm>
        <a:graphic>
          <a:graphicData uri="http://schemas.openxmlformats.org/presentationml/2006/ole">
            <p:oleObj spid="_x0000_s8196" name="ChemSketch" r:id="rId3" imgW="2548080" imgH="752760" progId="">
              <p:embed/>
            </p:oleObj>
          </a:graphicData>
        </a:graphic>
      </p:graphicFrame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827088" y="4827588"/>
            <a:ext cx="34226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2. н- пропилацетат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827088" y="4076700"/>
            <a:ext cx="36195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1. н- пропилэтаноат</a:t>
            </a: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827088" y="5516563"/>
            <a:ext cx="74120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3. н- пропиловый эфир уксусной кислоты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572</TotalTime>
  <Words>311</Words>
  <Application>Microsoft Office PowerPoint</Application>
  <PresentationFormat>Экран (4:3)</PresentationFormat>
  <Paragraphs>111</Paragraphs>
  <Slides>27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Times New Roman</vt:lpstr>
      <vt:lpstr>Трек</vt:lpstr>
      <vt:lpstr>ChemSketch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Сынуля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Мишаня</dc:creator>
  <cp:lastModifiedBy>Admin</cp:lastModifiedBy>
  <cp:revision>19</cp:revision>
  <dcterms:created xsi:type="dcterms:W3CDTF">2009-02-12T07:52:57Z</dcterms:created>
  <dcterms:modified xsi:type="dcterms:W3CDTF">2012-05-10T14:03:22Z</dcterms:modified>
</cp:coreProperties>
</file>