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37"/>
  </p:notesMasterIdLst>
  <p:sldIdLst>
    <p:sldId id="265" r:id="rId2"/>
    <p:sldId id="314" r:id="rId3"/>
    <p:sldId id="270" r:id="rId4"/>
    <p:sldId id="267" r:id="rId5"/>
    <p:sldId id="271" r:id="rId6"/>
    <p:sldId id="309" r:id="rId7"/>
    <p:sldId id="311" r:id="rId8"/>
    <p:sldId id="294" r:id="rId9"/>
    <p:sldId id="268" r:id="rId10"/>
    <p:sldId id="272" r:id="rId11"/>
    <p:sldId id="275" r:id="rId12"/>
    <p:sldId id="276" r:id="rId13"/>
    <p:sldId id="277" r:id="rId14"/>
    <p:sldId id="278" r:id="rId15"/>
    <p:sldId id="279" r:id="rId16"/>
    <p:sldId id="280" r:id="rId17"/>
    <p:sldId id="284" r:id="rId18"/>
    <p:sldId id="290" r:id="rId19"/>
    <p:sldId id="292" r:id="rId20"/>
    <p:sldId id="293" r:id="rId21"/>
    <p:sldId id="258" r:id="rId22"/>
    <p:sldId id="259" r:id="rId23"/>
    <p:sldId id="305" r:id="rId24"/>
    <p:sldId id="291" r:id="rId25"/>
    <p:sldId id="295" r:id="rId26"/>
    <p:sldId id="298" r:id="rId27"/>
    <p:sldId id="273" r:id="rId28"/>
    <p:sldId id="299" r:id="rId29"/>
    <p:sldId id="300" r:id="rId30"/>
    <p:sldId id="297" r:id="rId31"/>
    <p:sldId id="308" r:id="rId32"/>
    <p:sldId id="313" r:id="rId33"/>
    <p:sldId id="315" r:id="rId34"/>
    <p:sldId id="316" r:id="rId35"/>
    <p:sldId id="318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405" autoAdjust="0"/>
    <p:restoredTop sz="94709" autoAdjust="0"/>
  </p:normalViewPr>
  <p:slideViewPr>
    <p:cSldViewPr>
      <p:cViewPr>
        <p:scale>
          <a:sx n="70" d="100"/>
          <a:sy n="70" d="100"/>
        </p:scale>
        <p:origin x="-2802" y="-9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FD4745-8083-41A7-B580-2D6B0E69CD8A}" type="datetimeFigureOut">
              <a:rPr lang="ru-RU" smtClean="0"/>
              <a:pPr/>
              <a:t>24.12.2015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E08370-0CEB-41DF-85B3-FD40B46C5AC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7969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E08370-0CEB-41DF-85B3-FD40B46C5AC0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32344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E08370-0CEB-41DF-85B3-FD40B46C5AC0}" type="slidenum">
              <a:rPr lang="ru-RU" smtClean="0"/>
              <a:pPr/>
              <a:t>29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78C4A-203F-429E-B940-4E31F4821A3D}" type="datetimeFigureOut">
              <a:rPr lang="ru-RU" smtClean="0"/>
              <a:pPr/>
              <a:t>24.12.2015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FE2363-9984-415E-8EFF-ECAD8EFB76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78C4A-203F-429E-B940-4E31F4821A3D}" type="datetimeFigureOut">
              <a:rPr lang="ru-RU" smtClean="0"/>
              <a:pPr/>
              <a:t>24.12.2015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E2363-9984-415E-8EFF-ECAD8EFB76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78C4A-203F-429E-B940-4E31F4821A3D}" type="datetimeFigureOut">
              <a:rPr lang="ru-RU" smtClean="0"/>
              <a:pPr/>
              <a:t>24.12.2015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E2363-9984-415E-8EFF-ECAD8EFB76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78C4A-203F-429E-B940-4E31F4821A3D}" type="datetimeFigureOut">
              <a:rPr lang="ru-RU" smtClean="0"/>
              <a:pPr/>
              <a:t>24.12.2015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FE2363-9984-415E-8EFF-ECAD8EFB76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78C4A-203F-429E-B940-4E31F4821A3D}" type="datetimeFigureOut">
              <a:rPr lang="ru-RU" smtClean="0"/>
              <a:pPr/>
              <a:t>24.12.2015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E2363-9984-415E-8EFF-ECAD8EFB76B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78C4A-203F-429E-B940-4E31F4821A3D}" type="datetimeFigureOut">
              <a:rPr lang="ru-RU" smtClean="0"/>
              <a:pPr/>
              <a:t>24.12.2015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E2363-9984-415E-8EFF-ECAD8EFB76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78C4A-203F-429E-B940-4E31F4821A3D}" type="datetimeFigureOut">
              <a:rPr lang="ru-RU" smtClean="0"/>
              <a:pPr/>
              <a:t>24.12.2015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FE2363-9984-415E-8EFF-ECAD8EFB76B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78C4A-203F-429E-B940-4E31F4821A3D}" type="datetimeFigureOut">
              <a:rPr lang="ru-RU" smtClean="0"/>
              <a:pPr/>
              <a:t>24.12.2015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E2363-9984-415E-8EFF-ECAD8EFB76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78C4A-203F-429E-B940-4E31F4821A3D}" type="datetimeFigureOut">
              <a:rPr lang="ru-RU" smtClean="0"/>
              <a:pPr/>
              <a:t>24.12.2015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E2363-9984-415E-8EFF-ECAD8EFB76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78C4A-203F-429E-B940-4E31F4821A3D}" type="datetimeFigureOut">
              <a:rPr lang="ru-RU" smtClean="0"/>
              <a:pPr/>
              <a:t>24.12.2015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E2363-9984-415E-8EFF-ECAD8EFB76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78C4A-203F-429E-B940-4E31F4821A3D}" type="datetimeFigureOut">
              <a:rPr lang="ru-RU" smtClean="0"/>
              <a:pPr/>
              <a:t>24.12.2015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E2363-9984-415E-8EFF-ECAD8EFB76B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8E78C4A-203F-429E-B940-4E31F4821A3D}" type="datetimeFigureOut">
              <a:rPr lang="ru-RU" smtClean="0"/>
              <a:pPr/>
              <a:t>24.12.2015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FE2363-9984-415E-8EFF-ECAD8EFB76B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hyperlink" Target="http://monash-ja-dira.moskva.com/imgcache/3500dc69d13f454afa4bb2020256f0c0" TargetMode="Externa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0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hyperlink" Target="http://idison.ru/images/watermarks/products/d8/06/product_img_13806.jpg" TargetMode="External"/><Relationship Id="rId13" Type="http://schemas.openxmlformats.org/officeDocument/2006/relationships/hyperlink" Target="http://data.hdwallpapers.im/new_year_christmas_table_tableware_trees_sweets_treats.jpg" TargetMode="External"/><Relationship Id="rId3" Type="http://schemas.openxmlformats.org/officeDocument/2006/relationships/hyperlink" Target="http://www.prestigeturr.ru/upload/iblock/e0c/e0ccffb8a600a8383d036f9784f230c3.jpg" TargetMode="External"/><Relationship Id="rId7" Type="http://schemas.openxmlformats.org/officeDocument/2006/relationships/hyperlink" Target="http://www.playcast.ru/uploads/2013/01/31/4549836.jpg" TargetMode="External"/><Relationship Id="rId12" Type="http://schemas.openxmlformats.org/officeDocument/2006/relationships/hyperlink" Target="http://www.samura.ru/media/images/blog/anglijskaya-kuhnya4.jpg" TargetMode="External"/><Relationship Id="rId2" Type="http://schemas.openxmlformats.org/officeDocument/2006/relationships/hyperlink" Target="http://cs6100.vk.me/v6100250/1a09/Ohz-ma6MQmA.jpg" TargetMode="External"/><Relationship Id="rId16" Type="http://schemas.openxmlformats.org/officeDocument/2006/relationships/hyperlink" Target="http://www.funlib.ru/cimg/2014/102201/0423325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mywishlist.ru/pic/i/wish/orig/006/362/931.jpeg" TargetMode="External"/><Relationship Id="rId11" Type="http://schemas.openxmlformats.org/officeDocument/2006/relationships/hyperlink" Target="http://uslide.ru/images/24/30865/960/img2.jpg" TargetMode="External"/><Relationship Id="rId5" Type="http://schemas.openxmlformats.org/officeDocument/2006/relationships/hyperlink" Target="http://www.atlanta-service.ru/upload/images/212.jpg" TargetMode="External"/><Relationship Id="rId15" Type="http://schemas.openxmlformats.org/officeDocument/2006/relationships/hyperlink" Target="http://soligalich.prihod.ru/files/2013/09/%D0%92%D0%B5%D1%80%D0%B1_7-3.jpg" TargetMode="External"/><Relationship Id="rId10" Type="http://schemas.openxmlformats.org/officeDocument/2006/relationships/hyperlink" Target="http://www.sozvezdiesnov.ru/published/publicdata/SOZVEZDIESNOVSHOP/attachments/SC/products_pictures/b_09014_enl.jpg" TargetMode="External"/><Relationship Id="rId4" Type="http://schemas.openxmlformats.org/officeDocument/2006/relationships/hyperlink" Target="http://s015.radikal.ru/i331/1109/2a/08d74c52d5b3.jpg" TargetMode="External"/><Relationship Id="rId9" Type="http://schemas.openxmlformats.org/officeDocument/2006/relationships/hyperlink" Target="http://img2.nevesta.info/content/photo/253600/253549/201503/4134147/4134147x.jpg" TargetMode="External"/><Relationship Id="rId14" Type="http://schemas.openxmlformats.org/officeDocument/2006/relationships/hyperlink" Target="http://player.myshared.ru/363649/data/images/img4.jpg" TargetMode="Externa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hyperlink" Target="http://cs628019.vk.me/v628019641/da0c/SWDLVN8QglQ.jpg" TargetMode="External"/><Relationship Id="rId13" Type="http://schemas.openxmlformats.org/officeDocument/2006/relationships/hyperlink" Target="http://infowoman.com.ua/uploads/posts/2013-11/1385503342_5_o_klok_21.jpg" TargetMode="External"/><Relationship Id="rId3" Type="http://schemas.openxmlformats.org/officeDocument/2006/relationships/hyperlink" Target="http://proxy12.media.online.ua/uol/r2-dce7119e9c/5185d9d5b87f6.gif" TargetMode="External"/><Relationship Id="rId7" Type="http://schemas.openxmlformats.org/officeDocument/2006/relationships/hyperlink" Target="http://img2.nevesta.info/content/photo/8200/8150/201201/380511/380511x.jpg" TargetMode="External"/><Relationship Id="rId12" Type="http://schemas.openxmlformats.org/officeDocument/2006/relationships/hyperlink" Target="http://images.vfl.ru/ii/1395683505/c1866cd6/4599754.jpg" TargetMode="External"/><Relationship Id="rId2" Type="http://schemas.openxmlformats.org/officeDocument/2006/relationships/hyperlink" Target="http://lapatisserieparisienne.ru/wp-content/uploads/2015/04/Korzinki-k-Pashe-ot-restorana-Adina_full.jpg" TargetMode="External"/><Relationship Id="rId16" Type="http://schemas.openxmlformats.org/officeDocument/2006/relationships/hyperlink" Target="http://foodnetwork.sndimg.com/content/dam/images/food/fullset/2010/9/16/0/sandra-lee_tablescape-cocktail-party_s4x3.jpg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3.bp.blogspot.com/_W8S2Ctt1jXk/TLK5kwObSTI/AAAAAAAAAC8/azjyN4DA5Uw/s1600/table%20setting.jpg" TargetMode="External"/><Relationship Id="rId11" Type="http://schemas.openxmlformats.org/officeDocument/2006/relationships/hyperlink" Target="http://i.obozrevatel.ua/16/1555138/235787.jpg" TargetMode="External"/><Relationship Id="rId5" Type="http://schemas.openxmlformats.org/officeDocument/2006/relationships/hyperlink" Target="http://f5.s.qip.ru/d3R3GnlK.jpg" TargetMode="External"/><Relationship Id="rId15" Type="http://schemas.openxmlformats.org/officeDocument/2006/relationships/hyperlink" Target="http://&#1072;&#1082;&#1094;&#1077;&#1085;&#1090;-&#1076;&#1077;&#1082;&#1086;&#1088;.&#1088;&#1092;/assets/templates/akcent/css/images/our/winterw_1_5.jpg" TargetMode="External"/><Relationship Id="rId10" Type="http://schemas.openxmlformats.org/officeDocument/2006/relationships/hyperlink" Target="http://u-babushki.ru/userfiles/image/%D0%95%D0%B4%D0%B0/28.jpg" TargetMode="External"/><Relationship Id="rId4" Type="http://schemas.openxmlformats.org/officeDocument/2006/relationships/hyperlink" Target="http://ic.pics.livejournal.com/volgingg/64311080/1138/1138_original.jpg" TargetMode="External"/><Relationship Id="rId9" Type="http://schemas.openxmlformats.org/officeDocument/2006/relationships/hyperlink" Target="http://www.orthographical.slovaronline.com/%D0%97/%D0%97%D0%90" TargetMode="External"/><Relationship Id="rId14" Type="http://schemas.openxmlformats.org/officeDocument/2006/relationships/hyperlink" Target="http://www.danaja.ru/plugins/p17_image_gallery/images/1/37.jpg" TargetMode="Externa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428605"/>
            <a:ext cx="7960968" cy="618630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2800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/>
            </a:r>
            <a:br>
              <a:rPr lang="ru-RU" sz="2800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sz="4000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Сервировка </a:t>
            </a:r>
            <a:r>
              <a:rPr lang="ru-RU" sz="4000" b="1" i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праздничного </a:t>
            </a:r>
            <a:r>
              <a:rPr lang="ru-RU" sz="4000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стола</a:t>
            </a:r>
            <a:endParaRPr lang="ru-RU" sz="2800" b="1" i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algn="ctr"/>
            <a:endParaRPr lang="ru-RU" sz="2800" b="1" i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algn="ctr"/>
            <a:endParaRPr lang="ru-RU" sz="2800" b="1" i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algn="ctr"/>
            <a:endParaRPr lang="ru-RU" sz="2800" b="1" i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algn="ctr"/>
            <a:endParaRPr lang="ru-RU" sz="2800" b="1" i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algn="ctr"/>
            <a:endParaRPr lang="ru-RU" sz="2800" b="1" i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algn="r"/>
            <a:endParaRPr lang="ru-RU" sz="2800" b="1" i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algn="r"/>
            <a:r>
              <a:rPr lang="ru-RU" sz="28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Учитель технологии</a:t>
            </a:r>
          </a:p>
          <a:p>
            <a:pPr algn="r"/>
            <a:r>
              <a:rPr lang="ru-RU" sz="28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МАОУ </a:t>
            </a:r>
            <a:r>
              <a:rPr lang="ru-RU" sz="28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«Школа №31</a:t>
            </a:r>
            <a:r>
              <a:rPr lang="ru-RU" sz="28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   </a:t>
            </a:r>
            <a:r>
              <a:rPr lang="ru-RU" sz="2800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г.о</a:t>
            </a:r>
            <a:r>
              <a:rPr lang="ru-RU" sz="28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 Балашиха </a:t>
            </a:r>
          </a:p>
          <a:p>
            <a:pPr algn="r"/>
            <a:r>
              <a:rPr lang="ru-RU" sz="28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Курбатова Наталья Юрьевна</a:t>
            </a:r>
          </a:p>
          <a:p>
            <a:pPr algn="ctr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endParaRPr lang="ru-RU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62068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ОТВЕТЬТЕ НА ВОПРОСЫ: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836712"/>
            <a:ext cx="9144000" cy="6021288"/>
          </a:xfrm>
        </p:spPr>
        <p:txBody>
          <a:bodyPr>
            <a:normAutofit fontScale="55000" lnSpcReduction="20000"/>
          </a:bodyPr>
          <a:lstStyle/>
          <a:p>
            <a:pPr lvl="0"/>
            <a:r>
              <a:rPr lang="ru-RU" sz="4500" dirty="0" smtClean="0"/>
              <a:t>1. </a:t>
            </a:r>
            <a:r>
              <a:rPr lang="ru-RU" sz="4500" u="sng" dirty="0" smtClean="0"/>
              <a:t>Какой банкет проходит стоя</a:t>
            </a:r>
            <a:r>
              <a:rPr lang="ru-RU" sz="4500" dirty="0" smtClean="0"/>
              <a:t>?</a:t>
            </a:r>
          </a:p>
          <a:p>
            <a:pPr lvl="0"/>
            <a:r>
              <a:rPr lang="ru-RU" sz="4500" dirty="0" smtClean="0"/>
              <a:t>       1) банкет-фуршет         2) банкет-коктейль</a:t>
            </a:r>
          </a:p>
          <a:p>
            <a:pPr lvl="0"/>
            <a:r>
              <a:rPr lang="ru-RU" sz="4500" dirty="0" smtClean="0"/>
              <a:t>                       3) банкет с  частичным обслуживанием</a:t>
            </a:r>
          </a:p>
          <a:p>
            <a:pPr lvl="0"/>
            <a:r>
              <a:rPr lang="ru-RU" sz="4500" dirty="0" smtClean="0"/>
              <a:t>2. </a:t>
            </a:r>
            <a:r>
              <a:rPr lang="ru-RU" sz="4500" u="sng" dirty="0" smtClean="0"/>
              <a:t>Для какого банкета на стол стелется цветная скатерть</a:t>
            </a:r>
            <a:r>
              <a:rPr lang="ru-RU" sz="4500" dirty="0" smtClean="0"/>
              <a:t>?</a:t>
            </a:r>
          </a:p>
          <a:p>
            <a:r>
              <a:rPr lang="ru-RU" sz="4500" dirty="0" smtClean="0"/>
              <a:t>       1 ) банкет-коктейль             2) банкет «шведский стол»</a:t>
            </a:r>
          </a:p>
          <a:p>
            <a:r>
              <a:rPr lang="ru-RU" sz="4500" dirty="0" smtClean="0"/>
              <a:t>                                        3) банкет-чай.</a:t>
            </a:r>
          </a:p>
          <a:p>
            <a:r>
              <a:rPr lang="ru-RU" sz="4500" dirty="0" smtClean="0"/>
              <a:t>3. </a:t>
            </a:r>
            <a:r>
              <a:rPr lang="ru-RU" sz="4500" u="sng" dirty="0" smtClean="0"/>
              <a:t>Что такое </a:t>
            </a:r>
            <a:r>
              <a:rPr lang="ru-RU" sz="4500" u="sng" dirty="0" err="1" smtClean="0"/>
              <a:t>креманка</a:t>
            </a:r>
            <a:r>
              <a:rPr lang="ru-RU" sz="4500" dirty="0" smtClean="0"/>
              <a:t>?</a:t>
            </a:r>
          </a:p>
          <a:p>
            <a:r>
              <a:rPr lang="ru-RU" sz="4500" dirty="0" smtClean="0"/>
              <a:t>    1)  пароварочный котел                 2)  элемент интерьера</a:t>
            </a:r>
          </a:p>
          <a:p>
            <a:r>
              <a:rPr lang="ru-RU" sz="4500" dirty="0" smtClean="0"/>
              <a:t>                      3) емкость для  подачи десертных блюд.</a:t>
            </a:r>
          </a:p>
          <a:p>
            <a:r>
              <a:rPr lang="ru-RU" sz="4500" dirty="0" smtClean="0"/>
              <a:t>4.  </a:t>
            </a:r>
            <a:r>
              <a:rPr lang="ru-RU" sz="4500" u="sng" dirty="0" smtClean="0"/>
              <a:t>Как называется выездное обслуживание банкета-фуршета?</a:t>
            </a:r>
          </a:p>
          <a:p>
            <a:r>
              <a:rPr lang="ru-RU" sz="4500" dirty="0" smtClean="0"/>
              <a:t>     1)  </a:t>
            </a:r>
            <a:r>
              <a:rPr lang="ru-RU" sz="4500" dirty="0" err="1" smtClean="0"/>
              <a:t>кейтеринг</a:t>
            </a:r>
            <a:r>
              <a:rPr lang="ru-RU" sz="4500" dirty="0"/>
              <a:t> </a:t>
            </a:r>
            <a:r>
              <a:rPr lang="ru-RU" sz="4500" dirty="0" smtClean="0"/>
              <a:t>                               2)  </a:t>
            </a:r>
            <a:r>
              <a:rPr lang="ru-RU" sz="4500" dirty="0" err="1" smtClean="0"/>
              <a:t>транширование</a:t>
            </a:r>
            <a:endParaRPr lang="ru-RU" sz="4500" dirty="0" smtClean="0"/>
          </a:p>
          <a:p>
            <a:r>
              <a:rPr lang="ru-RU" sz="4500" dirty="0" smtClean="0"/>
              <a:t>                              3)  сопровождение</a:t>
            </a:r>
          </a:p>
          <a:p>
            <a:r>
              <a:rPr lang="ru-RU" sz="4500" dirty="0" smtClean="0"/>
              <a:t>5.  </a:t>
            </a:r>
            <a:r>
              <a:rPr lang="ru-RU" sz="4500" u="sng" dirty="0" smtClean="0"/>
              <a:t>Кто должен нести   поднос при  подаче блюда  в ресторане?</a:t>
            </a:r>
          </a:p>
          <a:p>
            <a:r>
              <a:rPr lang="ru-RU" sz="4500" dirty="0" smtClean="0"/>
              <a:t>    1)  метрдотель            2)  повар              3)  официант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u="sng" dirty="0" smtClean="0"/>
              <a:t>РЕШИТЕ      АНАГРАММУ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142984"/>
            <a:ext cx="8686800" cy="5286412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>
              <a:buNone/>
            </a:pPr>
            <a:r>
              <a:rPr lang="ru-RU" dirty="0" smtClean="0">
                <a:latin typeface="+mj-lt"/>
              </a:rPr>
              <a:t>НАИОЦФИТ</a:t>
            </a:r>
          </a:p>
          <a:p>
            <a:pPr>
              <a:buNone/>
            </a:pPr>
            <a:endParaRPr lang="ru-RU" dirty="0" smtClean="0">
              <a:latin typeface="+mj-lt"/>
            </a:endParaRPr>
          </a:p>
          <a:p>
            <a:pPr algn="ctr">
              <a:buNone/>
            </a:pPr>
            <a:r>
              <a:rPr lang="ru-RU" dirty="0" smtClean="0">
                <a:latin typeface="+mj-lt"/>
              </a:rPr>
              <a:t>ЛТОМТЕДЕРЬ</a:t>
            </a:r>
          </a:p>
          <a:p>
            <a:pPr>
              <a:buNone/>
            </a:pPr>
            <a:r>
              <a:rPr lang="ru-RU" dirty="0" smtClean="0">
                <a:latin typeface="+mj-lt"/>
              </a:rPr>
              <a:t> </a:t>
            </a:r>
          </a:p>
          <a:p>
            <a:pPr algn="ctr">
              <a:buNone/>
            </a:pPr>
            <a:r>
              <a:rPr lang="ru-RU" dirty="0" smtClean="0">
                <a:latin typeface="+mj-lt"/>
              </a:rPr>
              <a:t>РТЬНЕЕРИ</a:t>
            </a:r>
          </a:p>
          <a:p>
            <a:pPr>
              <a:buNone/>
            </a:pPr>
            <a:r>
              <a:rPr lang="ru-RU" dirty="0" smtClean="0">
                <a:latin typeface="+mj-lt"/>
              </a:rPr>
              <a:t> </a:t>
            </a:r>
          </a:p>
          <a:p>
            <a:pPr algn="ctr">
              <a:buNone/>
            </a:pPr>
            <a:r>
              <a:rPr lang="ru-RU" dirty="0" smtClean="0">
                <a:latin typeface="+mj-lt"/>
              </a:rPr>
              <a:t>МКАНАРКЕ</a:t>
            </a:r>
          </a:p>
          <a:p>
            <a:pPr>
              <a:buNone/>
            </a:pPr>
            <a:r>
              <a:rPr lang="ru-RU" dirty="0" smtClean="0">
                <a:latin typeface="+mj-lt"/>
              </a:rPr>
              <a:t> </a:t>
            </a:r>
          </a:p>
          <a:p>
            <a:pPr algn="ctr">
              <a:buNone/>
            </a:pPr>
            <a:r>
              <a:rPr lang="ru-RU" dirty="0" smtClean="0">
                <a:latin typeface="+mj-lt"/>
              </a:rPr>
              <a:t>НУЦАИСП</a:t>
            </a:r>
            <a:endParaRPr lang="ru-RU" dirty="0">
              <a:latin typeface="+mj-lt"/>
            </a:endParaRPr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u="sng" dirty="0" smtClean="0"/>
              <a:t/>
            </a:r>
            <a:br>
              <a:rPr lang="ru-RU" b="1" u="sng" dirty="0" smtClean="0"/>
            </a:br>
            <a:r>
              <a:rPr lang="ru-RU" b="1" u="sng" dirty="0" smtClean="0"/>
              <a:t/>
            </a:r>
            <a:br>
              <a:rPr lang="ru-RU" b="1" u="sng" dirty="0" smtClean="0"/>
            </a:br>
            <a:r>
              <a:rPr lang="ru-RU" b="1" u="sng" dirty="0" smtClean="0"/>
              <a:t>АНАГРАММА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ЭТАЛОН ОТВЕТА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НАИОЦФИТ -  ОФИЦИАНТ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5" name="Рисунок 4" descr="http://cs6100.vk.me/v6100250/1a09/Ohz-ma6MQmA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7704" y="2276872"/>
            <a:ext cx="5623560" cy="42138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u="sng" dirty="0" smtClean="0"/>
              <a:t>АНАГРАММА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ЭТАЛОН ОТВЕТА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ЛТОМТЕДЕРЬ - МЕТРДОТЕЛЬ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endParaRPr lang="ru-RU" dirty="0"/>
          </a:p>
        </p:txBody>
      </p:sp>
      <p:pic>
        <p:nvPicPr>
          <p:cNvPr id="3379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2071678"/>
            <a:ext cx="6667500" cy="442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split dir="in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u="sng" dirty="0" smtClean="0"/>
              <a:t>АНАГРАММА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ЭТАЛОН ОТВЕТА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РТЬНЕЕРИ - ИНТЕРЬЕР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5" name="Рисунок 4" descr="http://s015.radikal.ru/i331/1109/2a/08d74c52d5b3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31640" y="2204864"/>
            <a:ext cx="6408712" cy="43097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split dir="in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u="sng" dirty="0" smtClean="0"/>
              <a:t>АНАГРАММА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ЭТАЛОН ОТВЕТА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МКАНАРКЕ - КРЕМАНКА</a:t>
            </a:r>
          </a:p>
          <a:p>
            <a:pPr>
              <a:buNone/>
            </a:pPr>
            <a:endParaRPr lang="ru-RU" dirty="0" smtClean="0"/>
          </a:p>
        </p:txBody>
      </p:sp>
      <p:pic>
        <p:nvPicPr>
          <p:cNvPr id="3174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2214554"/>
            <a:ext cx="7461243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split dir="in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u="sng" dirty="0" smtClean="0"/>
              <a:t>АНАГРАММА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ЭТАЛОН ОТВЕТА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НУЦАИСП - СУПНИЦА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5" name="Рисунок 4" descr="http://mywishlist.ru/pic/i/wish/orig/006/362/931.jpe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7704" y="2367619"/>
            <a:ext cx="5472608" cy="421223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split dir="in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260649"/>
            <a:ext cx="7992888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Правила </a:t>
            </a:r>
            <a:r>
              <a:rPr lang="ru-RU" sz="2400" b="1" dirty="0" err="1" smtClean="0"/>
              <a:t>застилания</a:t>
            </a:r>
            <a:r>
              <a:rPr lang="ru-RU" sz="2400" b="1" dirty="0" smtClean="0"/>
              <a:t>  стола скатертью:</a:t>
            </a:r>
            <a:endParaRPr lang="ru-RU" sz="2400" dirty="0" smtClean="0"/>
          </a:p>
          <a:p>
            <a:r>
              <a:rPr lang="ru-RU" sz="2400" dirty="0"/>
              <a:t>ц</a:t>
            </a:r>
            <a:r>
              <a:rPr lang="ru-RU" sz="2400" dirty="0" smtClean="0"/>
              <a:t>ентральные складки скатерти (продольная и поперечная) должны находиться ровно по центру стола, а концы — свисать равномерно со всех сторон на 25—35 см. Углы скатерти должны опускаться строго против ножек стола и закрывать их.</a:t>
            </a:r>
            <a:br>
              <a:rPr lang="ru-RU" sz="2400" dirty="0" smtClean="0"/>
            </a:b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http://idison.ru/images/watermarks/products/d8/06/product_img_13806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27785" y="2276872"/>
            <a:ext cx="6516216" cy="451713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4365104"/>
            <a:ext cx="6696744" cy="2492896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2400" dirty="0" smtClean="0"/>
              <a:t>Скатерть с </a:t>
            </a:r>
            <a:r>
              <a:rPr lang="ru-RU" sz="2400" dirty="0" err="1" smtClean="0"/>
              <a:t>напероном</a:t>
            </a:r>
            <a:r>
              <a:rPr lang="ru-RU" sz="2400" dirty="0" smtClean="0"/>
              <a:t>.</a:t>
            </a:r>
            <a:br>
              <a:rPr lang="ru-RU" sz="2400" dirty="0" smtClean="0"/>
            </a:br>
            <a:r>
              <a:rPr lang="ru-RU" sz="2400" i="1" dirty="0" err="1" smtClean="0">
                <a:effectLst/>
              </a:rPr>
              <a:t>Наперон</a:t>
            </a:r>
            <a:r>
              <a:rPr lang="ru-RU" sz="2400" i="1" dirty="0" smtClean="0">
                <a:effectLst/>
              </a:rPr>
              <a:t> </a:t>
            </a:r>
            <a:r>
              <a:rPr lang="ru-RU" sz="2400" i="1" dirty="0">
                <a:effectLst/>
              </a:rPr>
              <a:t>- это скатерть меньшего размера или большая салфетка, которую кладут сверху основной скатерти. </a:t>
            </a:r>
            <a:endParaRPr lang="ru-RU" sz="24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761976" cy="538988"/>
          </a:xfrm>
        </p:spPr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50177" name="Picture 1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71800" y="260648"/>
            <a:ext cx="5978624" cy="4348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1149884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2800" dirty="0" err="1" smtClean="0"/>
              <a:t>ЗастИлание</a:t>
            </a:r>
            <a:r>
              <a:rPr lang="ru-RU" sz="2800" dirty="0" smtClean="0"/>
              <a:t> банкетного стола  скатертью с юбкой</a:t>
            </a:r>
            <a:endParaRPr lang="ru-RU" sz="28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6" name="Рисунок 5" descr="http://img2.nevesta.info/content/photo/253600/253549/201503/4134147/4134147x.jpg"/>
          <p:cNvPicPr>
            <a:picLocks noGrp="1"/>
          </p:cNvPicPr>
          <p:nvPr>
            <p:ph type="pic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35696" y="616634"/>
            <a:ext cx="6698704" cy="439654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5636096"/>
          </a:xfrm>
        </p:spPr>
        <p:txBody>
          <a:bodyPr>
            <a:normAutofit fontScale="90000"/>
          </a:bodyPr>
          <a:lstStyle/>
          <a:p>
            <a:pPr lvl="0"/>
            <a:r>
              <a:rPr lang="ru-RU" sz="3100" b="1" dirty="0" smtClean="0"/>
              <a:t>Цели урока:</a:t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>-</a:t>
            </a:r>
            <a:r>
              <a:rPr lang="ru-RU" sz="2700" b="1" i="1" u="sng" dirty="0" smtClean="0">
                <a:effectLst/>
              </a:rPr>
              <a:t>Обучающая</a:t>
            </a:r>
            <a:r>
              <a:rPr lang="ru-RU" sz="2700" b="1" dirty="0" smtClean="0">
                <a:effectLst/>
              </a:rPr>
              <a:t> </a:t>
            </a:r>
            <a:r>
              <a:rPr lang="ru-RU" sz="2700" b="1" dirty="0">
                <a:effectLst/>
              </a:rPr>
              <a:t>- ознакомить учащихся с основными  отличительными особенностями сервировки тематического </a:t>
            </a:r>
            <a:r>
              <a:rPr lang="ru-RU" sz="2700" b="1" dirty="0" smtClean="0">
                <a:effectLst/>
              </a:rPr>
              <a:t>стола, с </a:t>
            </a:r>
            <a:r>
              <a:rPr lang="ru-RU" sz="2700" b="1" dirty="0">
                <a:effectLst/>
              </a:rPr>
              <a:t>правилами </a:t>
            </a:r>
            <a:r>
              <a:rPr lang="ru-RU" sz="2700" b="1" dirty="0" err="1" smtClean="0">
                <a:effectLst/>
              </a:rPr>
              <a:t>застилания</a:t>
            </a:r>
            <a:r>
              <a:rPr lang="ru-RU" sz="2700" b="1" dirty="0" smtClean="0">
                <a:effectLst/>
              </a:rPr>
              <a:t> </a:t>
            </a:r>
            <a:r>
              <a:rPr lang="ru-RU" sz="2700" b="1" dirty="0">
                <a:effectLst/>
              </a:rPr>
              <a:t>стола </a:t>
            </a:r>
            <a:r>
              <a:rPr lang="ru-RU" sz="2700" b="1" dirty="0" smtClean="0">
                <a:effectLst/>
              </a:rPr>
              <a:t>скатертью, с </a:t>
            </a:r>
            <a:r>
              <a:rPr lang="ru-RU" sz="2700" b="1" dirty="0">
                <a:effectLst/>
              </a:rPr>
              <a:t>видами </a:t>
            </a:r>
            <a:r>
              <a:rPr lang="ru-RU" sz="2700" b="1" dirty="0" smtClean="0">
                <a:effectLst/>
              </a:rPr>
              <a:t>скатертей;</a:t>
            </a:r>
            <a:r>
              <a:rPr lang="ru-RU" sz="2700" b="1" dirty="0">
                <a:effectLst/>
              </a:rPr>
              <a:t/>
            </a:r>
            <a:br>
              <a:rPr lang="ru-RU" sz="2700" b="1" dirty="0">
                <a:effectLst/>
              </a:rPr>
            </a:br>
            <a:r>
              <a:rPr lang="ru-RU" sz="2700" b="1" dirty="0" smtClean="0">
                <a:effectLst/>
              </a:rPr>
              <a:t>-</a:t>
            </a:r>
            <a:r>
              <a:rPr lang="ru-RU" sz="2700" b="1" i="1" u="sng" dirty="0" smtClean="0">
                <a:effectLst/>
              </a:rPr>
              <a:t>Развивающая</a:t>
            </a:r>
            <a:r>
              <a:rPr lang="ru-RU" sz="2700" b="1" dirty="0" smtClean="0">
                <a:effectLst/>
              </a:rPr>
              <a:t> </a:t>
            </a:r>
            <a:r>
              <a:rPr lang="ru-RU" sz="2700" b="1" dirty="0">
                <a:effectLst/>
              </a:rPr>
              <a:t>– прививать умения </a:t>
            </a:r>
            <a:r>
              <a:rPr lang="ru-RU" sz="2700" b="1" dirty="0" smtClean="0">
                <a:effectLst/>
              </a:rPr>
              <a:t>  создания </a:t>
            </a:r>
            <a:r>
              <a:rPr lang="ru-RU" sz="2700" b="1" dirty="0">
                <a:effectLst/>
              </a:rPr>
              <a:t>уюта, комфорта, правила застольного </a:t>
            </a:r>
            <a:r>
              <a:rPr lang="ru-RU" sz="2700" b="1" dirty="0" smtClean="0">
                <a:effectLst/>
              </a:rPr>
              <a:t>этикета, эстетики </a:t>
            </a:r>
            <a:r>
              <a:rPr lang="ru-RU" sz="2700" b="1" dirty="0">
                <a:effectLst/>
              </a:rPr>
              <a:t>быта.</a:t>
            </a:r>
            <a:r>
              <a:rPr lang="ru-RU" sz="2700" dirty="0">
                <a:effectLst/>
              </a:rPr>
              <a:t/>
            </a:r>
            <a:br>
              <a:rPr lang="ru-RU" sz="2700" dirty="0">
                <a:effectLst/>
              </a:rPr>
            </a:br>
            <a:r>
              <a:rPr lang="ru-RU" sz="2700" dirty="0" smtClean="0">
                <a:effectLst/>
              </a:rPr>
              <a:t>-</a:t>
            </a:r>
            <a:r>
              <a:rPr lang="ru-RU" sz="2700" b="1" i="1" u="sng" dirty="0" smtClean="0">
                <a:effectLst/>
              </a:rPr>
              <a:t>Воспитательная</a:t>
            </a:r>
            <a:r>
              <a:rPr lang="ru-RU" sz="2700" b="1" dirty="0" smtClean="0">
                <a:effectLst/>
              </a:rPr>
              <a:t> </a:t>
            </a:r>
            <a:r>
              <a:rPr lang="ru-RU" sz="2700" b="1" dirty="0">
                <a:effectLst/>
              </a:rPr>
              <a:t>- воспитывать эстетический вкус, навыки </a:t>
            </a:r>
            <a:r>
              <a:rPr lang="ru-RU" sz="2700" b="1" dirty="0" smtClean="0">
                <a:effectLst/>
              </a:rPr>
              <a:t> культурного общения </a:t>
            </a:r>
            <a:r>
              <a:rPr lang="ru-RU" sz="2700" b="1" dirty="0">
                <a:effectLst/>
              </a:rPr>
              <a:t>и </a:t>
            </a:r>
            <a:r>
              <a:rPr lang="ru-RU" sz="2700" b="1" dirty="0" smtClean="0">
                <a:effectLst/>
              </a:rPr>
              <a:t>аккуратности.</a:t>
            </a:r>
            <a:r>
              <a:rPr lang="ru-RU" b="1" dirty="0">
                <a:effectLst/>
              </a:rPr>
              <a:t/>
            </a:r>
            <a:br>
              <a:rPr lang="ru-RU" b="1" dirty="0">
                <a:effectLst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09109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5301208"/>
            <a:ext cx="3830960" cy="100811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4000" dirty="0" smtClean="0"/>
              <a:t>Чайный стол</a:t>
            </a:r>
            <a:endParaRPr lang="ru-RU" sz="4000" dirty="0"/>
          </a:p>
        </p:txBody>
      </p:sp>
      <p:pic>
        <p:nvPicPr>
          <p:cNvPr id="9" name="Рисунок 8" descr="http://www.sozvezdiesnov.ru/published/publicdata/SOZVEZDIESNOVSHOP/attachments/SC/products_pictures/b_09014_enl.jpg"/>
          <p:cNvPicPr/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94"/>
          <a:stretch/>
        </p:blipFill>
        <p:spPr bwMode="auto">
          <a:xfrm>
            <a:off x="4283968" y="188640"/>
            <a:ext cx="4760595" cy="637032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s13.radikal.ru/i186/0907/33/d70a73699ffe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584" y="691684"/>
            <a:ext cx="7606058" cy="58115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0" y="322352"/>
            <a:ext cx="9144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Волосков А.Я. Воронихин А.Н. «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За чайным столом» </a:t>
            </a: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1851г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</p:spTree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107504" y="5877272"/>
            <a:ext cx="3024336" cy="79208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3200" b="1" dirty="0" smtClean="0"/>
              <a:t>Кофейный стол </a:t>
            </a:r>
            <a:endParaRPr lang="ru-RU" sz="3200" b="1" dirty="0"/>
          </a:p>
        </p:txBody>
      </p:sp>
      <p:pic>
        <p:nvPicPr>
          <p:cNvPr id="4" name="Рисунок 3" descr="http://www.samura.ru/media/images/blog/anglijskaya-kuhnya4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31840" y="188640"/>
            <a:ext cx="5940425" cy="595566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31840" y="457200"/>
            <a:ext cx="5856712" cy="955576"/>
          </a:xfrm>
        </p:spPr>
        <p:txBody>
          <a:bodyPr>
            <a:normAutofit/>
          </a:bodyPr>
          <a:lstStyle/>
          <a:p>
            <a:pPr algn="ctr"/>
            <a:r>
              <a:rPr lang="ru-RU" dirty="0" err="1" smtClean="0"/>
              <a:t>домашнеЕ</a:t>
            </a:r>
            <a:r>
              <a:rPr lang="ru-RU" dirty="0" smtClean="0"/>
              <a:t> </a:t>
            </a:r>
            <a:r>
              <a:rPr lang="ru-RU" dirty="0" err="1" smtClean="0"/>
              <a:t>заданиЕ</a:t>
            </a:r>
            <a:endParaRPr lang="ru-RU" dirty="0"/>
          </a:p>
        </p:txBody>
      </p:sp>
      <p:pic>
        <p:nvPicPr>
          <p:cNvPr id="1026" name="Picture 2" descr="Картинка 1 из 17058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978920">
            <a:off x="316486" y="253958"/>
            <a:ext cx="3171825" cy="381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 descr="http://www.apolena.com/ckfinder/userfiles/images/84211061_tablesetwildfresia1%20%281%29.jpg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724854"/>
            <a:ext cx="4716016" cy="31229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Picture 6" descr="http://in.solvex.spb.ru/uploads_photos/61_706377_photos_b_b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98931" y="1484784"/>
            <a:ext cx="5267706" cy="350879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1"/>
          <p:cNvSpPr>
            <a:spLocks noChangeArrowheads="1"/>
          </p:cNvSpPr>
          <p:nvPr/>
        </p:nvSpPr>
        <p:spPr bwMode="auto">
          <a:xfrm>
            <a:off x="0" y="234056"/>
            <a:ext cx="9144000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Подготовить</a:t>
            </a:r>
            <a:r>
              <a:rPr kumimoji="0" lang="ru-RU" sz="4000" b="0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 реферат  по теме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«История праздника…»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200" dirty="0" smtClean="0">
              <a:solidFill>
                <a:srgbClr val="00206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                       Новый     год </a:t>
            </a:r>
            <a:endParaRPr lang="ru-RU" dirty="0"/>
          </a:p>
        </p:txBody>
      </p:sp>
      <p:pic>
        <p:nvPicPr>
          <p:cNvPr id="5" name="Рисунок 4" descr="http://gidland.com/sites/default/files/u54/7_33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80728"/>
            <a:ext cx="3618285" cy="5475139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://data.hdwallpapers.im/new_year_christmas_table_tableware_trees_sweets_treats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79912" y="3212976"/>
            <a:ext cx="5376272" cy="35840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Рождество </a:t>
            </a:r>
            <a:endParaRPr lang="ru-RU" dirty="0"/>
          </a:p>
        </p:txBody>
      </p:sp>
      <p:pic>
        <p:nvPicPr>
          <p:cNvPr id="4" name="Рисунок 3" descr="http://soligalich.prihod.ru/files/2013/09/%D0%92%D0%B5%D1%80%D0%B1_7-3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7624" y="1772816"/>
            <a:ext cx="7272808" cy="489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err="1" smtClean="0"/>
              <a:t>мАсленица</a:t>
            </a:r>
            <a:endParaRPr lang="ru-RU" dirty="0"/>
          </a:p>
        </p:txBody>
      </p:sp>
      <p:pic>
        <p:nvPicPr>
          <p:cNvPr id="3788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109663"/>
            <a:ext cx="7436247" cy="574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МЕЖДУНАРОДНЫЙ ЖЕНСКИЙ ДЕНЬ 8 марта </a:t>
            </a:r>
            <a:endParaRPr lang="ru-RU" dirty="0"/>
          </a:p>
        </p:txBody>
      </p:sp>
      <p:pic>
        <p:nvPicPr>
          <p:cNvPr id="593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357298"/>
            <a:ext cx="6667500" cy="500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                                                    Пасха </a:t>
            </a:r>
            <a:endParaRPr lang="ru-RU" dirty="0"/>
          </a:p>
        </p:txBody>
      </p:sp>
      <p:pic>
        <p:nvPicPr>
          <p:cNvPr id="8" name="Рисунок 7" descr="http://proxy12.media.online.ua/uol/r2-dce7119e9c/5185d9d5b87f6.gif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51920" y="2924944"/>
            <a:ext cx="5292080" cy="3933056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http://lapatisserieparisienne.ru/wp-content/uploads/2015/04/Korzinki-k-Pashe-ot-restorana-Adina_full.jpg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5580112" cy="36450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0"/>
            <a:ext cx="8686800" cy="1298448"/>
          </a:xfrm>
        </p:spPr>
        <p:txBody>
          <a:bodyPr/>
          <a:lstStyle/>
          <a:p>
            <a:pPr algn="ctr"/>
            <a:r>
              <a:rPr lang="ru-RU" dirty="0" smtClean="0"/>
              <a:t>Сервировка ПРАЗДНИЧНОГО  стола</a:t>
            </a:r>
            <a:endParaRPr lang="ru-RU" dirty="0"/>
          </a:p>
        </p:txBody>
      </p:sp>
      <p:pic>
        <p:nvPicPr>
          <p:cNvPr id="4" name="Рисунок 3" descr="http://u-babushki.ru/userfiles/image/%D0%95%D0%B4%D0%B0/28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1311498"/>
            <a:ext cx="8352928" cy="539135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Свадьба </a:t>
            </a:r>
            <a:endParaRPr lang="ru-RU" dirty="0"/>
          </a:p>
        </p:txBody>
      </p:sp>
      <p:pic>
        <p:nvPicPr>
          <p:cNvPr id="4" name="Рисунок 3" descr="http://www.funlib.ru/cimg/2014/101619/4251942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35696" y="1190650"/>
            <a:ext cx="5202461" cy="5667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Национальный праздник</a:t>
            </a:r>
            <a:endParaRPr lang="ru-RU" dirty="0"/>
          </a:p>
        </p:txBody>
      </p:sp>
      <p:pic>
        <p:nvPicPr>
          <p:cNvPr id="4" name="Рисунок 3" descr="http://ic.pics.livejournal.com/volgingg/64311080/1138/1138_original.jpg"/>
          <p:cNvPicPr/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912620" y="1556792"/>
            <a:ext cx="5318760" cy="49911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56473598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3.bp.blogspot.com/_W8S2Ctt1jXk/TLK5kwObSTI/AAAAAAAAAC8/azjyN4DA5Uw/s1600/table%2520setting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560" y="908720"/>
            <a:ext cx="7992888" cy="507436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417427525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7504" y="188640"/>
            <a:ext cx="9036496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u="sng" dirty="0" smtClean="0"/>
              <a:t>Ссылки</a:t>
            </a:r>
          </a:p>
          <a:p>
            <a:endParaRPr lang="ru-RU" i="1" u="sng" dirty="0"/>
          </a:p>
          <a:p>
            <a:r>
              <a:rPr lang="ru-RU" i="1" u="sng" dirty="0" smtClean="0">
                <a:hlinkClick r:id="rId2"/>
              </a:rPr>
              <a:t>http</a:t>
            </a:r>
            <a:r>
              <a:rPr lang="ru-RU" i="1" u="sng" dirty="0">
                <a:hlinkClick r:id="rId2"/>
              </a:rPr>
              <a:t>://</a:t>
            </a:r>
            <a:r>
              <a:rPr lang="ru-RU" i="1" u="sng" dirty="0" smtClean="0">
                <a:hlinkClick r:id="rId2"/>
              </a:rPr>
              <a:t>cs6100.vk.me/v6100250/1a09/Ohz-ma6MQmA.jpg</a:t>
            </a:r>
            <a:r>
              <a:rPr lang="ru-RU" i="1" dirty="0"/>
              <a:t/>
            </a:r>
            <a:br>
              <a:rPr lang="ru-RU" i="1" dirty="0"/>
            </a:br>
            <a:r>
              <a:rPr lang="ru-RU" i="1" u="sng" dirty="0">
                <a:hlinkClick r:id="rId3"/>
              </a:rPr>
              <a:t>http://</a:t>
            </a:r>
            <a:r>
              <a:rPr lang="ru-RU" i="1" u="sng" dirty="0" smtClean="0">
                <a:hlinkClick r:id="rId3"/>
              </a:rPr>
              <a:t>www.prestigeturr.ru/upload/iblock/e0c/e0ccffb8a600a8383d036f9784f230c3.jpg</a:t>
            </a:r>
            <a:r>
              <a:rPr lang="ru-RU" i="1" dirty="0"/>
              <a:t/>
            </a:r>
            <a:br>
              <a:rPr lang="ru-RU" i="1" dirty="0"/>
            </a:br>
            <a:r>
              <a:rPr lang="ru-RU" i="1" u="sng" dirty="0">
                <a:hlinkClick r:id="rId4"/>
              </a:rPr>
              <a:t>http://</a:t>
            </a:r>
            <a:r>
              <a:rPr lang="ru-RU" i="1" u="sng" dirty="0" smtClean="0">
                <a:hlinkClick r:id="rId4"/>
              </a:rPr>
              <a:t>s015.radikal.ru/i331/1109/2a/08d74c52d5b3.jpg</a:t>
            </a:r>
            <a:r>
              <a:rPr lang="ru-RU" i="1" dirty="0"/>
              <a:t/>
            </a:r>
            <a:br>
              <a:rPr lang="ru-RU" i="1" dirty="0"/>
            </a:br>
            <a:r>
              <a:rPr lang="ru-RU" i="1" u="sng" dirty="0">
                <a:hlinkClick r:id="rId5"/>
              </a:rPr>
              <a:t>http://</a:t>
            </a:r>
            <a:r>
              <a:rPr lang="ru-RU" i="1" u="sng" dirty="0" smtClean="0">
                <a:hlinkClick r:id="rId5"/>
              </a:rPr>
              <a:t>www.atlanta-service.ru/upload/images/212.jpg</a:t>
            </a:r>
            <a:r>
              <a:rPr lang="ru-RU" i="1" dirty="0"/>
              <a:t/>
            </a:r>
            <a:br>
              <a:rPr lang="ru-RU" i="1" dirty="0"/>
            </a:br>
            <a:r>
              <a:rPr lang="ru-RU" i="1" u="sng" dirty="0">
                <a:hlinkClick r:id="rId6"/>
              </a:rPr>
              <a:t>http://</a:t>
            </a:r>
            <a:r>
              <a:rPr lang="ru-RU" i="1" u="sng" dirty="0" smtClean="0">
                <a:hlinkClick r:id="rId6"/>
              </a:rPr>
              <a:t>mywishlist.ru/pic/i/wish/orig/006/362/931.jpeg</a:t>
            </a:r>
            <a:r>
              <a:rPr lang="ru-RU" i="1" dirty="0"/>
              <a:t/>
            </a:r>
            <a:br>
              <a:rPr lang="ru-RU" i="1" dirty="0"/>
            </a:br>
            <a:r>
              <a:rPr lang="ru-RU" i="1" u="sng" dirty="0">
                <a:hlinkClick r:id="rId7"/>
              </a:rPr>
              <a:t>http://</a:t>
            </a:r>
            <a:r>
              <a:rPr lang="ru-RU" i="1" u="sng" dirty="0" smtClean="0">
                <a:hlinkClick r:id="rId7"/>
              </a:rPr>
              <a:t>www.playcast.ru/uploads/2013/01/31/4549836.jpg</a:t>
            </a:r>
            <a:r>
              <a:rPr lang="ru-RU" i="1" dirty="0"/>
              <a:t/>
            </a:r>
            <a:br>
              <a:rPr lang="ru-RU" i="1" dirty="0"/>
            </a:br>
            <a:r>
              <a:rPr lang="ru-RU" i="1" u="sng" dirty="0">
                <a:hlinkClick r:id="rId8"/>
              </a:rPr>
              <a:t>http://</a:t>
            </a:r>
            <a:r>
              <a:rPr lang="ru-RU" i="1" u="sng" dirty="0" smtClean="0">
                <a:hlinkClick r:id="rId8"/>
              </a:rPr>
              <a:t>idison.ru/images/watermarks/products/d8/06/product_img_13806.jpg</a:t>
            </a:r>
            <a:r>
              <a:rPr lang="ru-RU" i="1" dirty="0"/>
              <a:t/>
            </a:r>
            <a:br>
              <a:rPr lang="ru-RU" i="1" dirty="0"/>
            </a:br>
            <a:r>
              <a:rPr lang="ru-RU" i="1" u="sng" dirty="0">
                <a:hlinkClick r:id="rId9"/>
              </a:rPr>
              <a:t>http://</a:t>
            </a:r>
            <a:r>
              <a:rPr lang="ru-RU" i="1" u="sng" dirty="0" smtClean="0">
                <a:hlinkClick r:id="rId9"/>
              </a:rPr>
              <a:t>img2.nevesta.info/content/photo/253600/253549/201503/4134147/4134147x.jpg</a:t>
            </a:r>
            <a:endParaRPr lang="ru-RU" i="1" u="sng" dirty="0" smtClean="0"/>
          </a:p>
          <a:p>
            <a:r>
              <a:rPr lang="ru-RU" i="1" u="sng" dirty="0">
                <a:hlinkClick r:id="rId10"/>
              </a:rPr>
              <a:t>http://</a:t>
            </a:r>
            <a:r>
              <a:rPr lang="ru-RU" i="1" u="sng" dirty="0" smtClean="0">
                <a:hlinkClick r:id="rId10"/>
              </a:rPr>
              <a:t>www.sozvezdiesnov.ru/published/publicdata/SOZVEZDIESNOVSHOP/attachments/SC/products_pictures/b_09014_enl.jpg</a:t>
            </a:r>
            <a:r>
              <a:rPr lang="ru-RU" i="1" dirty="0"/>
              <a:t/>
            </a:r>
            <a:br>
              <a:rPr lang="ru-RU" i="1" dirty="0"/>
            </a:br>
            <a:r>
              <a:rPr lang="ru-RU" i="1" u="sng" dirty="0">
                <a:hlinkClick r:id="rId11"/>
              </a:rPr>
              <a:t>http://uslide.ru/images/24/30865/960/img2.jpg</a:t>
            </a:r>
            <a:r>
              <a:rPr lang="ru-RU" i="1" dirty="0"/>
              <a:t/>
            </a:r>
            <a:br>
              <a:rPr lang="ru-RU" i="1" dirty="0"/>
            </a:br>
            <a:r>
              <a:rPr lang="ru-RU" i="1" u="sng" dirty="0">
                <a:hlinkClick r:id="rId12"/>
              </a:rPr>
              <a:t>http://www.samura.ru/media/images/blog/anglijskaya-kuhnya4.jpg</a:t>
            </a:r>
            <a:r>
              <a:rPr lang="ru-RU" i="1" dirty="0"/>
              <a:t/>
            </a:r>
            <a:br>
              <a:rPr lang="ru-RU" i="1" dirty="0"/>
            </a:br>
            <a:r>
              <a:rPr lang="ru-RU" i="1" u="sng" dirty="0">
                <a:hlinkClick r:id="rId13"/>
              </a:rPr>
              <a:t>http://data.hdwallpapers.im/new_year_christmas_table_tableware_trees_sweets_treats.jpg</a:t>
            </a:r>
            <a:r>
              <a:rPr lang="ru-RU" i="1" dirty="0"/>
              <a:t/>
            </a:r>
            <a:br>
              <a:rPr lang="ru-RU" i="1" dirty="0"/>
            </a:br>
            <a:r>
              <a:rPr lang="ru-RU" i="1" u="sng" dirty="0">
                <a:hlinkClick r:id="rId14"/>
              </a:rPr>
              <a:t>http://player.myshared.ru/363649/data/images/img4.jpg</a:t>
            </a:r>
            <a:r>
              <a:rPr lang="ru-RU" i="1" dirty="0"/>
              <a:t/>
            </a:r>
            <a:br>
              <a:rPr lang="ru-RU" i="1" dirty="0"/>
            </a:br>
            <a:r>
              <a:rPr lang="ru-RU" i="1" u="sng" dirty="0">
                <a:hlinkClick r:id="rId15"/>
              </a:rPr>
              <a:t>http://soligalich.prihod.ru/files/2013/09/%D0%92%D0%B5%D1%80%D0%B1_7-3.jpg</a:t>
            </a:r>
            <a:r>
              <a:rPr lang="ru-RU" i="1" dirty="0"/>
              <a:t/>
            </a:r>
            <a:br>
              <a:rPr lang="ru-RU" i="1" dirty="0"/>
            </a:br>
            <a:r>
              <a:rPr lang="ru-RU" i="1" u="sng" dirty="0">
                <a:hlinkClick r:id="rId16"/>
              </a:rPr>
              <a:t>http://www.funlib.ru/cimg/2014/102201/0423325</a:t>
            </a:r>
            <a:r>
              <a:rPr lang="ru-RU" i="1" dirty="0"/>
              <a:t/>
            </a:r>
            <a:br>
              <a:rPr lang="ru-RU" i="1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9421002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7504" y="188640"/>
            <a:ext cx="9036496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u="sng" dirty="0" smtClean="0"/>
              <a:t>Ссылки</a:t>
            </a:r>
          </a:p>
          <a:p>
            <a:endParaRPr lang="ru-RU" i="1" u="sng" dirty="0"/>
          </a:p>
          <a:p>
            <a:r>
              <a:rPr lang="ru-RU" i="1" u="sng" dirty="0">
                <a:hlinkClick r:id="rId2"/>
              </a:rPr>
              <a:t>http://lapatisserieparisienne.ru/wp-content/uploads/2015/04/Korzinki-k-Pashe-ot-restorana-Adina_full.jpg</a:t>
            </a:r>
            <a:r>
              <a:rPr lang="ru-RU" i="1" dirty="0"/>
              <a:t/>
            </a:r>
            <a:br>
              <a:rPr lang="ru-RU" i="1" dirty="0"/>
            </a:br>
            <a:r>
              <a:rPr lang="ru-RU" i="1" u="sng" dirty="0">
                <a:hlinkClick r:id="rId3"/>
              </a:rPr>
              <a:t>http://proxy12.media.online.ua/uol/r2-dce7119e9c/5185d9d5b87f6.gif</a:t>
            </a:r>
            <a:r>
              <a:rPr lang="ru-RU" i="1" dirty="0"/>
              <a:t/>
            </a:r>
            <a:br>
              <a:rPr lang="ru-RU" i="1" dirty="0"/>
            </a:br>
            <a:r>
              <a:rPr lang="ru-RU" i="1" u="sng" dirty="0">
                <a:hlinkClick r:id="rId4"/>
              </a:rPr>
              <a:t>http://ic.pics.livejournal.com/volgingg/64311080/1138/1138_original.jpg</a:t>
            </a:r>
            <a:r>
              <a:rPr lang="ru-RU" i="1" dirty="0"/>
              <a:t/>
            </a:r>
            <a:br>
              <a:rPr lang="ru-RU" i="1" dirty="0"/>
            </a:br>
            <a:r>
              <a:rPr lang="ru-RU" i="1" u="sng" dirty="0">
                <a:hlinkClick r:id="rId5"/>
              </a:rPr>
              <a:t>http://f5.s.qip.ru/d3R3GnlK.jpg</a:t>
            </a:r>
            <a:r>
              <a:rPr lang="ru-RU" i="1" dirty="0"/>
              <a:t/>
            </a:r>
            <a:br>
              <a:rPr lang="ru-RU" i="1" dirty="0"/>
            </a:br>
            <a:r>
              <a:rPr lang="ru-RU" i="1" u="sng" dirty="0">
                <a:hlinkClick r:id="rId6"/>
              </a:rPr>
              <a:t>http://3.bp.blogspot.com/_W8S2Ctt1jXk/TLK5kwObSTI/AAAAAAAAAC8/azjyN4DA5Uw/s1600/table%2520setting.jpg</a:t>
            </a:r>
            <a:r>
              <a:rPr lang="ru-RU" i="1" dirty="0"/>
              <a:t/>
            </a:r>
            <a:br>
              <a:rPr lang="ru-RU" i="1" dirty="0"/>
            </a:br>
            <a:r>
              <a:rPr lang="ru-RU" i="1" u="sng" dirty="0">
                <a:hlinkClick r:id="rId7"/>
              </a:rPr>
              <a:t>http://img2.nevesta.info/content/photo/8200/8150/201201/380511/380511x.jpg</a:t>
            </a:r>
            <a:r>
              <a:rPr lang="ru-RU" i="1" dirty="0"/>
              <a:t/>
            </a:r>
            <a:br>
              <a:rPr lang="ru-RU" i="1" dirty="0"/>
            </a:br>
            <a:r>
              <a:rPr lang="ru-RU" i="1" u="sng" dirty="0">
                <a:hlinkClick r:id="rId8"/>
              </a:rPr>
              <a:t>http://cs628019.vk.me/v628019641/da0c/SWDLVN8QglQ.jpg</a:t>
            </a:r>
            <a:r>
              <a:rPr lang="ru-RU" i="1" dirty="0"/>
              <a:t/>
            </a:r>
            <a:br>
              <a:rPr lang="ru-RU" i="1" dirty="0"/>
            </a:br>
            <a:r>
              <a:rPr lang="ru-RU" i="1" u="sng" dirty="0">
                <a:hlinkClick r:id="rId9"/>
              </a:rPr>
              <a:t>http://www.orthographical.slovaronline.com/%D0%97/%</a:t>
            </a:r>
            <a:r>
              <a:rPr lang="ru-RU" i="1" u="sng" dirty="0" smtClean="0">
                <a:hlinkClick r:id="rId9"/>
              </a:rPr>
              <a:t>D0%97%D0%90</a:t>
            </a:r>
            <a:endParaRPr lang="ru-RU" i="1" u="sng" dirty="0" smtClean="0"/>
          </a:p>
          <a:p>
            <a:r>
              <a:rPr lang="ru-RU" i="1" u="sng" dirty="0">
                <a:solidFill>
                  <a:schemeClr val="tx2">
                    <a:lumMod val="50000"/>
                  </a:schemeClr>
                </a:solidFill>
                <a:hlinkClick r:id="rId10"/>
              </a:rPr>
              <a:t>http://u-babushki.ru/userfiles/image/%D0%95%D0%B4%D0%B0/28.jpg</a:t>
            </a:r>
            <a:r>
              <a:rPr lang="ru-RU" i="1" dirty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ru-RU" i="1" dirty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i="1" u="sng" dirty="0">
                <a:solidFill>
                  <a:schemeClr val="tx2">
                    <a:lumMod val="50000"/>
                  </a:schemeClr>
                </a:solidFill>
                <a:hlinkClick r:id="rId11"/>
              </a:rPr>
              <a:t>http://i.obozrevatel.ua/16/1555138/235787.jpg</a:t>
            </a:r>
            <a:r>
              <a:rPr lang="ru-RU" i="1" dirty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ru-RU" i="1" dirty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i="1" u="sng" dirty="0">
                <a:solidFill>
                  <a:schemeClr val="tx2">
                    <a:lumMod val="50000"/>
                  </a:schemeClr>
                </a:solidFill>
                <a:hlinkClick r:id="rId12"/>
              </a:rPr>
              <a:t>http://images.vfl.ru/ii/1395683505/c1866cd6/4599754.jpg</a:t>
            </a:r>
            <a:r>
              <a:rPr lang="ru-RU" i="1" dirty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ru-RU" i="1" dirty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i="1" u="sng" dirty="0">
                <a:solidFill>
                  <a:schemeClr val="tx2">
                    <a:lumMod val="50000"/>
                  </a:schemeClr>
                </a:solidFill>
                <a:hlinkClick r:id="rId13"/>
              </a:rPr>
              <a:t>http://infowoman.com.ua/uploads/posts/2013-11/1385503342_5_o_klok_21.jpg</a:t>
            </a:r>
            <a:r>
              <a:rPr lang="ru-RU" i="1" dirty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ru-RU" i="1" dirty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i="1" u="sng" dirty="0">
                <a:solidFill>
                  <a:schemeClr val="tx2">
                    <a:lumMod val="50000"/>
                  </a:schemeClr>
                </a:solidFill>
                <a:hlinkClick r:id="rId14"/>
              </a:rPr>
              <a:t>http://www.danaja.ru/plugins/p17_image_gallery/images/1/37.jpg</a:t>
            </a:r>
            <a:r>
              <a:rPr lang="ru-RU" i="1" dirty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ru-RU" i="1" dirty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i="1" u="sng" dirty="0">
                <a:solidFill>
                  <a:schemeClr val="tx2">
                    <a:lumMod val="50000"/>
                  </a:schemeClr>
                </a:solidFill>
                <a:hlinkClick r:id="rId15"/>
              </a:rPr>
              <a:t>http://акцент-декор.рф/assets/templates/akcent/css/images/our/winterw_1_5.jpg</a:t>
            </a:r>
            <a:r>
              <a:rPr lang="ru-RU" i="1" dirty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ru-RU" i="1" dirty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i="1" u="sng" dirty="0">
                <a:solidFill>
                  <a:schemeClr val="tx2">
                    <a:lumMod val="50000"/>
                  </a:schemeClr>
                </a:solidFill>
                <a:hlinkClick r:id="rId16"/>
              </a:rPr>
              <a:t>http://</a:t>
            </a:r>
            <a:r>
              <a:rPr lang="ru-RU" i="1" u="sng" dirty="0" smtClean="0">
                <a:solidFill>
                  <a:schemeClr val="tx2">
                    <a:lumMod val="50000"/>
                  </a:schemeClr>
                </a:solidFill>
                <a:hlinkClick r:id="rId16"/>
              </a:rPr>
              <a:t>foodnetwork.sndimg.com/content/dam/images/food/fullset/2010/9/16/0/sandra-lee_tablescape-cocktail-party_s4x3.jpg</a:t>
            </a:r>
            <a:endParaRPr lang="ru-RU" i="1" u="sng" dirty="0" smtClean="0"/>
          </a:p>
          <a:p>
            <a:endParaRPr lang="ru-RU" i="1" u="sng" dirty="0"/>
          </a:p>
        </p:txBody>
      </p:sp>
    </p:spTree>
    <p:extLst>
      <p:ext uri="{BB962C8B-B14F-4D97-AF65-F5344CB8AC3E}">
        <p14:creationId xmlns:p14="http://schemas.microsoft.com/office/powerpoint/2010/main" val="230552056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2952" y="260648"/>
            <a:ext cx="8557520" cy="331236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4000" dirty="0" smtClean="0"/>
              <a:t>Спасибо за внимание!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923886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Рисунок 4" descr="Картинка 9 из 253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714356"/>
            <a:ext cx="7905750" cy="524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Варианты  Оформления  </a:t>
            </a:r>
            <a:endParaRPr lang="ru-RU" dirty="0"/>
          </a:p>
        </p:txBody>
      </p:sp>
      <p:pic>
        <p:nvPicPr>
          <p:cNvPr id="4" name="Рисунок 3" descr="http://img2.nevesta.info/content/photo/8200/8150/201201/380511/380511x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1124744"/>
            <a:ext cx="8136904" cy="573325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ЧАЙНЫЙ СТОЛ</a:t>
            </a:r>
            <a:endParaRPr lang="ru-RU" dirty="0"/>
          </a:p>
        </p:txBody>
      </p:sp>
      <p:pic>
        <p:nvPicPr>
          <p:cNvPr id="4" name="Рисунок 3" descr="http://www.bps.icity.ru/img/tee_stol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560" y="1268760"/>
            <a:ext cx="7929618" cy="5497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94896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infowoman.com.ua/uploads/posts/2013-11/1385503342_5_o_klok_21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9632" y="620688"/>
            <a:ext cx="6719644" cy="558770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52843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Романтический ужин </a:t>
            </a:r>
            <a:endParaRPr lang="ru-RU" dirty="0"/>
          </a:p>
        </p:txBody>
      </p:sp>
      <p:pic>
        <p:nvPicPr>
          <p:cNvPr id="5" name="Рисунок 4" descr="http://cs628019.vk.me/v628019641/da0c/SWDLVN8QglQ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1196752"/>
            <a:ext cx="8064896" cy="57606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://foodnetwork.sndimg.com/content/dam/images/food/fullset/2010/9/16/0/sandra-lee_tablescape-cocktail-party_s4x3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9632" y="620688"/>
            <a:ext cx="6696744" cy="510323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563</TotalTime>
  <Words>264</Words>
  <Application>Microsoft Office PowerPoint</Application>
  <PresentationFormat>Экран (4:3)</PresentationFormat>
  <Paragraphs>93</Paragraphs>
  <Slides>35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Трек</vt:lpstr>
      <vt:lpstr>Презентация PowerPoint</vt:lpstr>
      <vt:lpstr>Цели урока:  -Обучающая - ознакомить учащихся с основными  отличительными особенностями сервировки тематического стола, с правилами застилания стола скатертью, с видами скатертей; -Развивающая – прививать умения   создания уюта, комфорта, правила застольного этикета, эстетики быта. -Воспитательная - воспитывать эстетический вкус, навыки  культурного общения и аккуратности. </vt:lpstr>
      <vt:lpstr>Сервировка ПРАЗДНИЧНОГО  стола</vt:lpstr>
      <vt:lpstr>Презентация PowerPoint</vt:lpstr>
      <vt:lpstr>Варианты  Оформления  </vt:lpstr>
      <vt:lpstr>ЧАЙНЫЙ СТОЛ</vt:lpstr>
      <vt:lpstr>Презентация PowerPoint</vt:lpstr>
      <vt:lpstr>Романтический ужин </vt:lpstr>
      <vt:lpstr>Презентация PowerPoint</vt:lpstr>
      <vt:lpstr>ОТВЕТЬТЕ НА ВОПРОСЫ:</vt:lpstr>
      <vt:lpstr>РЕШИТЕ      АНАГРАММУ </vt:lpstr>
      <vt:lpstr>  АНАГРАММА ЭТАЛОН ОТВЕТА   </vt:lpstr>
      <vt:lpstr>АНАГРАММА ЭТАЛОН ОТВЕТА </vt:lpstr>
      <vt:lpstr>АНАГРАММА ЭТАЛОН ОТВЕТА </vt:lpstr>
      <vt:lpstr>АНАГРАММА ЭТАЛОН ОТВЕТА </vt:lpstr>
      <vt:lpstr>АНАГРАММА ЭТАЛОН ОТВЕТА </vt:lpstr>
      <vt:lpstr>Презентация PowerPoint</vt:lpstr>
      <vt:lpstr>Скатерть с напероном. Наперон - это скатерть меньшего размера или большая салфетка, которую кладут сверху основной скатерти. </vt:lpstr>
      <vt:lpstr>ЗастИлание банкетного стола  скатертью с юбкой</vt:lpstr>
      <vt:lpstr>Презентация PowerPoint</vt:lpstr>
      <vt:lpstr>Презентация PowerPoint</vt:lpstr>
      <vt:lpstr>Презентация PowerPoint</vt:lpstr>
      <vt:lpstr>домашнеЕ заданиЕ</vt:lpstr>
      <vt:lpstr>Презентация PowerPoint</vt:lpstr>
      <vt:lpstr>                       Новый     год </vt:lpstr>
      <vt:lpstr>Рождество </vt:lpstr>
      <vt:lpstr>мАсленица</vt:lpstr>
      <vt:lpstr>МЕЖДУНАРОДНЫЙ ЖЕНСКИЙ ДЕНЬ 8 марта </vt:lpstr>
      <vt:lpstr>                                                    Пасха </vt:lpstr>
      <vt:lpstr>Свадьба </vt:lpstr>
      <vt:lpstr>Национальный праздник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Банкет - чай  </dc:title>
  <dc:creator>User</dc:creator>
  <cp:lastModifiedBy>Игоревич</cp:lastModifiedBy>
  <cp:revision>59</cp:revision>
  <dcterms:created xsi:type="dcterms:W3CDTF">2009-10-31T09:55:32Z</dcterms:created>
  <dcterms:modified xsi:type="dcterms:W3CDTF">2015-12-24T12:00:37Z</dcterms:modified>
</cp:coreProperties>
</file>