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72" r:id="rId5"/>
    <p:sldId id="259" r:id="rId6"/>
    <p:sldId id="260" r:id="rId7"/>
    <p:sldId id="261" r:id="rId8"/>
    <p:sldId id="258" r:id="rId9"/>
    <p:sldId id="262" r:id="rId10"/>
    <p:sldId id="263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800000"/>
    <a:srgbClr val="990000"/>
    <a:srgbClr val="F83E6A"/>
    <a:srgbClr val="E452E4"/>
    <a:srgbClr val="CC00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9A25A-92A7-451A-B229-43465C1605A7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E0039-47EC-4CC4-AF07-20BF4ED48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38F6A-F660-46C6-A904-B634BFA11748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1EB8B-D325-4C86-AE92-DB3F8D8488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C7E1A-C694-4A9A-9615-B5282B652DF3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24DF3-9F5D-4B62-939F-5A9678297B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F9A1C-F7AC-4B59-B173-340A89B66117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97A14-0080-437E-B938-627B83CA1F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4A194-1F0B-42A0-9BB2-084238E716AB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4D5E0-006C-4C7D-A964-14EA6EAA87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A9CCC-3958-41EB-8389-D6497B116223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84901-C833-46D2-9C53-22256D22AB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F4988-2DF1-4670-A54D-AAC723963A97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3B818-C58B-4C25-9710-EA4C37D1EA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AF38D-B722-4417-B52A-D4EED4610233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BFBF7-9EE5-4A53-ABC2-5EE88A38AA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A2F6A-F74D-48F5-9A45-0AA216712106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6C433-55A2-45B8-8EB9-203527CC4D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9A791-B07B-4646-AEC0-245C68CE73F0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27C3B-2804-4313-805F-37063D5BE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E1A64-EC7C-4B36-A7C0-8B77E9CCFFFF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F7DE2-D9E8-40EE-B7BC-9161CE0E08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DD1FBE4-0BA6-411F-9D2B-B7EA60B238DF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33F3349-F430-4FCE-8063-26FD784FEA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1.png"/><Relationship Id="rId7" Type="http://schemas.openxmlformats.org/officeDocument/2006/relationships/image" Target="../media/image4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20.png"/><Relationship Id="rId9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31.png"/><Relationship Id="rId7" Type="http://schemas.openxmlformats.org/officeDocument/2006/relationships/image" Target="../media/image4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20.png"/><Relationship Id="rId9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31.png"/><Relationship Id="rId7" Type="http://schemas.openxmlformats.org/officeDocument/2006/relationships/image" Target="../media/image5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5.jpeg"/><Relationship Id="rId7" Type="http://schemas.openxmlformats.org/officeDocument/2006/relationships/image" Target="../media/image5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31.png"/><Relationship Id="rId4" Type="http://schemas.openxmlformats.org/officeDocument/2006/relationships/image" Target="../media/image56.jpeg"/><Relationship Id="rId9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0.png"/><Relationship Id="rId7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1.png"/><Relationship Id="rId7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20.png"/><Relationship Id="rId9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77"/>
          <p:cNvSpPr>
            <a:spLocks noChangeArrowheads="1" noChangeShapeType="1" noTextEdit="1"/>
          </p:cNvSpPr>
          <p:nvPr/>
        </p:nvSpPr>
        <p:spPr bwMode="auto">
          <a:xfrm>
            <a:off x="2555776" y="476672"/>
            <a:ext cx="6159628" cy="1309246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none" fromWordArt="1">
            <a:prstTxWarp prst="textWave1">
              <a:avLst>
                <a:gd name="adj1" fmla="val 11082"/>
                <a:gd name="adj2" fmla="val -766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i="1" kern="10" dirty="0">
                <a:ln w="9525">
                  <a:noFill/>
                  <a:round/>
                  <a:headEnd/>
                  <a:tailEnd/>
                </a:ln>
                <a:gradFill flip="none" rotWithShape="1">
                  <a:gsLst>
                    <a:gs pos="0">
                      <a:srgbClr val="FF0066">
                        <a:shade val="30000"/>
                        <a:satMod val="115000"/>
                      </a:srgbClr>
                    </a:gs>
                    <a:gs pos="50000">
                      <a:srgbClr val="FF0066">
                        <a:shade val="67500"/>
                        <a:satMod val="115000"/>
                      </a:srgbClr>
                    </a:gs>
                    <a:gs pos="100000">
                      <a:srgbClr val="FF0066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ПРЕДМЕТЫ </a:t>
            </a:r>
            <a:r>
              <a:rPr lang="ru-RU" sz="3600" i="1" kern="10" dirty="0" smtClean="0">
                <a:ln w="9525">
                  <a:noFill/>
                  <a:round/>
                  <a:headEnd/>
                  <a:tailEnd/>
                </a:ln>
                <a:gradFill flip="none" rotWithShape="1">
                  <a:gsLst>
                    <a:gs pos="0">
                      <a:srgbClr val="FF0066">
                        <a:shade val="30000"/>
                        <a:satMod val="115000"/>
                      </a:srgbClr>
                    </a:gs>
                    <a:gs pos="50000">
                      <a:srgbClr val="FF0066">
                        <a:shade val="67500"/>
                        <a:satMod val="115000"/>
                      </a:srgbClr>
                    </a:gs>
                    <a:gs pos="100000">
                      <a:srgbClr val="FF0066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СЕРВИРОВКИ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i="1" kern="10" dirty="0" smtClean="0">
                <a:ln w="9525">
                  <a:noFill/>
                  <a:round/>
                  <a:headEnd/>
                  <a:tailEnd/>
                </a:ln>
                <a:gradFill flip="none" rotWithShape="1">
                  <a:gsLst>
                    <a:gs pos="0">
                      <a:srgbClr val="FF0066">
                        <a:shade val="30000"/>
                        <a:satMod val="115000"/>
                      </a:srgbClr>
                    </a:gs>
                    <a:gs pos="50000">
                      <a:srgbClr val="FF0066">
                        <a:shade val="67500"/>
                        <a:satMod val="115000"/>
                      </a:srgbClr>
                    </a:gs>
                    <a:gs pos="100000">
                      <a:srgbClr val="FF0066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СТОЛА</a:t>
            </a:r>
            <a:endParaRPr lang="ru-RU" sz="3600" i="1" kern="10" dirty="0">
              <a:ln w="9525">
                <a:noFill/>
                <a:round/>
                <a:headEnd/>
                <a:tailEnd/>
              </a:ln>
              <a:gradFill flip="none" rotWithShape="1">
                <a:gsLst>
                  <a:gs pos="0">
                    <a:srgbClr val="FF0066">
                      <a:shade val="30000"/>
                      <a:satMod val="115000"/>
                    </a:srgbClr>
                  </a:gs>
                  <a:gs pos="50000">
                    <a:srgbClr val="FF0066">
                      <a:shade val="67500"/>
                      <a:satMod val="115000"/>
                    </a:srgbClr>
                  </a:gs>
                  <a:gs pos="100000">
                    <a:srgbClr val="FF0066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50" name="Picture 14" descr="http://hozyayka.org/uploads/taginator/Jul-2012/servirovka-stola-k-dnyu-rozhdeniya-podruchnym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772816"/>
            <a:ext cx="6444208" cy="44174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142875"/>
            <a:ext cx="8929687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2" descr="http://img1.liveinternet.ru/images/attach/c/3/75/863/75863875_0_59f4d_26459c8b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5229225"/>
            <a:ext cx="1428750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://img0.liveinternet.ru/images/attach/c/3/75/863/75863854_0_59f4c_30dc7c8b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5013325"/>
            <a:ext cx="28686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img0.liveinternet.ru/images/attach/c/3/75/863/75863854_0_59f4c_30dc7c8b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5013176"/>
            <a:ext cx="28686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684213" y="260350"/>
            <a:ext cx="7869237" cy="576263"/>
          </a:xfrm>
        </p:spPr>
        <p:txBody>
          <a:bodyPr/>
          <a:lstStyle/>
          <a:p>
            <a:r>
              <a:rPr lang="ru-RU" b="1" dirty="0" smtClean="0"/>
              <a:t>Столовые приборы.</a:t>
            </a:r>
            <a:endParaRPr lang="ru-RU" dirty="0"/>
          </a:p>
        </p:txBody>
      </p:sp>
      <p:sp>
        <p:nvSpPr>
          <p:cNvPr id="21" name="Содержимое 3"/>
          <p:cNvSpPr>
            <a:spLocks noGrp="1"/>
          </p:cNvSpPr>
          <p:nvPr>
            <p:ph idx="1"/>
          </p:nvPr>
        </p:nvSpPr>
        <p:spPr>
          <a:xfrm>
            <a:off x="395536" y="908720"/>
            <a:ext cx="8219256" cy="4824536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b="1" dirty="0" smtClean="0"/>
              <a:t>Среди столовых, десертных и чайных / кофейных приборов, столовые приборы самые большие. </a:t>
            </a:r>
          </a:p>
          <a:p>
            <a:pPr algn="ctr">
              <a:buNone/>
            </a:pPr>
            <a:r>
              <a:rPr lang="ru-RU" b="1" dirty="0" smtClean="0"/>
              <a:t>Все приборы относятся к персональным предметам.</a:t>
            </a:r>
          </a:p>
          <a:p>
            <a:pPr algn="ctr"/>
            <a:r>
              <a:rPr lang="ru-RU" dirty="0" smtClean="0"/>
              <a:t>Вилка столовая, предназначенная для сервировки стола, практически, в каждом случае. </a:t>
            </a:r>
          </a:p>
          <a:p>
            <a:pPr algn="ctr"/>
            <a:r>
              <a:rPr lang="ru-RU" dirty="0" smtClean="0"/>
              <a:t>Таким же обязательным можно считать нож столовый. </a:t>
            </a:r>
          </a:p>
          <a:p>
            <a:pPr algn="ctr"/>
            <a:r>
              <a:rPr lang="ru-RU" dirty="0" smtClean="0"/>
              <a:t>Для употребления заправочных супов из глубоких тарелок, используется столовая ложка.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142875"/>
            <a:ext cx="8929687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2" descr="http://img1.liveinternet.ru/images/attach/c/3/75/863/75863875_0_59f4d_26459c8b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5229225"/>
            <a:ext cx="1428750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://img0.liveinternet.ru/images/attach/c/3/75/863/75863854_0_59f4c_30dc7c8b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5013325"/>
            <a:ext cx="28686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img0.liveinternet.ru/images/attach/c/3/75/863/75863854_0_59f4c_30dc7c8b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5013176"/>
            <a:ext cx="28686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684213" y="260350"/>
            <a:ext cx="7869237" cy="576263"/>
          </a:xfrm>
        </p:spPr>
        <p:txBody>
          <a:bodyPr/>
          <a:lstStyle/>
          <a:p>
            <a:r>
              <a:rPr lang="ru-RU" b="1" dirty="0" smtClean="0"/>
              <a:t>Столовые приборы.</a:t>
            </a:r>
            <a:endParaRPr lang="ru-RU" dirty="0"/>
          </a:p>
        </p:txBody>
      </p:sp>
      <p:pic>
        <p:nvPicPr>
          <p:cNvPr id="23554" name="Picture 2" descr="Прибор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052736"/>
            <a:ext cx="4403929" cy="2304256"/>
          </a:xfrm>
          <a:prstGeom prst="rect">
            <a:avLst/>
          </a:prstGeom>
          <a:noFill/>
        </p:spPr>
      </p:pic>
      <p:pic>
        <p:nvPicPr>
          <p:cNvPr id="23556" name="Picture 4" descr="Прибор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501008"/>
            <a:ext cx="4320480" cy="2898551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4860032" y="836712"/>
            <a:ext cx="41044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1. Столовый прибор </a:t>
            </a:r>
            <a:br>
              <a:rPr lang="ru-RU" b="1" dirty="0" smtClean="0"/>
            </a:br>
            <a:r>
              <a:rPr lang="ru-RU" b="1" dirty="0" smtClean="0"/>
              <a:t>2. Десертный прибор</a:t>
            </a:r>
            <a:br>
              <a:rPr lang="ru-RU" b="1" dirty="0" smtClean="0"/>
            </a:br>
            <a:r>
              <a:rPr lang="ru-RU" b="1" dirty="0" smtClean="0"/>
              <a:t>3. Ложечка для сахара.</a:t>
            </a:r>
            <a:br>
              <a:rPr lang="ru-RU" b="1" dirty="0" smtClean="0"/>
            </a:br>
            <a:r>
              <a:rPr lang="ru-RU" b="1" dirty="0" smtClean="0"/>
              <a:t>4. Нож-вилка для сыра </a:t>
            </a:r>
            <a:br>
              <a:rPr lang="ru-RU" b="1" dirty="0" smtClean="0"/>
            </a:br>
            <a:r>
              <a:rPr lang="ru-RU" b="1" dirty="0" smtClean="0"/>
              <a:t>5. Нож для масла.</a:t>
            </a:r>
            <a:br>
              <a:rPr lang="ru-RU" b="1" dirty="0" smtClean="0"/>
            </a:br>
            <a:r>
              <a:rPr lang="ru-RU" b="1" dirty="0" smtClean="0"/>
              <a:t>6. Рыбный прибор </a:t>
            </a:r>
            <a:br>
              <a:rPr lang="ru-RU" b="1" dirty="0" smtClean="0"/>
            </a:br>
            <a:r>
              <a:rPr lang="ru-RU" b="1" dirty="0" smtClean="0"/>
              <a:t>7. Вилки для мяса.</a:t>
            </a:r>
            <a:br>
              <a:rPr lang="ru-RU" b="1" dirty="0" smtClean="0"/>
            </a:br>
            <a:r>
              <a:rPr lang="ru-RU" b="1" dirty="0" smtClean="0"/>
              <a:t>8. Комплект для салатов.</a:t>
            </a:r>
            <a:br>
              <a:rPr lang="ru-RU" b="1" dirty="0" smtClean="0"/>
            </a:br>
            <a:r>
              <a:rPr lang="ru-RU" b="1" dirty="0" smtClean="0"/>
              <a:t>9. Ложка для соусов.</a:t>
            </a:r>
            <a:br>
              <a:rPr lang="ru-RU" b="1" dirty="0" smtClean="0"/>
            </a:br>
            <a:r>
              <a:rPr lang="ru-RU" b="1" dirty="0" smtClean="0"/>
              <a:t>10. Лопаточка для раскладки тортов и пирожных.</a:t>
            </a:r>
            <a:br>
              <a:rPr lang="ru-RU" b="1" dirty="0" smtClean="0"/>
            </a:br>
            <a:r>
              <a:rPr lang="ru-RU" b="1" dirty="0" smtClean="0"/>
              <a:t>11. Разливательная ложка</a:t>
            </a:r>
            <a:br>
              <a:rPr lang="ru-RU" b="1" dirty="0" smtClean="0"/>
            </a:br>
            <a:r>
              <a:rPr lang="ru-RU" b="1" dirty="0" smtClean="0"/>
              <a:t>12. Прибор для раскладки из блюд на тарелки.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http://img1.liveinternet.ru/images/attach/c/3/75/863/75863875_0_59f4d_26459c8b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5229225"/>
            <a:ext cx="1428750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://img0.liveinternet.ru/images/attach/c/3/75/863/75863854_0_59f4c_30dc7c8b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5013325"/>
            <a:ext cx="28686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img0.liveinternet.ru/images/attach/c/3/75/863/75863854_0_59f4c_30dc7c8b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5013176"/>
            <a:ext cx="28686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Столовое </a:t>
            </a:r>
            <a:r>
              <a:rPr lang="ru-RU" b="1" dirty="0" smtClean="0"/>
              <a:t>белье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4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33123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К столовому белью относятся прямоугольные скатерти, </a:t>
            </a:r>
            <a:r>
              <a:rPr lang="ru-RU" dirty="0" err="1" smtClean="0"/>
              <a:t>фуршетные</a:t>
            </a:r>
            <a:r>
              <a:rPr lang="ru-RU" dirty="0" smtClean="0"/>
              <a:t> юбки, текстильные салфетки, </a:t>
            </a:r>
            <a:r>
              <a:rPr lang="ru-RU" dirty="0" err="1" smtClean="0"/>
              <a:t>напероны</a:t>
            </a:r>
            <a:r>
              <a:rPr lang="ru-RU" dirty="0" smtClean="0"/>
              <a:t>, чехлы для стульев, скатерти на круглые столы.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http://img1.liveinternet.ru/images/attach/c/3/75/863/75863875_0_59f4d_26459c8b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5229225"/>
            <a:ext cx="1428750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://img0.liveinternet.ru/images/attach/c/3/75/863/75863854_0_59f4c_30dc7c8b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5013325"/>
            <a:ext cx="28686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img0.liveinternet.ru/images/attach/c/3/75/863/75863854_0_59f4c_30dc7c8b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5013176"/>
            <a:ext cx="28686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http://t0.gstatic.com/images?q=tbn:ANd9GcTQdVEa3f6ze49v7VbkLRJ4gskbxjiwn720S-4i50jvH33oTkvw9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980728"/>
            <a:ext cx="2362200" cy="1943101"/>
          </a:xfrm>
          <a:prstGeom prst="rect">
            <a:avLst/>
          </a:prstGeom>
          <a:noFill/>
        </p:spPr>
      </p:pic>
      <p:pic>
        <p:nvPicPr>
          <p:cNvPr id="24584" name="Picture 8" descr="http://www.skaterti-salfetki.ru/data/files/gonna-buffet-fiume-modulo-2mt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980728"/>
            <a:ext cx="2284003" cy="2088231"/>
          </a:xfrm>
          <a:prstGeom prst="rect">
            <a:avLst/>
          </a:prstGeom>
          <a:noFill/>
        </p:spPr>
      </p:pic>
      <p:pic>
        <p:nvPicPr>
          <p:cNvPr id="24586" name="Picture 10" descr="http://sferadecor.com/wp-content/uploads/2011/02/p83i1_3-215x28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47664" y="3356992"/>
            <a:ext cx="2047875" cy="2743201"/>
          </a:xfrm>
          <a:prstGeom prst="rect">
            <a:avLst/>
          </a:prstGeom>
          <a:noFill/>
        </p:spPr>
      </p:pic>
      <p:pic>
        <p:nvPicPr>
          <p:cNvPr id="24588" name="Picture 12" descr="http://sferadecor.com/wp-content/uploads/2011/02/p85i1_2-215x28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6016" y="3429000"/>
            <a:ext cx="2047875" cy="2743201"/>
          </a:xfrm>
          <a:prstGeom prst="rect">
            <a:avLst/>
          </a:prstGeom>
          <a:noFill/>
        </p:spPr>
      </p:pic>
      <p:pic>
        <p:nvPicPr>
          <p:cNvPr id="24590" name="Picture 14" descr="http://i.io.ua/img_su/small/0020/72/00207262_n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8" y="980728"/>
            <a:ext cx="2857500" cy="1800225"/>
          </a:xfrm>
          <a:prstGeom prst="rect">
            <a:avLst/>
          </a:prstGeom>
          <a:noFill/>
        </p:spPr>
      </p:pic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Скатерти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http://img1.liveinternet.ru/images/attach/c/3/75/863/75863875_0_59f4d_26459c8b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5229225"/>
            <a:ext cx="1428750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://img0.liveinternet.ru/images/attach/c/3/75/863/75863854_0_59f4c_30dc7c8b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5013325"/>
            <a:ext cx="28686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img0.liveinternet.ru/images/attach/c/3/75/863/75863854_0_59f4c_30dc7c8b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5013176"/>
            <a:ext cx="28686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Салфетки полотняные  </a:t>
            </a:r>
            <a:endParaRPr lang="ru-RU" dirty="0"/>
          </a:p>
        </p:txBody>
      </p:sp>
      <p:pic>
        <p:nvPicPr>
          <p:cNvPr id="26626" name="Picture 2" descr="http://www.good-cook.ru/i/big/2/c/2cedbb8772953dba082988c67be32b1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268760"/>
            <a:ext cx="2857500" cy="2552700"/>
          </a:xfrm>
          <a:prstGeom prst="rect">
            <a:avLst/>
          </a:prstGeom>
          <a:noFill/>
        </p:spPr>
      </p:pic>
      <p:pic>
        <p:nvPicPr>
          <p:cNvPr id="26628" name="Picture 4" descr="Звезда веером Корзиночка для хлеба Куверт для приборов Калла Колонна -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4149080"/>
            <a:ext cx="2857500" cy="2057401"/>
          </a:xfrm>
          <a:prstGeom prst="rect">
            <a:avLst/>
          </a:prstGeom>
          <a:noFill/>
        </p:spPr>
      </p:pic>
      <p:pic>
        <p:nvPicPr>
          <p:cNvPr id="26630" name="Picture 6" descr="Горизонтальное cаше Веер в кольце Настольный веер Жабо Диагональное саше -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944" y="1556792"/>
            <a:ext cx="2857500" cy="1828800"/>
          </a:xfrm>
          <a:prstGeom prst="rect">
            <a:avLst/>
          </a:prstGeom>
          <a:noFill/>
        </p:spPr>
      </p:pic>
      <p:pic>
        <p:nvPicPr>
          <p:cNvPr id="26632" name="Picture 8" descr="Царевна-лягушка Царская булочка Шапка с отворотом Шапка Епископа Шатер -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6296" y="1124744"/>
            <a:ext cx="1669588" cy="2732560"/>
          </a:xfrm>
          <a:prstGeom prst="rect">
            <a:avLst/>
          </a:prstGeom>
          <a:noFill/>
        </p:spPr>
      </p:pic>
      <p:pic>
        <p:nvPicPr>
          <p:cNvPr id="26634" name="Picture 10" descr="Королевская лилия Королевская мантия Песочные часы Пламя Рубашка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6016" y="4005064"/>
            <a:ext cx="2857500" cy="1743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http://img1.liveinternet.ru/images/attach/c/3/75/863/75863875_0_59f4d_26459c8b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5229225"/>
            <a:ext cx="1428750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://img0.liveinternet.ru/images/attach/c/3/75/863/75863854_0_59f4c_30dc7c8b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5013325"/>
            <a:ext cx="28686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img0.liveinternet.ru/images/attach/c/3/75/863/75863854_0_59f4c_30dc7c8b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5013176"/>
            <a:ext cx="28686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Салфетки бумажные  </a:t>
            </a:r>
            <a:endParaRPr lang="ru-RU" dirty="0"/>
          </a:p>
        </p:txBody>
      </p:sp>
      <p:pic>
        <p:nvPicPr>
          <p:cNvPr id="27650" name="Picture 2" descr="http://farm4.static.flickr.com/3269/2927897638_31116d94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4077072"/>
            <a:ext cx="2592287" cy="1944215"/>
          </a:xfrm>
          <a:prstGeom prst="rect">
            <a:avLst/>
          </a:prstGeom>
          <a:noFill/>
        </p:spPr>
      </p:pic>
      <p:pic>
        <p:nvPicPr>
          <p:cNvPr id="27652" name="Picture 4" descr="http://www.pozitiv.zdravlady.ru/wp-content/uploads/2012/04/DSCN5662-300x2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4365104"/>
            <a:ext cx="2857500" cy="2143125"/>
          </a:xfrm>
          <a:prstGeom prst="rect">
            <a:avLst/>
          </a:prstGeom>
          <a:noFill/>
        </p:spPr>
      </p:pic>
      <p:pic>
        <p:nvPicPr>
          <p:cNvPr id="27654" name="Picture 6" descr="http://www.tihvesti.ru/_bd/7/72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936" y="1124744"/>
            <a:ext cx="4176464" cy="3132348"/>
          </a:xfrm>
          <a:prstGeom prst="rect">
            <a:avLst/>
          </a:prstGeom>
          <a:noFill/>
        </p:spPr>
      </p:pic>
      <p:pic>
        <p:nvPicPr>
          <p:cNvPr id="27656" name="Picture 8" descr="http://www.etoya.ru/files/images/pub/part_0/18834/src/5.JPG?467_35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552" y="1268760"/>
            <a:ext cx="3074536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4" name="Picture 12" descr="http://images.tiu.ru/10201931_w640_h640_iub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780928"/>
            <a:ext cx="2623042" cy="2118926"/>
          </a:xfrm>
          <a:prstGeom prst="rect">
            <a:avLst/>
          </a:prstGeom>
          <a:noFill/>
        </p:spPr>
      </p:pic>
      <p:pic>
        <p:nvPicPr>
          <p:cNvPr id="28682" name="Picture 10" descr="http://tkani777.ru/chehli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861048"/>
            <a:ext cx="3095625" cy="2743201"/>
          </a:xfrm>
          <a:prstGeom prst="rect">
            <a:avLst/>
          </a:prstGeom>
          <a:noFill/>
        </p:spPr>
      </p:pic>
      <p:pic>
        <p:nvPicPr>
          <p:cNvPr id="4099" name="Picture 2" descr="http://img1.liveinternet.ru/images/attach/c/3/75/863/75863875_0_59f4d_26459c8b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350" y="5229225"/>
            <a:ext cx="1428750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://img0.liveinternet.ru/images/attach/c/3/75/863/75863854_0_59f4c_30dc7c8b_XX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838" y="5013325"/>
            <a:ext cx="28686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img0.liveinternet.ru/images/attach/c/3/75/863/75863854_0_59f4c_30dc7c8b_XX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5013176"/>
            <a:ext cx="28686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Чехлы для стульев</a:t>
            </a:r>
            <a:endParaRPr lang="ru-RU" dirty="0"/>
          </a:p>
        </p:txBody>
      </p:sp>
      <p:pic>
        <p:nvPicPr>
          <p:cNvPr id="28674" name="Picture 2" descr="http://t1.gstatic.com/images?q=tbn:ANd9GcS9FDdzscuaTEWrw8C_oVNXSTqDWeOqVeq_VG3q_16c2170-op-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1412776"/>
            <a:ext cx="2531530" cy="2520280"/>
          </a:xfrm>
          <a:prstGeom prst="rect">
            <a:avLst/>
          </a:prstGeom>
          <a:noFill/>
        </p:spPr>
      </p:pic>
      <p:pic>
        <p:nvPicPr>
          <p:cNvPr id="28686" name="Picture 14" descr="http://www.varitex.ru/pic/chair/h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20071" y="4077072"/>
            <a:ext cx="3413179" cy="2437985"/>
          </a:xfrm>
          <a:prstGeom prst="rect">
            <a:avLst/>
          </a:prstGeom>
          <a:noFill/>
        </p:spPr>
      </p:pic>
      <p:pic>
        <p:nvPicPr>
          <p:cNvPr id="28678" name="Picture 6" descr="http://www.jan-jan.ru/promotion/gostinici/chehli-na-mebe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92080" y="1196752"/>
            <a:ext cx="3312368" cy="21155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77"/>
          <p:cNvSpPr>
            <a:spLocks noChangeArrowheads="1" noChangeShapeType="1" noTextEdit="1"/>
          </p:cNvSpPr>
          <p:nvPr/>
        </p:nvSpPr>
        <p:spPr bwMode="auto">
          <a:xfrm>
            <a:off x="2267744" y="214314"/>
            <a:ext cx="4392488" cy="928670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none" fromWordArt="1">
            <a:prstTxWarp prst="textWave1">
              <a:avLst>
                <a:gd name="adj1" fmla="val 19701"/>
                <a:gd name="adj2" fmla="val 485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i="1" kern="10" dirty="0" smtClean="0">
                <a:ln w="9525">
                  <a:noFill/>
                  <a:round/>
                  <a:headEnd/>
                  <a:tailEnd/>
                </a:ln>
                <a:gradFill flip="none" rotWithShape="1">
                  <a:gsLst>
                    <a:gs pos="0">
                      <a:srgbClr val="FF0066">
                        <a:shade val="30000"/>
                        <a:satMod val="115000"/>
                      </a:srgbClr>
                    </a:gs>
                    <a:gs pos="50000">
                      <a:srgbClr val="FF0066">
                        <a:shade val="67500"/>
                        <a:satMod val="115000"/>
                      </a:srgbClr>
                    </a:gs>
                    <a:gs pos="100000">
                      <a:srgbClr val="FF0066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3600" i="1" kern="10" dirty="0">
              <a:ln w="9525">
                <a:noFill/>
                <a:round/>
                <a:headEnd/>
                <a:tailEnd/>
              </a:ln>
              <a:gradFill flip="none" rotWithShape="1">
                <a:gsLst>
                  <a:gs pos="0">
                    <a:srgbClr val="FF0066">
                      <a:shade val="30000"/>
                      <a:satMod val="115000"/>
                    </a:srgbClr>
                  </a:gs>
                  <a:gs pos="50000">
                    <a:srgbClr val="FF0066">
                      <a:shade val="67500"/>
                      <a:satMod val="115000"/>
                    </a:srgbClr>
                  </a:gs>
                  <a:gs pos="100000">
                    <a:srgbClr val="FF0066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8" name="Содержимое 2"/>
          <p:cNvSpPr>
            <a:spLocks noGrp="1"/>
          </p:cNvSpPr>
          <p:nvPr>
            <p:ph idx="1"/>
          </p:nvPr>
        </p:nvSpPr>
        <p:spPr>
          <a:xfrm>
            <a:off x="684213" y="1052736"/>
            <a:ext cx="8064500" cy="511311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Понятие сервировки стола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Цель сервировки стола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Столовое белье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Столовая посуда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Столовые приборы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Салфетки, свечи и цветы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Примеры Сервировки столов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9" name="Picture 2" descr="http://img1.liveinternet.ru/images/attach/c/3/75/863/75863875_0_59f4d_26459c8b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642937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" descr="http://img1.liveinternet.ru/images/attach/c/3/75/863/75863875_0_59f4d_26459c8b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44824"/>
            <a:ext cx="642937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" descr="http://img1.liveinternet.ru/images/attach/c/3/75/863/75863875_0_59f4d_26459c8b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636912"/>
            <a:ext cx="642937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img1.liveinternet.ru/images/attach/c/3/75/863/75863875_0_59f4d_26459c8b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077072"/>
            <a:ext cx="642937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img1.liveinternet.ru/images/attach/c/3/75/863/75863875_0_59f4d_26459c8b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797152"/>
            <a:ext cx="642937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img1.liveinternet.ru/images/attach/c/3/75/863/75863875_0_59f4d_26459c8b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5589240"/>
            <a:ext cx="642937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http://img1.liveinternet.ru/images/attach/c/3/75/863/75863875_0_59f4d_26459c8b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356992"/>
            <a:ext cx="642937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://www.legkogotovit.com/downloads/image/198/orig/table_setting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356992"/>
            <a:ext cx="4464496" cy="3111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4932040" y="548680"/>
            <a:ext cx="3744416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Слово «сервировка» имеет два значения: во-первых, это подготовка стола к завтраку, обеду, ужину или чаю, то есть расстановка посуды в определенном порядке, а во-вторых, совокупность предметов (посуды, столового белья), предназначенных для этой цели.</a:t>
            </a:r>
            <a:r>
              <a:rPr lang="ru-RU" sz="2000" b="1" dirty="0" smtClean="0"/>
              <a:t> </a:t>
            </a:r>
            <a:endParaRPr lang="ru-RU" sz="2000" dirty="0"/>
          </a:p>
        </p:txBody>
      </p:sp>
      <p:pic>
        <p:nvPicPr>
          <p:cNvPr id="27656" name="Picture 8" descr="http://best-woman.ru/partner/data/userfiles/users/u17352/Image/2010/Hobbi/servirovka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4664"/>
            <a:ext cx="4683331" cy="2931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77"/>
          <p:cNvSpPr>
            <a:spLocks noChangeArrowheads="1" noChangeShapeType="1" noTextEdit="1"/>
          </p:cNvSpPr>
          <p:nvPr/>
        </p:nvSpPr>
        <p:spPr bwMode="auto">
          <a:xfrm>
            <a:off x="1979712" y="214314"/>
            <a:ext cx="5328592" cy="928670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none" fromWordArt="1">
            <a:prstTxWarp prst="textWave1">
              <a:avLst>
                <a:gd name="adj1" fmla="val 19701"/>
                <a:gd name="adj2" fmla="val 485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i="1" kern="10" dirty="0" smtClean="0">
                <a:ln w="9525">
                  <a:noFill/>
                  <a:round/>
                  <a:headEnd/>
                  <a:tailEnd/>
                </a:ln>
                <a:gradFill flip="none" rotWithShape="1">
                  <a:gsLst>
                    <a:gs pos="0">
                      <a:srgbClr val="FF0066">
                        <a:shade val="30000"/>
                        <a:satMod val="115000"/>
                      </a:srgbClr>
                    </a:gs>
                    <a:gs pos="50000">
                      <a:srgbClr val="FF0066">
                        <a:shade val="67500"/>
                        <a:satMod val="115000"/>
                      </a:srgbClr>
                    </a:gs>
                    <a:gs pos="100000">
                      <a:srgbClr val="FF0066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сервировки стола</a:t>
            </a:r>
            <a:endParaRPr lang="ru-RU" sz="3600" i="1" kern="10" dirty="0">
              <a:ln w="9525">
                <a:noFill/>
                <a:round/>
                <a:headEnd/>
                <a:tailEnd/>
              </a:ln>
              <a:gradFill flip="none" rotWithShape="1">
                <a:gsLst>
                  <a:gs pos="0">
                    <a:srgbClr val="FF0066">
                      <a:shade val="30000"/>
                      <a:satMod val="115000"/>
                    </a:srgbClr>
                  </a:gs>
                  <a:gs pos="50000">
                    <a:srgbClr val="FF0066">
                      <a:shade val="67500"/>
                      <a:satMod val="115000"/>
                    </a:srgbClr>
                  </a:gs>
                  <a:gs pos="100000">
                    <a:srgbClr val="FF0066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3789040"/>
            <a:ext cx="45365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Порядок сервировки стола –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выработан годами, продиктован требованиями гигиены и необходимостью обеспечить садящим за отделом наибольшее удобство.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124744"/>
            <a:ext cx="45365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Сервировать стол значит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подготовить его для приёма пищи.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2276872"/>
            <a:ext cx="4536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Основная цель сервировки стола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создать определённый порядок на столе, обеспечить всех необходимыми предметами. </a:t>
            </a:r>
          </a:p>
        </p:txBody>
      </p:sp>
      <p:pic>
        <p:nvPicPr>
          <p:cNvPr id="28674" name="Picture 2" descr="http://fontan-garmoni.ucoz.com/fot/2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268760"/>
            <a:ext cx="3087838" cy="231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8" name="Picture 6" descr="http://farforushka.ru/wp-content/uploads/2010/04/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861048"/>
            <a:ext cx="2808312" cy="2529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Барное стекл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84784"/>
            <a:ext cx="1440160" cy="14401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692696"/>
            <a:ext cx="1440160" cy="792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Бакал для красного вина 260 мл.</a:t>
            </a:r>
            <a:endParaRPr lang="ru-RU" sz="1600" dirty="0"/>
          </a:p>
        </p:txBody>
      </p:sp>
      <p:pic>
        <p:nvPicPr>
          <p:cNvPr id="7" name="Picture 8" descr="Барное стекл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1772816"/>
            <a:ext cx="1368746" cy="144016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195736" y="980728"/>
            <a:ext cx="1368152" cy="792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Бакал для шампанского 190 мл.</a:t>
            </a:r>
            <a:endParaRPr lang="ru-RU" sz="1600" dirty="0"/>
          </a:p>
        </p:txBody>
      </p:sp>
      <p:pic>
        <p:nvPicPr>
          <p:cNvPr id="9" name="Picture 14" descr="Барное стекло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1484784"/>
            <a:ext cx="1368153" cy="144016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851920" y="692696"/>
            <a:ext cx="1368152" cy="792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Стакан для виски </a:t>
            </a:r>
          </a:p>
          <a:p>
            <a:pPr algn="ctr"/>
            <a:r>
              <a:rPr lang="ru-RU" sz="1600" dirty="0" smtClean="0"/>
              <a:t>300 мл.</a:t>
            </a:r>
            <a:endParaRPr lang="ru-RU" sz="1600" dirty="0"/>
          </a:p>
        </p:txBody>
      </p:sp>
      <p:pic>
        <p:nvPicPr>
          <p:cNvPr id="13" name="Picture 16" descr="Барное стекло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1916832"/>
            <a:ext cx="1440160" cy="144016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436096" y="1124744"/>
            <a:ext cx="1440160" cy="792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Стакан </a:t>
            </a:r>
            <a:r>
              <a:rPr lang="ru-RU" sz="1600" dirty="0" err="1" smtClean="0"/>
              <a:t>Хайбол</a:t>
            </a:r>
            <a:r>
              <a:rPr lang="ru-RU" sz="1600" dirty="0" smtClean="0"/>
              <a:t> 300 мл.</a:t>
            </a:r>
            <a:endParaRPr lang="ru-RU" sz="1600" dirty="0"/>
          </a:p>
        </p:txBody>
      </p:sp>
      <p:pic>
        <p:nvPicPr>
          <p:cNvPr id="15" name="Picture 4" descr="Барное стекло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4221088"/>
            <a:ext cx="1440160" cy="144016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395536" y="3429000"/>
            <a:ext cx="1440160" cy="792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Бакал для белого вина 210 мл.</a:t>
            </a:r>
            <a:endParaRPr lang="ru-RU" sz="1600" dirty="0"/>
          </a:p>
        </p:txBody>
      </p:sp>
      <p:pic>
        <p:nvPicPr>
          <p:cNvPr id="17" name="Picture 12" descr="Барное стекло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79712" y="4725144"/>
            <a:ext cx="1440160" cy="1380153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1979712" y="3933056"/>
            <a:ext cx="1440160" cy="792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Рюмка водная 50 мл.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987824" y="188640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Основные виды бокалов</a:t>
            </a:r>
          </a:p>
        </p:txBody>
      </p:sp>
      <p:pic>
        <p:nvPicPr>
          <p:cNvPr id="3078" name="Picture 6" descr="http://allskidki.ru/public/images/discount/15278_big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35896" y="4293096"/>
            <a:ext cx="1440159" cy="1368151"/>
          </a:xfrm>
          <a:prstGeom prst="rect">
            <a:avLst/>
          </a:prstGeom>
          <a:noFill/>
        </p:spPr>
      </p:pic>
      <p:sp>
        <p:nvSpPr>
          <p:cNvPr id="25" name="Прямоугольник 24"/>
          <p:cNvSpPr/>
          <p:nvPr/>
        </p:nvSpPr>
        <p:spPr>
          <a:xfrm>
            <a:off x="3635896" y="3501008"/>
            <a:ext cx="1440160" cy="792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Коньячный бокал 250 мл.</a:t>
            </a:r>
            <a:endParaRPr lang="ru-RU" sz="1600" dirty="0"/>
          </a:p>
        </p:txBody>
      </p:sp>
      <p:pic>
        <p:nvPicPr>
          <p:cNvPr id="3082" name="Picture 10" descr="http://www.examiner.com/images/blog/wysiwyg/image/shot_glass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20072" y="4653136"/>
            <a:ext cx="1440160" cy="1368151"/>
          </a:xfrm>
          <a:prstGeom prst="rect">
            <a:avLst/>
          </a:prstGeom>
          <a:noFill/>
        </p:spPr>
      </p:pic>
      <p:sp>
        <p:nvSpPr>
          <p:cNvPr id="27" name="Прямоугольник 26"/>
          <p:cNvSpPr/>
          <p:nvPr/>
        </p:nvSpPr>
        <p:spPr>
          <a:xfrm>
            <a:off x="5220072" y="3933056"/>
            <a:ext cx="144016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Стопка </a:t>
            </a:r>
          </a:p>
          <a:p>
            <a:pPr algn="ctr"/>
            <a:r>
              <a:rPr lang="ru-RU" sz="1600" dirty="0" smtClean="0"/>
              <a:t>50 мл.</a:t>
            </a:r>
            <a:endParaRPr lang="ru-RU" sz="16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164288" y="908720"/>
            <a:ext cx="1440160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Бакал для мартини </a:t>
            </a:r>
          </a:p>
          <a:p>
            <a:pPr algn="ctr"/>
            <a:r>
              <a:rPr lang="ru-RU" sz="1600" dirty="0" smtClean="0"/>
              <a:t>175 мл.</a:t>
            </a:r>
            <a:endParaRPr lang="ru-RU" sz="1600" dirty="0"/>
          </a:p>
        </p:txBody>
      </p:sp>
      <p:pic>
        <p:nvPicPr>
          <p:cNvPr id="3086" name="Picture 14" descr="http://imgs.net.ua/images/obxl58dbvb3qj2dwe2ok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164288" y="1628800"/>
            <a:ext cx="1440160" cy="1440160"/>
          </a:xfrm>
          <a:prstGeom prst="rect">
            <a:avLst/>
          </a:prstGeom>
          <a:noFill/>
        </p:spPr>
      </p:pic>
      <p:pic>
        <p:nvPicPr>
          <p:cNvPr id="3088" name="Picture 16" descr="http://www.stoviglie.ru/published/publicdata/STOVIGLIE/attachments/SC/products_pictures/10686thm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76256" y="4221088"/>
            <a:ext cx="1440160" cy="1440160"/>
          </a:xfrm>
          <a:prstGeom prst="rect">
            <a:avLst/>
          </a:prstGeom>
          <a:noFill/>
        </p:spPr>
      </p:pic>
      <p:sp>
        <p:nvSpPr>
          <p:cNvPr id="32" name="Прямоугольник 31"/>
          <p:cNvSpPr/>
          <p:nvPr/>
        </p:nvSpPr>
        <p:spPr>
          <a:xfrm>
            <a:off x="6876256" y="3429000"/>
            <a:ext cx="1440160" cy="792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Бакал для коктейля</a:t>
            </a:r>
          </a:p>
          <a:p>
            <a:pPr algn="ctr"/>
            <a:r>
              <a:rPr lang="ru-RU" sz="1600" dirty="0" smtClean="0"/>
              <a:t>390 мл.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 descr="http://img0.liveinternet.ru/images/attach/c/3/75/863/75863854_0_59f4c_30dc7c8b_X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296211">
            <a:off x="6622193" y="2348346"/>
            <a:ext cx="28686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1475656" y="188640"/>
            <a:ext cx="5886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Бокалы для ликера и крепких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спиртных напитков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www.cocktail-drink.ru/images/stories/food/bokal/sherry-glas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140968"/>
            <a:ext cx="1584176" cy="1584176"/>
          </a:xfrm>
          <a:prstGeom prst="rect">
            <a:avLst/>
          </a:prstGeom>
          <a:noFill/>
        </p:spPr>
      </p:pic>
      <p:pic>
        <p:nvPicPr>
          <p:cNvPr id="1030" name="Picture 6" descr="http://akval.ru/images/thumbnails/13/120/120/6408_8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2348880"/>
            <a:ext cx="1584176" cy="1735050"/>
          </a:xfrm>
          <a:prstGeom prst="rect">
            <a:avLst/>
          </a:prstGeom>
          <a:noFill/>
        </p:spPr>
      </p:pic>
      <p:sp>
        <p:nvSpPr>
          <p:cNvPr id="25" name="Прямоугольник 24"/>
          <p:cNvSpPr/>
          <p:nvPr/>
        </p:nvSpPr>
        <p:spPr>
          <a:xfrm>
            <a:off x="395536" y="2348880"/>
            <a:ext cx="1584176" cy="792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Бакал для хереса 190 мл.</a:t>
            </a:r>
            <a:endParaRPr lang="ru-RU" sz="16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339752" y="1556792"/>
            <a:ext cx="1584176" cy="792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Бакал для хереса 260 мл.</a:t>
            </a:r>
            <a:endParaRPr lang="ru-RU" sz="1600" dirty="0"/>
          </a:p>
        </p:txBody>
      </p:sp>
      <p:pic>
        <p:nvPicPr>
          <p:cNvPr id="1032" name="Picture 8" descr="http://www.iq-catering.ru/assets/images/rent/glass/cognac-glas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3968" y="3212976"/>
            <a:ext cx="1656184" cy="1735050"/>
          </a:xfrm>
          <a:prstGeom prst="rect">
            <a:avLst/>
          </a:prstGeom>
          <a:noFill/>
        </p:spPr>
      </p:pic>
      <p:sp>
        <p:nvSpPr>
          <p:cNvPr id="27" name="Прямоугольник 26"/>
          <p:cNvSpPr/>
          <p:nvPr/>
        </p:nvSpPr>
        <p:spPr>
          <a:xfrm>
            <a:off x="4283968" y="2420888"/>
            <a:ext cx="1584176" cy="792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Бакал для коньяка и</a:t>
            </a:r>
          </a:p>
          <a:p>
            <a:pPr algn="ctr"/>
            <a:r>
              <a:rPr lang="ru-RU" sz="1600" dirty="0" smtClean="0"/>
              <a:t>бренди 350 мл.</a:t>
            </a:r>
            <a:endParaRPr lang="ru-RU" sz="1600" dirty="0"/>
          </a:p>
        </p:txBody>
      </p:sp>
      <p:pic>
        <p:nvPicPr>
          <p:cNvPr id="1034" name="Picture 10" descr="Cognac Glass от Normann Copenhage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1700808"/>
            <a:ext cx="1610544" cy="1538536"/>
          </a:xfrm>
          <a:prstGeom prst="rect">
            <a:avLst/>
          </a:prstGeom>
          <a:noFill/>
        </p:spPr>
      </p:pic>
      <p:sp>
        <p:nvSpPr>
          <p:cNvPr id="29" name="Прямоугольник 28"/>
          <p:cNvSpPr/>
          <p:nvPr/>
        </p:nvSpPr>
        <p:spPr>
          <a:xfrm>
            <a:off x="6084168" y="908720"/>
            <a:ext cx="1584176" cy="792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Бакал для коньяка и </a:t>
            </a:r>
            <a:r>
              <a:rPr lang="ru-RU" sz="1600" smtClean="0"/>
              <a:t>ликера 200 </a:t>
            </a:r>
            <a:r>
              <a:rPr lang="ru-RU" sz="1600" dirty="0" smtClean="0"/>
              <a:t>мл.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 descr="http://img0.liveinternet.ru/images/attach/c/3/75/863/75863854_0_59f4c_30dc7c8b_X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296211">
            <a:off x="6622193" y="2348346"/>
            <a:ext cx="28686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131840" y="260648"/>
            <a:ext cx="27628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Бокалы для вина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НЭРХЕТ Бокал д/десертного вина IKEA Выдувное стекло; каждое изделие уникально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990700"/>
            <a:ext cx="1656184" cy="165618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67544" y="2636912"/>
            <a:ext cx="1656184" cy="792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Бакал для десертного вина</a:t>
            </a:r>
            <a:endParaRPr lang="ru-RU" dirty="0"/>
          </a:p>
        </p:txBody>
      </p:sp>
      <p:pic>
        <p:nvPicPr>
          <p:cNvPr id="2058" name="Picture 10" descr="http://img-fotki.yandex.ru/get/3511/shhhhhh.8/0_2c25a_7179a98_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980728"/>
            <a:ext cx="1656184" cy="165618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267744" y="2636912"/>
            <a:ext cx="1656184" cy="792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Бакал для красного вина</a:t>
            </a:r>
            <a:endParaRPr lang="ru-RU" dirty="0"/>
          </a:p>
        </p:txBody>
      </p:sp>
      <p:pic>
        <p:nvPicPr>
          <p:cNvPr id="2062" name="Picture 14" descr="http://static.villeroy-boch.com/media/catalog/product/cache/11/image/1024x1024/9df78eab33525d08d6e5fb8d27136e95/3/8/38550030_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980728"/>
            <a:ext cx="1656184" cy="165618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139952" y="2636912"/>
            <a:ext cx="1656184" cy="792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Бакал для белого вина</a:t>
            </a:r>
            <a:endParaRPr lang="ru-RU" dirty="0"/>
          </a:p>
        </p:txBody>
      </p:sp>
      <p:pic>
        <p:nvPicPr>
          <p:cNvPr id="2068" name="Picture 20" descr="http://static2.insales.ru/images/products/1/6339/2373827/large_4998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980728"/>
            <a:ext cx="1512168" cy="1814602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5940152" y="2708920"/>
            <a:ext cx="1512168" cy="792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Бакал для шампанского</a:t>
            </a:r>
            <a:endParaRPr lang="ru-RU" dirty="0"/>
          </a:p>
        </p:txBody>
      </p:sp>
      <p:pic>
        <p:nvPicPr>
          <p:cNvPr id="2072" name="Picture 24" descr="http://astia.ru/product_images/d/5028_0__9614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91680" y="3861048"/>
            <a:ext cx="1656184" cy="1656184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1691680" y="5517232"/>
            <a:ext cx="1656184" cy="792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Бакал для бургонского</a:t>
            </a:r>
          </a:p>
          <a:p>
            <a:pPr algn="ctr"/>
            <a:r>
              <a:rPr lang="ru-RU" dirty="0" smtClean="0"/>
              <a:t>вина</a:t>
            </a:r>
            <a:endParaRPr lang="ru-RU" dirty="0"/>
          </a:p>
        </p:txBody>
      </p:sp>
      <p:pic>
        <p:nvPicPr>
          <p:cNvPr id="2074" name="Picture 26" descr="http://bokaloff.ru/images/detailed/1/11242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99992" y="3861048"/>
            <a:ext cx="1589850" cy="1725862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4499992" y="5589240"/>
            <a:ext cx="1656184" cy="792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Бакал для</a:t>
            </a:r>
          </a:p>
          <a:p>
            <a:pPr algn="ctr"/>
            <a:r>
              <a:rPr lang="ru-RU" dirty="0" smtClean="0"/>
              <a:t>Вина Бордо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142875"/>
            <a:ext cx="8929687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2" descr="http://img1.liveinternet.ru/images/attach/c/3/75/863/75863875_0_59f4d_26459c8b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5229225"/>
            <a:ext cx="1428750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://img0.liveinternet.ru/images/attach/c/3/75/863/75863854_0_59f4c_30dc7c8b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5013325"/>
            <a:ext cx="28686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img0.liveinternet.ru/images/attach/c/3/75/863/75863854_0_59f4c_30dc7c8b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5013176"/>
            <a:ext cx="28686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4"/>
          <p:cNvSpPr>
            <a:spLocks noGrp="1"/>
          </p:cNvSpPr>
          <p:nvPr>
            <p:ph idx="1"/>
          </p:nvPr>
        </p:nvSpPr>
        <p:spPr>
          <a:xfrm>
            <a:off x="539552" y="980728"/>
            <a:ext cx="8280920" cy="533316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100" dirty="0" smtClean="0"/>
              <a:t>Все персональные тарелки, используемые сегодня для сервировки стола, делятся на глубокие и мелкие.</a:t>
            </a:r>
          </a:p>
          <a:p>
            <a:r>
              <a:rPr lang="ru-RU" sz="3100" dirty="0" smtClean="0"/>
              <a:t>Глубокие тарелки O 22,5 см служат для подачи горячих и холодных заправочных супов (щей, борща, окрошки и т. д. ). </a:t>
            </a:r>
          </a:p>
          <a:p>
            <a:r>
              <a:rPr lang="ru-RU" sz="3100" dirty="0" smtClean="0"/>
              <a:t>Мелкие тарелки для сервировки стола отличаются большим разнообразием. </a:t>
            </a:r>
            <a:br>
              <a:rPr lang="ru-RU" sz="3100" dirty="0" smtClean="0"/>
            </a:br>
            <a:r>
              <a:rPr lang="ru-RU" sz="3100" dirty="0" smtClean="0"/>
              <a:t>Различают мелкие столовые тарелки для вторых блюд O 25 </a:t>
            </a:r>
            <a:r>
              <a:rPr lang="ru-RU" sz="3100" dirty="0" err="1" smtClean="0"/>
              <a:t>cм</a:t>
            </a:r>
            <a:r>
              <a:rPr lang="ru-RU" sz="3100" dirty="0" smtClean="0"/>
              <a:t> , </a:t>
            </a:r>
          </a:p>
          <a:p>
            <a:r>
              <a:rPr lang="ru-RU" sz="3100" dirty="0" smtClean="0"/>
              <a:t>закусочные или десертные тарелки O 21 см (для холодных и горячих закусок), </a:t>
            </a:r>
          </a:p>
          <a:p>
            <a:r>
              <a:rPr lang="ru-RU" sz="3100" dirty="0" smtClean="0"/>
              <a:t>пирожковые тарелки O 16 </a:t>
            </a:r>
            <a:r>
              <a:rPr lang="ru-RU" sz="3100" dirty="0" err="1" smtClean="0"/>
              <a:t>cм</a:t>
            </a:r>
            <a:r>
              <a:rPr lang="ru-RU" sz="3100" dirty="0" smtClean="0"/>
              <a:t> (для подачи хлеба, булочек, тостов).  Закусочные тарелки могут также использоваться в качестве десертных (для десертов: свежих и консервированных фруктов, пудингов).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Заголовок 3"/>
          <p:cNvSpPr>
            <a:spLocks noGrp="1"/>
          </p:cNvSpPr>
          <p:nvPr>
            <p:ph type="title"/>
          </p:nvPr>
        </p:nvSpPr>
        <p:spPr>
          <a:xfrm>
            <a:off x="683568" y="260648"/>
            <a:ext cx="786956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Столовый фарфор.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142875"/>
            <a:ext cx="8929687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2" descr="http://img1.liveinternet.ru/images/attach/c/3/75/863/75863875_0_59f4d_26459c8b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5229225"/>
            <a:ext cx="1428750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://img0.liveinternet.ru/images/attach/c/3/75/863/75863854_0_59f4c_30dc7c8b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5013325"/>
            <a:ext cx="28686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img0.liveinternet.ru/images/attach/c/3/75/863/75863854_0_59f4c_30dc7c8b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5013176"/>
            <a:ext cx="286861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3"/>
          <p:cNvSpPr>
            <a:spLocks noGrp="1"/>
          </p:cNvSpPr>
          <p:nvPr>
            <p:ph type="title"/>
          </p:nvPr>
        </p:nvSpPr>
        <p:spPr>
          <a:xfrm>
            <a:off x="683568" y="260648"/>
            <a:ext cx="786956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Столовый фарфор.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" name="Picture 2" descr="Столовый фарфор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908720"/>
            <a:ext cx="1905000" cy="1905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39552" y="2852936"/>
            <a:ext cx="194421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Тарелка глубокая </a:t>
            </a:r>
            <a:endParaRPr lang="ru-RU" sz="1400" b="1" dirty="0" smtClean="0"/>
          </a:p>
          <a:p>
            <a:pPr algn="ctr"/>
            <a:r>
              <a:rPr lang="ru-RU" sz="1400" b="1" dirty="0" smtClean="0"/>
              <a:t>O </a:t>
            </a:r>
            <a:r>
              <a:rPr lang="ru-RU" sz="1400" b="1" dirty="0"/>
              <a:t>22,5 см.</a:t>
            </a:r>
            <a:endParaRPr lang="ru-RU" sz="1400" dirty="0"/>
          </a:p>
        </p:txBody>
      </p:sp>
      <p:pic>
        <p:nvPicPr>
          <p:cNvPr id="13" name="Picture 4" descr="Столовый фарфор.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908720"/>
            <a:ext cx="1905000" cy="19050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555776" y="2780928"/>
            <a:ext cx="20162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Подставочная Тарелка </a:t>
            </a:r>
          </a:p>
          <a:p>
            <a:pPr algn="ctr"/>
            <a:r>
              <a:rPr lang="ru-RU" sz="1400" b="1" dirty="0" smtClean="0"/>
              <a:t>O 30,5 </a:t>
            </a:r>
            <a:r>
              <a:rPr lang="ru-RU" sz="1400" b="1" dirty="0"/>
              <a:t>см.</a:t>
            </a:r>
            <a:endParaRPr lang="ru-RU" sz="1400" dirty="0"/>
          </a:p>
        </p:txBody>
      </p:sp>
      <p:pic>
        <p:nvPicPr>
          <p:cNvPr id="15" name="Picture 6" descr="Столовый фарфор.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836712"/>
            <a:ext cx="1905000" cy="190500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4716016" y="2780928"/>
            <a:ext cx="194421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Пирожковая Тарелка </a:t>
            </a:r>
          </a:p>
          <a:p>
            <a:pPr algn="ctr"/>
            <a:r>
              <a:rPr lang="ru-RU" sz="1400" b="1" dirty="0" smtClean="0"/>
              <a:t>O 16 </a:t>
            </a:r>
            <a:r>
              <a:rPr lang="ru-RU" sz="1400" b="1" dirty="0"/>
              <a:t>см.</a:t>
            </a:r>
            <a:endParaRPr lang="ru-RU" sz="1400" dirty="0"/>
          </a:p>
        </p:txBody>
      </p:sp>
      <p:pic>
        <p:nvPicPr>
          <p:cNvPr id="19462" name="Picture 6" descr="http://royal-rental.com.ua/imeg_m/70700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1600" y="3501008"/>
            <a:ext cx="1905000" cy="1905000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971600" y="5373216"/>
            <a:ext cx="194421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Тарелка </a:t>
            </a:r>
            <a:r>
              <a:rPr lang="ru-RU" sz="1400" b="1" dirty="0" smtClean="0"/>
              <a:t>столовая </a:t>
            </a:r>
          </a:p>
          <a:p>
            <a:pPr algn="ctr"/>
            <a:r>
              <a:rPr lang="ru-RU" sz="1400" b="1" dirty="0" smtClean="0"/>
              <a:t>O 27 </a:t>
            </a:r>
            <a:r>
              <a:rPr lang="ru-RU" sz="1400" b="1" dirty="0"/>
              <a:t>см.</a:t>
            </a:r>
            <a:endParaRPr lang="ru-RU" sz="1400" dirty="0"/>
          </a:p>
        </p:txBody>
      </p:sp>
      <p:pic>
        <p:nvPicPr>
          <p:cNvPr id="19464" name="Picture 8" descr="http://royal-rental.com.ua/imeg_m/70700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31841" y="3573016"/>
            <a:ext cx="2092020" cy="1656184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3131840" y="5229200"/>
            <a:ext cx="216024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Закусочная Тарелка </a:t>
            </a:r>
          </a:p>
          <a:p>
            <a:pPr algn="ctr"/>
            <a:r>
              <a:rPr lang="ru-RU" sz="1400" b="1" dirty="0" smtClean="0"/>
              <a:t>O 26 </a:t>
            </a:r>
            <a:r>
              <a:rPr lang="ru-RU" sz="1400" b="1" dirty="0"/>
              <a:t>см.</a:t>
            </a:r>
            <a:endParaRPr lang="ru-RU" sz="1400" dirty="0"/>
          </a:p>
        </p:txBody>
      </p:sp>
      <p:pic>
        <p:nvPicPr>
          <p:cNvPr id="19468" name="Picture 12" descr="http://www.yuterra.ru/upload/images_135x135/60/63/111636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40152" y="3573016"/>
            <a:ext cx="1872208" cy="1872209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5796136" y="5445224"/>
            <a:ext cx="216024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Десертная  Тарелка </a:t>
            </a:r>
          </a:p>
          <a:p>
            <a:pPr algn="ctr"/>
            <a:r>
              <a:rPr lang="ru-RU" sz="1400" b="1" dirty="0" smtClean="0"/>
              <a:t>O 19 </a:t>
            </a:r>
            <a:r>
              <a:rPr lang="ru-RU" sz="1400" b="1" dirty="0"/>
              <a:t>см.</a:t>
            </a:r>
            <a:endParaRPr lang="ru-RU" sz="1400" dirty="0"/>
          </a:p>
        </p:txBody>
      </p:sp>
      <p:pic>
        <p:nvPicPr>
          <p:cNvPr id="19470" name="Picture 14" descr="Пара, Чаша для супа 240 мл + блюдце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32240" y="908720"/>
            <a:ext cx="2191546" cy="1512168"/>
          </a:xfrm>
          <a:prstGeom prst="rect">
            <a:avLst/>
          </a:prstGeom>
          <a:noFill/>
        </p:spPr>
      </p:pic>
      <p:sp>
        <p:nvSpPr>
          <p:cNvPr id="25" name="Прямоугольник 24"/>
          <p:cNvSpPr/>
          <p:nvPr/>
        </p:nvSpPr>
        <p:spPr>
          <a:xfrm>
            <a:off x="6804248" y="2492896"/>
            <a:ext cx="194421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Чаша для супа</a:t>
            </a:r>
          </a:p>
          <a:p>
            <a:pPr algn="ctr"/>
            <a:r>
              <a:rPr lang="ru-RU" sz="1400" b="1" dirty="0" smtClean="0"/>
              <a:t>O 24 </a:t>
            </a:r>
            <a:r>
              <a:rPr lang="ru-RU" sz="1400" b="1" dirty="0"/>
              <a:t>см.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436</Words>
  <Application>Microsoft Office PowerPoint</Application>
  <PresentationFormat>Экран (4:3)</PresentationFormat>
  <Paragraphs>85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Столовый фарфор. </vt:lpstr>
      <vt:lpstr>Столовый фарфор. </vt:lpstr>
      <vt:lpstr>Столовые приборы.</vt:lpstr>
      <vt:lpstr>Столовые приборы.</vt:lpstr>
      <vt:lpstr> Столовое белье  </vt:lpstr>
      <vt:lpstr>Скатерти </vt:lpstr>
      <vt:lpstr>Салфетки полотняные  </vt:lpstr>
      <vt:lpstr>Салфетки бумажные  </vt:lpstr>
      <vt:lpstr>Чехлы для стульев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Тимошенко</dc:creator>
  <cp:lastModifiedBy>Admin</cp:lastModifiedBy>
  <cp:revision>50</cp:revision>
  <dcterms:modified xsi:type="dcterms:W3CDTF">2015-02-11T05:36:47Z</dcterms:modified>
</cp:coreProperties>
</file>