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96" r:id="rId22"/>
    <p:sldId id="277" r:id="rId23"/>
    <p:sldId id="279" r:id="rId24"/>
    <p:sldId id="295" r:id="rId25"/>
    <p:sldId id="294" r:id="rId26"/>
    <p:sldId id="280" r:id="rId27"/>
    <p:sldId id="297" r:id="rId28"/>
    <p:sldId id="281" r:id="rId29"/>
    <p:sldId id="291" r:id="rId30"/>
    <p:sldId id="282" r:id="rId31"/>
    <p:sldId id="293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9" r:id="rId41"/>
    <p:sldId id="298" r:id="rId42"/>
    <p:sldId id="305" r:id="rId43"/>
    <p:sldId id="301" r:id="rId44"/>
    <p:sldId id="302" r:id="rId45"/>
    <p:sldId id="303" r:id="rId46"/>
    <p:sldId id="276" r:id="rId47"/>
    <p:sldId id="278" r:id="rId48"/>
    <p:sldId id="300" r:id="rId4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99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50" d="100"/>
          <a:sy n="50" d="100"/>
        </p:scale>
        <p:origin x="-1956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0" y="2060575"/>
            <a:ext cx="9144000" cy="1728788"/>
          </a:xfrm>
          <a:prstGeom prst="bevel">
            <a:avLst>
              <a:gd name="adj" fmla="val 4593"/>
            </a:avLst>
          </a:prstGeom>
          <a:gradFill rotWithShape="1">
            <a:gsLst>
              <a:gs pos="0">
                <a:srgbClr val="6699FF">
                  <a:alpha val="50000"/>
                </a:srgbClr>
              </a:gs>
              <a:gs pos="50000">
                <a:schemeClr val="bg1"/>
              </a:gs>
              <a:gs pos="100000">
                <a:srgbClr val="6699FF">
                  <a:alpha val="50000"/>
                </a:srgbClr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AD77F14-51DD-4951-9721-54BB476CCB3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CF0164-AC7D-4BFC-B64C-B50E650EB1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AC666E-76F8-4A28-9DA8-75C2B4F189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650885-3899-4BFC-97FD-711E7D8660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3224FB-A526-49AE-999B-15F018F86DA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352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238"/>
            <a:ext cx="4038600" cy="43529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EB97DC-5954-4E88-964A-7015D80D56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E7E419-7790-43C4-8E8D-C80A636727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1E4F51-0269-4FA5-BEDE-3671169EBC9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6204B5-D973-4C67-880C-9F62D81F1E1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143613-B67B-4AB5-8252-E457F50FB84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85A58B-4B27-465D-A940-7430023ABD6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accent2"/>
            </a:gs>
            <a:gs pos="100000">
              <a:schemeClr val="accent2">
                <a:gamma/>
                <a:shade val="46275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AutoShape 9"/>
          <p:cNvSpPr>
            <a:spLocks noChangeArrowheads="1"/>
          </p:cNvSpPr>
          <p:nvPr/>
        </p:nvSpPr>
        <p:spPr bwMode="auto">
          <a:xfrm>
            <a:off x="323850" y="1628775"/>
            <a:ext cx="8496300" cy="4537075"/>
          </a:xfrm>
          <a:prstGeom prst="bevel">
            <a:avLst>
              <a:gd name="adj" fmla="val 736"/>
            </a:avLst>
          </a:prstGeom>
          <a:gradFill rotWithShape="1">
            <a:gsLst>
              <a:gs pos="0">
                <a:srgbClr val="6699FF">
                  <a:alpha val="50000"/>
                </a:srgbClr>
              </a:gs>
              <a:gs pos="50000">
                <a:schemeClr val="bg1"/>
              </a:gs>
              <a:gs pos="100000">
                <a:srgbClr val="6699FF">
                  <a:alpha val="50000"/>
                </a:srgbClr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latin typeface="Century Gothic" pitchFamily="34" charset="0"/>
            </a:endParaRPr>
          </a:p>
        </p:txBody>
      </p:sp>
      <p:sp>
        <p:nvSpPr>
          <p:cNvPr id="1032" name="AutoShape 8"/>
          <p:cNvSpPr>
            <a:spLocks noChangeArrowheads="1"/>
          </p:cNvSpPr>
          <p:nvPr/>
        </p:nvSpPr>
        <p:spPr bwMode="auto">
          <a:xfrm>
            <a:off x="323850" y="260350"/>
            <a:ext cx="8496300" cy="1223963"/>
          </a:xfrm>
          <a:prstGeom prst="bevel">
            <a:avLst>
              <a:gd name="adj" fmla="val 3370"/>
            </a:avLst>
          </a:prstGeom>
          <a:gradFill rotWithShape="1">
            <a:gsLst>
              <a:gs pos="0">
                <a:srgbClr val="6699FF">
                  <a:alpha val="50000"/>
                </a:srgbClr>
              </a:gs>
              <a:gs pos="50000">
                <a:schemeClr val="bg1"/>
              </a:gs>
              <a:gs pos="100000">
                <a:srgbClr val="6699FF">
                  <a:alpha val="50000"/>
                </a:srgbClr>
              </a:gs>
            </a:gsLst>
            <a:lin ang="5400000" scaled="1"/>
          </a:gradFill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73238"/>
            <a:ext cx="8229600" cy="435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D0F445BE-AE3D-4A3B-837E-B649A4D9BFD3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Century Gothi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hyperlink" Target="http://upload.wikimedia.org/wikipedia/commons/thumb/5/5f/Olga_and_her_dead_husband_Igor.jpg/800px-Olga_and_her_dead_husband_Igor.jpg" TargetMode="External"/><Relationship Id="rId13" Type="http://schemas.openxmlformats.org/officeDocument/2006/relationships/hyperlink" Target="http://upload.wikimedia.org/wikipedia/commons/thumb/f/f7/Greekfire-madridskylitzes1.jpg/800px-Greekfire-madridskylitzes1.jpg" TargetMode="External"/><Relationship Id="rId3" Type="http://schemas.openxmlformats.org/officeDocument/2006/relationships/hyperlink" Target="http://upload.wikimedia.org/wikipedia/commons/thumb/9/90/11_1_List_of_Radzivill_Chron.jpg/250px-11_1_List_of_Radzivill_Chron.jpg" TargetMode="External"/><Relationship Id="rId7" Type="http://schemas.openxmlformats.org/officeDocument/2006/relationships/hyperlink" Target="http://upload.wikimedia.org/wikipedia/commons/3/3e/Death_of_Igor.jpg" TargetMode="External"/><Relationship Id="rId12" Type="http://schemas.openxmlformats.org/officeDocument/2006/relationships/hyperlink" Target="http://im7-tub-ru.yandex.net/i?id=540576476-31-72&amp;n=21" TargetMode="External"/><Relationship Id="rId2" Type="http://schemas.openxmlformats.org/officeDocument/2006/relationships/hyperlink" Target="http://upload.wikimedia.org/wikipedia/commons/thumb/9/9d/Pokhod_Olega_v_Tsargrad.jpg/800px-Pokhod_Olega_v_Tsargrad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pload.wikimedia.org/wikipedia/commons/7/73/Radzivill_Igor-945.jpg" TargetMode="External"/><Relationship Id="rId11" Type="http://schemas.openxmlformats.org/officeDocument/2006/relationships/hyperlink" Target="http://rus-wofh.moy.su/458469409.jpg" TargetMode="External"/><Relationship Id="rId5" Type="http://schemas.openxmlformats.org/officeDocument/2006/relationships/hyperlink" Target="http://upload.wikimedia.org/wikipedia/commons/thumb/2/25/Russian_konung_Oleg_by_Vasnetsov-2.jpg/800px-Russian_konung_Oleg_by_Vasnetsov-2.jpg" TargetMode="External"/><Relationship Id="rId10" Type="http://schemas.openxmlformats.org/officeDocument/2006/relationships/hyperlink" Target="%D0%B3%D0%B5.jpg" TargetMode="External"/><Relationship Id="rId4" Type="http://schemas.openxmlformats.org/officeDocument/2006/relationships/hyperlink" Target="http://upload.wikimedia.org/wikipedia/commons/thumb/f/f1/Oleg_shield_Tsargrad_by_Bruni.jpg/775px-Oleg_shield_Tsargrad_by_Bruni.jpg" TargetMode="External"/><Relationship Id="rId9" Type="http://schemas.openxmlformats.org/officeDocument/2006/relationships/hyperlink" Target="http://upload.wikimedia.org/wikipedia/commons/thumb/d/df/15_1_List_of_Radzivill_Chron.jpg/437px-15_1_List_of_Radzivill_Chron.jpg" TargetMode="Externa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Первые русские князья.</a:t>
            </a:r>
            <a:endParaRPr lang="ru-RU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643042" y="5306926"/>
            <a:ext cx="7358114" cy="566726"/>
          </a:xfrm>
        </p:spPr>
        <p:txBody>
          <a:bodyPr/>
          <a:lstStyle/>
          <a:p>
            <a:r>
              <a:rPr lang="ru-RU" dirty="0" smtClean="0"/>
              <a:t>Фёдорова И.А.</a:t>
            </a:r>
            <a:r>
              <a:rPr lang="en-US" dirty="0" smtClean="0"/>
              <a:t> </a:t>
            </a:r>
            <a:r>
              <a:rPr lang="ru-RU" dirty="0" smtClean="0"/>
              <a:t>МАОУ «Лицей №36»</a:t>
            </a:r>
            <a:endParaRPr lang="ru-RU" dirty="0"/>
          </a:p>
        </p:txBody>
      </p:sp>
      <p:pic>
        <p:nvPicPr>
          <p:cNvPr id="2055" name="Picture 7" descr="http://im7-tub-ru.yandex.net/i?id=540576476-31-72&amp;n=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214290"/>
            <a:ext cx="1571636" cy="1571636"/>
          </a:xfrm>
          <a:prstGeom prst="rect">
            <a:avLst/>
          </a:prstGeom>
          <a:noFill/>
        </p:spPr>
      </p:pic>
      <p:pic>
        <p:nvPicPr>
          <p:cNvPr id="2057" name="Picture 9" descr="http://gepokamp.ucoz.ru/_pu/0/s4990756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14546" y="214290"/>
            <a:ext cx="1571636" cy="1643074"/>
          </a:xfrm>
          <a:prstGeom prst="rect">
            <a:avLst/>
          </a:prstGeom>
          <a:noFill/>
        </p:spPr>
      </p:pic>
      <p:pic>
        <p:nvPicPr>
          <p:cNvPr id="2059" name="Picture 11" descr="&amp;Ocy;&amp;lcy;&amp;softcy;&amp;gcy;&amp;acy;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3929066"/>
            <a:ext cx="1428760" cy="2714644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для повторения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 smtClean="0"/>
              <a:t>18)Для </a:t>
            </a:r>
            <a:r>
              <a:rPr lang="ru-RU" sz="2400" b="1" dirty="0" err="1" smtClean="0"/>
              <a:t>подсечно</a:t>
            </a:r>
            <a:r>
              <a:rPr lang="ru-RU" sz="2400" b="1" dirty="0" smtClean="0"/>
              <a:t> – огневой системы земледелия восточных славян не является характерным:</a:t>
            </a:r>
          </a:p>
          <a:p>
            <a:pPr>
              <a:buNone/>
            </a:pPr>
            <a:r>
              <a:rPr lang="ru-RU" sz="2400" dirty="0" smtClean="0"/>
              <a:t>   </a:t>
            </a:r>
            <a:r>
              <a:rPr lang="ru-RU" sz="2400" i="1" dirty="0" smtClean="0"/>
              <a:t>1)использование земли до полного истощения,</a:t>
            </a:r>
          </a:p>
          <a:p>
            <a:pPr>
              <a:buNone/>
            </a:pPr>
            <a:r>
              <a:rPr lang="ru-RU" sz="2400" i="1" dirty="0"/>
              <a:t> </a:t>
            </a:r>
            <a:r>
              <a:rPr lang="ru-RU" sz="2400" i="1" dirty="0" smtClean="0"/>
              <a:t>  2)использование примитивных орудий труда,</a:t>
            </a:r>
          </a:p>
          <a:p>
            <a:pPr>
              <a:buNone/>
            </a:pPr>
            <a:r>
              <a:rPr lang="ru-RU" sz="2400" i="1" dirty="0"/>
              <a:t> </a:t>
            </a:r>
            <a:r>
              <a:rPr lang="ru-RU" sz="2400" i="1" dirty="0" smtClean="0"/>
              <a:t>  3)удобрение земли золой,</a:t>
            </a:r>
          </a:p>
          <a:p>
            <a:pPr>
              <a:buNone/>
            </a:pPr>
            <a:r>
              <a:rPr lang="ru-RU" sz="2400" i="1" dirty="0"/>
              <a:t> </a:t>
            </a:r>
            <a:r>
              <a:rPr lang="ru-RU" sz="2400" i="1" dirty="0" smtClean="0"/>
              <a:t>  4)глубокая вспашка почвы.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для повторения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 smtClean="0"/>
              <a:t>19) К </a:t>
            </a:r>
            <a:r>
              <a:rPr lang="ru-RU" sz="2400" b="1" dirty="0" err="1" smtClean="0"/>
              <a:t>финноугорским</a:t>
            </a:r>
            <a:r>
              <a:rPr lang="ru-RU" sz="2400" b="1" dirty="0" smtClean="0"/>
              <a:t> племенам относятся: </a:t>
            </a:r>
            <a:r>
              <a:rPr lang="ru-RU" sz="2400" i="1" dirty="0" smtClean="0"/>
              <a:t>1)тиверцы, 2)мурома, 3)вятичи, 4)уличи.</a:t>
            </a:r>
          </a:p>
          <a:p>
            <a:r>
              <a:rPr lang="ru-RU" sz="2400" b="1" dirty="0" smtClean="0"/>
              <a:t>20)Община у восточных славян называлась:</a:t>
            </a:r>
          </a:p>
          <a:p>
            <a:pPr>
              <a:buNone/>
            </a:pPr>
            <a:r>
              <a:rPr lang="ru-RU" sz="2400" i="1" dirty="0"/>
              <a:t> </a:t>
            </a:r>
            <a:r>
              <a:rPr lang="ru-RU" sz="2400" i="1" dirty="0" smtClean="0"/>
              <a:t>    1)вервь, 2)вира, 3)волость, 4)стан.</a:t>
            </a:r>
          </a:p>
          <a:p>
            <a:pPr>
              <a:buNone/>
            </a:pPr>
            <a:r>
              <a:rPr lang="ru-RU" sz="2400" i="1" dirty="0" smtClean="0"/>
              <a:t>    </a:t>
            </a:r>
            <a:r>
              <a:rPr lang="ru-RU" sz="2400" b="1" dirty="0" smtClean="0"/>
              <a:t>21)Центрами древнерусской государственности были:</a:t>
            </a:r>
          </a:p>
          <a:p>
            <a:pPr>
              <a:buNone/>
            </a:pPr>
            <a:r>
              <a:rPr lang="ru-RU" sz="2400" i="1" dirty="0"/>
              <a:t> </a:t>
            </a:r>
            <a:r>
              <a:rPr lang="ru-RU" sz="2400" i="1" dirty="0" smtClean="0"/>
              <a:t>    1)Киев и Новгород; 2)Москва и Тверь, 3)Смоленск и Владимир, 4)Киев и Чернигов.</a:t>
            </a:r>
          </a:p>
          <a:p>
            <a:pPr>
              <a:buNone/>
            </a:pPr>
            <a:endParaRPr lang="ru-RU" sz="2400" i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для повторения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22)Основание правящей династии русских князей летописцы связывают с:</a:t>
            </a:r>
          </a:p>
          <a:p>
            <a:r>
              <a:rPr lang="ru-RU" i="1" dirty="0" smtClean="0"/>
              <a:t>1)призванием варягов, 2)объединением Киева и Новгорода, 3)государственной деятельностью Ольги, 4)княжением Олега Вещего.</a:t>
            </a:r>
            <a:endParaRPr lang="ru-RU" i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для повторения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24)Укажите основные занятия восточных славян. </a:t>
            </a:r>
          </a:p>
          <a:p>
            <a:r>
              <a:rPr lang="ru-RU" dirty="0" smtClean="0"/>
              <a:t>25)Объясните почему большинство восточных славян селилось около рек.</a:t>
            </a:r>
          </a:p>
          <a:p>
            <a:r>
              <a:rPr lang="ru-RU" dirty="0" smtClean="0"/>
              <a:t>26)О каких событиях повествует отрывок: «Земля наша велика и обильна, а порядка в ней нет: Приходите княжить и владеть нами»… 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для повторения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27)Что такое вече?</a:t>
            </a:r>
          </a:p>
          <a:p>
            <a:r>
              <a:rPr lang="ru-RU" dirty="0" smtClean="0"/>
              <a:t>28)На каких реках стоят города Киев, Новгород?</a:t>
            </a:r>
          </a:p>
          <a:p>
            <a:r>
              <a:rPr lang="ru-RU" dirty="0" smtClean="0"/>
              <a:t>29)Что означает понятие летопись?</a:t>
            </a:r>
          </a:p>
          <a:p>
            <a:r>
              <a:rPr lang="ru-RU" dirty="0" smtClean="0"/>
              <a:t>30) Составьте в хронологическом порядке этапы формирования государства.1)род, 2)стадо, 3)союз племён, 4)семья, 5)государство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для повторения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31)Аскольд и </a:t>
            </a:r>
            <a:r>
              <a:rPr lang="ru-RU" b="1" dirty="0" err="1" smtClean="0"/>
              <a:t>Дир</a:t>
            </a:r>
            <a:r>
              <a:rPr lang="ru-RU" b="1" dirty="0" smtClean="0"/>
              <a:t> были по </a:t>
            </a:r>
            <a:r>
              <a:rPr lang="ru-RU" b="1" dirty="0" err="1" smtClean="0"/>
              <a:t>просхождению</a:t>
            </a:r>
            <a:r>
              <a:rPr lang="ru-RU" b="1" dirty="0" smtClean="0"/>
              <a:t>: </a:t>
            </a:r>
          </a:p>
          <a:p>
            <a:pPr>
              <a:buNone/>
            </a:pPr>
            <a:r>
              <a:rPr lang="ru-RU" sz="2400" i="1" dirty="0" smtClean="0"/>
              <a:t>    1)варягами, 2)византийцами,3)славянами, 4)хазарами.</a:t>
            </a:r>
          </a:p>
          <a:p>
            <a:pPr>
              <a:buNone/>
            </a:pPr>
            <a:r>
              <a:rPr lang="ru-RU" sz="2400" i="1" dirty="0" smtClean="0"/>
              <a:t>     </a:t>
            </a:r>
            <a:r>
              <a:rPr lang="ru-RU" b="1" dirty="0" smtClean="0"/>
              <a:t>32)Расставьте в хронологической последовательности:</a:t>
            </a:r>
          </a:p>
          <a:p>
            <a:pPr>
              <a:buNone/>
            </a:pPr>
            <a:r>
              <a:rPr lang="ru-RU" sz="2400" i="1" dirty="0" smtClean="0"/>
              <a:t>    1)Олег, 2)Ольга, 3)</a:t>
            </a:r>
            <a:r>
              <a:rPr lang="ru-RU" sz="2400" i="1" dirty="0" err="1" smtClean="0"/>
              <a:t>Рюрик</a:t>
            </a:r>
            <a:r>
              <a:rPr lang="ru-RU" sz="2400" i="1" dirty="0" smtClean="0"/>
              <a:t>, 4)Игорь, 5)Ярополк, 6)Святослав.</a:t>
            </a:r>
            <a:endParaRPr lang="ru-RU" sz="2400" i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Соотнесите события и даты.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err="1" smtClean="0"/>
              <a:t>Рюрик</a:t>
            </a:r>
            <a:r>
              <a:rPr lang="ru-RU" dirty="0" smtClean="0"/>
              <a:t>       945</a:t>
            </a:r>
          </a:p>
          <a:p>
            <a:r>
              <a:rPr lang="ru-RU" dirty="0" smtClean="0"/>
              <a:t>Олег          912</a:t>
            </a:r>
          </a:p>
          <a:p>
            <a:r>
              <a:rPr lang="ru-RU" dirty="0" smtClean="0"/>
              <a:t>Игорь        862</a:t>
            </a:r>
          </a:p>
          <a:p>
            <a:r>
              <a:rPr lang="ru-RU" dirty="0" smtClean="0"/>
              <a:t>Ольга        879</a:t>
            </a:r>
          </a:p>
          <a:p>
            <a:endParaRPr lang="ru-RU" dirty="0"/>
          </a:p>
          <a:p>
            <a:endParaRPr lang="ru-RU" dirty="0" smtClean="0"/>
          </a:p>
          <a:p>
            <a:r>
              <a:rPr lang="ru-RU" dirty="0" smtClean="0"/>
              <a:t>Дайте характеристику </a:t>
            </a:r>
            <a:r>
              <a:rPr lang="ru-RU" dirty="0" err="1" smtClean="0"/>
              <a:t>Рюрику</a:t>
            </a:r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Правление Олега Вещего (879-912).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1773238"/>
            <a:ext cx="8143932" cy="4799034"/>
          </a:xfrm>
        </p:spPr>
        <p:txBody>
          <a:bodyPr/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5720" y="1500174"/>
            <a:ext cx="8572560" cy="53578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i="1" u="sng" dirty="0" smtClean="0">
                <a:solidFill>
                  <a:schemeClr val="tx1"/>
                </a:solidFill>
              </a:rPr>
              <a:t>Внутренняя политика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Правил при малолетнем Игоре(сыне </a:t>
            </a:r>
            <a:r>
              <a:rPr lang="ru-RU" sz="3200" b="1" dirty="0" err="1" smtClean="0">
                <a:solidFill>
                  <a:schemeClr val="tx1"/>
                </a:solidFill>
              </a:rPr>
              <a:t>Рюрика</a:t>
            </a:r>
            <a:r>
              <a:rPr lang="ru-RU" sz="3200" b="1" dirty="0" smtClean="0">
                <a:solidFill>
                  <a:schemeClr val="tx1"/>
                </a:solidFill>
              </a:rPr>
              <a:t>).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882- захватил Смоленск, </a:t>
            </a:r>
            <a:r>
              <a:rPr lang="ru-RU" sz="3200" b="1" dirty="0" err="1" smtClean="0">
                <a:solidFill>
                  <a:schemeClr val="tx1"/>
                </a:solidFill>
              </a:rPr>
              <a:t>Любеч</a:t>
            </a:r>
            <a:r>
              <a:rPr lang="ru-RU" sz="3200" b="1" dirty="0" smtClean="0">
                <a:solidFill>
                  <a:schemeClr val="tx1"/>
                </a:solidFill>
              </a:rPr>
              <a:t>, Киев.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882- образование единого Древнерусского государства. Олегу принадлежит фраза: «Киев матерь городов русских».</a:t>
            </a:r>
          </a:p>
          <a:p>
            <a:pPr algn="ctr"/>
            <a:r>
              <a:rPr lang="ru-RU" sz="3200" b="1" dirty="0" smtClean="0">
                <a:solidFill>
                  <a:schemeClr val="tx1"/>
                </a:solidFill>
              </a:rPr>
              <a:t> </a:t>
            </a:r>
          </a:p>
          <a:p>
            <a:pPr algn="ctr"/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«Повесть временных лет»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57818" y="6072206"/>
            <a:ext cx="3614734" cy="785794"/>
          </a:xfrm>
        </p:spPr>
        <p:txBody>
          <a:bodyPr/>
          <a:lstStyle/>
          <a:p>
            <a:r>
              <a:rPr lang="ru-RU" sz="2400" dirty="0" smtClean="0">
                <a:solidFill>
                  <a:schemeClr val="bg1"/>
                </a:solidFill>
              </a:rPr>
              <a:t>Олег показывает Игоря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1714488"/>
            <a:ext cx="5286412" cy="4401205"/>
          </a:xfrm>
          <a:prstGeom prst="rect">
            <a:avLst/>
          </a:prstGeom>
          <a:ln w="76200"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 smtClean="0"/>
              <a:t>И увидел Олег, что Аскольд и </a:t>
            </a:r>
            <a:r>
              <a:rPr lang="ru-RU" sz="2000" b="1" dirty="0" err="1" smtClean="0"/>
              <a:t>Дир</a:t>
            </a:r>
            <a:r>
              <a:rPr lang="ru-RU" sz="2000" b="1" dirty="0" smtClean="0"/>
              <a:t> княжат, и отправил посла к ним со словами: «</a:t>
            </a:r>
            <a:r>
              <a:rPr lang="ru-RU" sz="2000" b="1" i="1" dirty="0" smtClean="0"/>
              <a:t>Купцы мы, едем в греки от Олега и от Игоря княжича, да приходите к роду своему и к нам</a:t>
            </a:r>
            <a:r>
              <a:rPr lang="ru-RU" sz="2000" b="1" dirty="0" smtClean="0"/>
              <a:t>». Аскольд и </a:t>
            </a:r>
            <a:r>
              <a:rPr lang="ru-RU" sz="2000" b="1" dirty="0" err="1" smtClean="0"/>
              <a:t>Дир</a:t>
            </a:r>
            <a:r>
              <a:rPr lang="ru-RU" sz="2000" b="1" dirty="0" smtClean="0"/>
              <a:t> пришли… Олег, спрятал одних воинов в ладьях, а других за собой оставил, а сам пошёл вперёд, и нёс на руках юного Княжича Игоря, и объявил им: «Вы не княжеского рода, а я княжеского». Предъявив им наследника </a:t>
            </a:r>
            <a:r>
              <a:rPr lang="ru-RU" sz="2000" b="1" dirty="0" err="1" smtClean="0"/>
              <a:t>Рюрика</a:t>
            </a:r>
            <a:r>
              <a:rPr lang="ru-RU" sz="2000" b="1" dirty="0" smtClean="0"/>
              <a:t>, малолетнего Игоря, Олег сказал: «</a:t>
            </a:r>
            <a:r>
              <a:rPr lang="ru-RU" sz="2000" b="1" i="1" dirty="0" smtClean="0"/>
              <a:t>А, он сын </a:t>
            </a:r>
            <a:r>
              <a:rPr lang="ru-RU" sz="2000" b="1" i="1" dirty="0" err="1" smtClean="0"/>
              <a:t>Рюрика</a:t>
            </a:r>
            <a:r>
              <a:rPr lang="ru-RU" sz="2000" b="1" dirty="0" smtClean="0"/>
              <a:t>». И убили Аскольда и </a:t>
            </a:r>
            <a:r>
              <a:rPr lang="ru-RU" sz="2000" b="1" dirty="0" err="1" smtClean="0"/>
              <a:t>Дира</a:t>
            </a:r>
            <a:r>
              <a:rPr lang="ru-RU" sz="2000" b="1" dirty="0" smtClean="0"/>
              <a:t>.</a:t>
            </a:r>
            <a:endParaRPr lang="ru-RU" sz="2000" b="1" dirty="0"/>
          </a:p>
        </p:txBody>
      </p:sp>
      <p:pic>
        <p:nvPicPr>
          <p:cNvPr id="10242" name="Picture 2" descr="http://upload.wikimedia.org/wikipedia/commons/thumb/9/90/11_1_List_of_Radzivill_Chron.jpg/250px-11_1_List_of_Radzivill_Chro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86414" y="1643050"/>
            <a:ext cx="3214742" cy="4500594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Внутренняя политика Олега.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883 – покоряет древлян.</a:t>
            </a:r>
          </a:p>
          <a:p>
            <a:r>
              <a:rPr lang="ru-RU" b="1" dirty="0" smtClean="0"/>
              <a:t>884 - покоряет северян.</a:t>
            </a:r>
          </a:p>
          <a:p>
            <a:r>
              <a:rPr lang="ru-RU" b="1" dirty="0" smtClean="0"/>
              <a:t>885 – радимичей.</a:t>
            </a:r>
          </a:p>
          <a:p>
            <a:r>
              <a:rPr lang="ru-RU" b="1" dirty="0" smtClean="0"/>
              <a:t>Упорядочил сбор дани.</a:t>
            </a:r>
          </a:p>
          <a:p>
            <a:r>
              <a:rPr lang="ru-RU" b="1" dirty="0" smtClean="0"/>
              <a:t>Назначал на места посадников.</a:t>
            </a:r>
          </a:p>
          <a:p>
            <a:r>
              <a:rPr lang="ru-RU" b="1" dirty="0" smtClean="0"/>
              <a:t>Защитил границы от кочевников.</a:t>
            </a:r>
          </a:p>
          <a:p>
            <a:r>
              <a:rPr lang="ru-RU" b="1" dirty="0" smtClean="0"/>
              <a:t>Основал города и крепости.</a:t>
            </a:r>
            <a:endParaRPr lang="ru-RU" b="1" dirty="0"/>
          </a:p>
        </p:txBody>
      </p:sp>
      <p:pic>
        <p:nvPicPr>
          <p:cNvPr id="9218" name="Picture 2" descr="http://im7-tub-ru.yandex.net/i?id=540576476-31-72&amp;n=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86512" y="1785926"/>
            <a:ext cx="2286016" cy="25003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800" decel="100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800" decel="100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для повторения.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Главным городом племенного союза полян был: </a:t>
            </a:r>
          </a:p>
          <a:p>
            <a:pPr>
              <a:buNone/>
            </a:pPr>
            <a:r>
              <a:rPr lang="ru-RU" sz="2400" b="1" dirty="0" smtClean="0"/>
              <a:t>    </a:t>
            </a:r>
            <a:r>
              <a:rPr lang="ru-RU" sz="2400" b="1" i="1" dirty="0" smtClean="0"/>
              <a:t>1) Новгород;2)Чернигов;3)Киев;4)Смоленск</a:t>
            </a:r>
          </a:p>
          <a:p>
            <a:endParaRPr lang="ru-RU" dirty="0" smtClean="0"/>
          </a:p>
          <a:p>
            <a:r>
              <a:rPr lang="ru-RU" dirty="0" smtClean="0"/>
              <a:t>2)Зачатки государственности раньше других проявились у: </a:t>
            </a:r>
            <a:r>
              <a:rPr lang="ru-RU" sz="2400" b="1" i="1" dirty="0" smtClean="0"/>
              <a:t>1)древлян;2)кривичей;3)вятичей;4)полян и новгородских </a:t>
            </a:r>
            <a:r>
              <a:rPr lang="ru-RU" sz="2400" b="1" i="1" dirty="0" err="1" smtClean="0"/>
              <a:t>словен</a:t>
            </a:r>
            <a:r>
              <a:rPr lang="ru-RU" sz="2400" b="1" i="1" dirty="0" smtClean="0"/>
              <a:t>.</a:t>
            </a:r>
            <a:endParaRPr lang="ru-RU" sz="2400" b="1" i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Внешняя политика.</a:t>
            </a:r>
            <a:br>
              <a:rPr lang="ru-RU" sz="3600" dirty="0" smtClean="0"/>
            </a:br>
            <a:r>
              <a:rPr lang="ru-RU" sz="3600" dirty="0" smtClean="0"/>
              <a:t>907 –поход на Византию.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1625798"/>
            <a:ext cx="857252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С</a:t>
            </a:r>
            <a:r>
              <a:rPr lang="ru-RU" sz="2000" b="1" dirty="0" smtClean="0"/>
              <a:t>нарядив 2000 ладей по 40 воинов в каждой (Повесть временных лет), Олег выступил в поход на Царьград. Византийский император Лев VI Философ приказал закрыть ворота города и загородить цепями гавань, предоставив таким образом варягам возможность грабить и разорять пригороды Константинополя. Однако Олег пошёл на необычный штурм: «</a:t>
            </a:r>
            <a:r>
              <a:rPr lang="ru-RU" sz="2000" b="1" i="1" dirty="0" smtClean="0"/>
              <a:t>И повелел Олег своим воинам сделать колёса и поставить на колёса корабли. И когда подул попутный ветер, подняли они в поле паруса и пошли к городу</a:t>
            </a:r>
            <a:r>
              <a:rPr lang="ru-RU" sz="2000" b="1" dirty="0" smtClean="0"/>
              <a:t>». Испуганные греки предложили Олегу мир и дань. В знак победы Олег прибил свой щит на вратах Царьграда. Главным результатом похода стал торговый договор о беспошлинной торговле Руси в Византии.</a:t>
            </a:r>
            <a:endParaRPr lang="ru-RU" sz="2000" b="1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f.mypage.ru/2fdbe62214aeaf560fed13e64170dbc5_d2b862d6695b2c3d5cab8c70b9d2a18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42852"/>
            <a:ext cx="8643998" cy="6500858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907 – поход на Византию.</a:t>
            </a:r>
            <a:endParaRPr lang="ru-RU" i="1" dirty="0"/>
          </a:p>
        </p:txBody>
      </p:sp>
      <p:pic>
        <p:nvPicPr>
          <p:cNvPr id="5122" name="Picture 2" descr="File:Pokhod Olega v Tsargrad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38" y="1643050"/>
            <a:ext cx="7000924" cy="43577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Олег прибивает щит к воротам Константинополя.</a:t>
            </a:r>
            <a:endParaRPr lang="ru-RU" dirty="0"/>
          </a:p>
        </p:txBody>
      </p:sp>
      <p:pic>
        <p:nvPicPr>
          <p:cNvPr id="36866" name="Picture 2" descr="File:Oleg shield Tsargrad by Brun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1643050"/>
            <a:ext cx="7381875" cy="4991096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Олег Вещий ведёт армию к стенам Царьграда. Миниатюра из </a:t>
            </a:r>
            <a:r>
              <a:rPr lang="ru-RU" sz="2400" dirty="0" err="1" smtClean="0"/>
              <a:t>Радзивилловской</a:t>
            </a:r>
            <a:r>
              <a:rPr lang="ru-RU" sz="2400" dirty="0" smtClean="0"/>
              <a:t> летописи</a:t>
            </a:r>
            <a:endParaRPr lang="ru-RU" sz="2400" dirty="0"/>
          </a:p>
        </p:txBody>
      </p:sp>
      <p:pic>
        <p:nvPicPr>
          <p:cNvPr id="53250" name="Picture 2" descr="File:15 1 List of Radzivill Chron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628" y="1643050"/>
            <a:ext cx="3786214" cy="4929222"/>
          </a:xfrm>
          <a:prstGeom prst="rect">
            <a:avLst/>
          </a:prstGeom>
          <a:noFill/>
        </p:spPr>
      </p:pic>
      <p:pic>
        <p:nvPicPr>
          <p:cNvPr id="53252" name="Picture 4" descr="File:Oleg tsargrad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14414" y="2071678"/>
            <a:ext cx="3286128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Договор с Византией 907 г.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 smtClean="0"/>
              <a:t>Когда приходят русские, пусть берут содержание для послов, сколько хотят; а если придут купцы, пусть берут месячное на 6 месяцев: хлеб, вино, мясо, рыбу и плоды. И пусть устраивают им баню - сколько захотят [...] и торгуют, сколько им нужно, не уплачивая никаких сборов...</a:t>
            </a:r>
          </a:p>
          <a:p>
            <a:endParaRPr lang="ru-RU" sz="2400" b="1" dirty="0"/>
          </a:p>
          <a:p>
            <a:r>
              <a:rPr lang="ru-RU" sz="2400" b="1" dirty="0" smtClean="0"/>
              <a:t>Когда же русские отправятся домой, пусть берут у царя на дорогу еду, якоря, канаты, паруса и что им нужно 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773239"/>
            <a:ext cx="8229600" cy="4084654"/>
          </a:xfrm>
        </p:spPr>
        <p:txBody>
          <a:bodyPr/>
          <a:lstStyle/>
          <a:p>
            <a:r>
              <a:rPr lang="ru-RU" b="1" dirty="0" smtClean="0"/>
              <a:t>В 911 году Олег отправил в Константинополь посольство, которое подтвердило «многолетний» мир и заключило новый договор.</a:t>
            </a:r>
            <a:endParaRPr lang="ru-RU" b="1" dirty="0"/>
          </a:p>
        </p:txBody>
      </p:sp>
      <p:pic>
        <p:nvPicPr>
          <p:cNvPr id="38914" name="Picture 2" descr="http://rus-wofh.moy.su/458469409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000496" y="3857628"/>
            <a:ext cx="4843460" cy="300037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Васнецов. Встреча Олега с кудесником.</a:t>
            </a:r>
            <a:endParaRPr lang="ru-RU" sz="3200" dirty="0"/>
          </a:p>
        </p:txBody>
      </p:sp>
      <p:pic>
        <p:nvPicPr>
          <p:cNvPr id="55298" name="Picture 2" descr="http://upload.wikimedia.org/wikipedia/commons/thumb/d/da/%D0%9F%D0%B5%D1%81%D0%BD%D1%8C_%D0%BE_%D0%B2%D0%B5%D1%89%D0%B5%D0%BC_%D0%9E%D0%BB%D0%B5%D0%B3%D0%B5.jpg/800px-%D0%9F%D0%B5%D1%81%D0%BD%D1%8C_%D0%BE_%D0%B2%D0%B5%D1%89%D0%B5%D0%BC_%D0%9E%D0%BB%D0%B5%D0%B3%D0%B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85918" y="1714488"/>
            <a:ext cx="5467350" cy="4286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i="1" dirty="0" smtClean="0"/>
              <a:t>912- смерть Олега согласно легенде от укуса змеи.</a:t>
            </a:r>
            <a:endParaRPr lang="ru-RU" sz="3200" i="1" dirty="0"/>
          </a:p>
        </p:txBody>
      </p:sp>
      <p:pic>
        <p:nvPicPr>
          <p:cNvPr id="37890" name="Picture 2" descr="File:Russian konung Oleg by Vasnetsov-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43042" y="1643050"/>
            <a:ext cx="6000792" cy="4486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gepokamp.ucoz.ru/_pu/0/s4990756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72396" y="1571612"/>
            <a:ext cx="1357322" cy="16430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Игорь Рюрикович(912-945)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u="sng" dirty="0" smtClean="0"/>
              <a:t>Внутренняя политика:</a:t>
            </a:r>
          </a:p>
          <a:p>
            <a:r>
              <a:rPr lang="ru-RU" sz="2400" b="1" dirty="0" smtClean="0"/>
              <a:t>Усмирил восстания ряда славянских племён.</a:t>
            </a:r>
          </a:p>
          <a:p>
            <a:r>
              <a:rPr lang="ru-RU" sz="2400" b="1" dirty="0" smtClean="0"/>
              <a:t>945- восстание древлян.</a:t>
            </a:r>
          </a:p>
          <a:p>
            <a:r>
              <a:rPr lang="ru-RU" sz="2000" b="1" dirty="0" smtClean="0"/>
              <a:t>«Поразмыслив, сказал своей дружине: "Идите с данью домой, а я возвращусь и похожу еще". И отпустил дружину свою домой, а сам с малой частью дружины вернулся, желая большего богатства. Древляне же, услышав, что идет снова, держали совет с князем своим Малом: "Если повадится волк к овцам, то вынесет все стадо, пока не убьют его; так и этот: если не убьем его, то всех нас погубит" [...] и древляне, выйдя из города </a:t>
            </a:r>
            <a:r>
              <a:rPr lang="ru-RU" sz="2000" b="1" dirty="0" err="1" smtClean="0"/>
              <a:t>Искоростеня</a:t>
            </a:r>
            <a:r>
              <a:rPr lang="ru-RU" sz="2000" b="1" dirty="0" smtClean="0"/>
              <a:t>, убили Игоря и дружинников его, так как было их мало.  </a:t>
            </a:r>
            <a:endParaRPr lang="ru-RU" sz="2000" b="1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для повторения.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773238"/>
            <a:ext cx="8929718" cy="4799034"/>
          </a:xfrm>
        </p:spPr>
        <p:txBody>
          <a:bodyPr/>
          <a:lstStyle/>
          <a:p>
            <a:r>
              <a:rPr lang="ru-RU" sz="2400" b="1" dirty="0" smtClean="0"/>
              <a:t>3) «Матерью городов русских» в «Повести временных лет» называется:</a:t>
            </a:r>
          </a:p>
          <a:p>
            <a:pPr>
              <a:buNone/>
            </a:pPr>
            <a:r>
              <a:rPr lang="ru-RU" sz="2400" b="1" dirty="0" smtClean="0"/>
              <a:t>     </a:t>
            </a:r>
            <a:r>
              <a:rPr lang="ru-RU" sz="2400" b="1" i="1" dirty="0" smtClean="0"/>
              <a:t>1)Новгодов;2)Владимир;3)Москва;4)Киев.</a:t>
            </a:r>
          </a:p>
          <a:p>
            <a:endParaRPr lang="ru-RU" sz="2400" b="1" dirty="0"/>
          </a:p>
          <a:p>
            <a:r>
              <a:rPr lang="ru-RU" sz="2400" b="1" dirty="0" smtClean="0"/>
              <a:t>4)Главным городом кривичей был :</a:t>
            </a:r>
          </a:p>
          <a:p>
            <a:pPr>
              <a:buNone/>
            </a:pPr>
            <a:r>
              <a:rPr lang="ru-RU" sz="2400" b="1" dirty="0" smtClean="0"/>
              <a:t>     </a:t>
            </a:r>
            <a:r>
              <a:rPr lang="ru-RU" sz="2400" b="1" i="1" dirty="0" smtClean="0"/>
              <a:t>1)Киев; 2)Ростов; 3)Смоленск; 4)Суздаль.</a:t>
            </a:r>
          </a:p>
          <a:p>
            <a:endParaRPr lang="ru-RU" sz="2400" b="1" dirty="0"/>
          </a:p>
          <a:p>
            <a:r>
              <a:rPr lang="ru-RU" sz="2400" b="1" dirty="0" smtClean="0"/>
              <a:t>5)Согласно </a:t>
            </a:r>
            <a:r>
              <a:rPr lang="ru-RU" sz="2400" b="1" dirty="0" err="1" smtClean="0"/>
              <a:t>норманской</a:t>
            </a:r>
            <a:r>
              <a:rPr lang="ru-RU" sz="2400" b="1" dirty="0" smtClean="0"/>
              <a:t> теории, государственность </a:t>
            </a:r>
          </a:p>
          <a:p>
            <a:pPr>
              <a:buNone/>
            </a:pPr>
            <a:r>
              <a:rPr lang="ru-RU" sz="2400" b="1" dirty="0"/>
              <a:t> </a:t>
            </a:r>
            <a:r>
              <a:rPr lang="ru-RU" sz="2400" b="1" dirty="0" smtClean="0"/>
              <a:t>   на Русь была </a:t>
            </a:r>
            <a:r>
              <a:rPr lang="ru-RU" sz="2400" b="1" i="1" dirty="0" smtClean="0"/>
              <a:t>принесена:1)поляками, 2)варягами,3)византийцами; 4)хазарами.</a:t>
            </a:r>
            <a:endParaRPr lang="ru-RU" sz="2400" b="1" i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Игорь берёт дань от древлян.</a:t>
            </a:r>
            <a:endParaRPr lang="ru-RU" dirty="0"/>
          </a:p>
        </p:txBody>
      </p:sp>
      <p:pic>
        <p:nvPicPr>
          <p:cNvPr id="49154" name="Picture 2" descr="File:Radzivill Igor-94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7224" y="1785926"/>
            <a:ext cx="6143668" cy="4071966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Игорь берёт дань от древлян.</a:t>
            </a:r>
            <a:endParaRPr lang="ru-RU" dirty="0"/>
          </a:p>
        </p:txBody>
      </p:sp>
      <p:pic>
        <p:nvPicPr>
          <p:cNvPr id="5" name="Picture 2" descr="File:Knyaz Igor in 945 by Lebedev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00232" y="1643050"/>
            <a:ext cx="5429288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"Казнь князя Игоря"</a:t>
            </a:r>
            <a:endParaRPr lang="ru-RU" dirty="0"/>
          </a:p>
        </p:txBody>
      </p:sp>
      <p:pic>
        <p:nvPicPr>
          <p:cNvPr id="48130" name="Picture 2" descr="File:Death of Igo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714480" y="1857364"/>
            <a:ext cx="5876921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/>
              <a:t>Княгиня Ольга встречает тело князя Игоря.</a:t>
            </a:r>
            <a:br>
              <a:rPr lang="ru-RU" sz="2800" dirty="0" smtClean="0"/>
            </a:br>
            <a:r>
              <a:rPr lang="ru-RU" sz="2800" dirty="0" smtClean="0"/>
              <a:t>В. Суриков</a:t>
            </a:r>
            <a:endParaRPr lang="ru-RU" sz="2800" dirty="0"/>
          </a:p>
        </p:txBody>
      </p:sp>
      <p:pic>
        <p:nvPicPr>
          <p:cNvPr id="47106" name="Picture 2" descr="File:Olga and her dead husband Igo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00" y="1785927"/>
            <a:ext cx="7215238" cy="4214842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Внешняя политика Игоря.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000" b="1" dirty="0" smtClean="0"/>
              <a:t>Русско-византийская война 941—944 годов</a:t>
            </a:r>
            <a:r>
              <a:rPr lang="ru-RU" sz="2000" dirty="0" smtClean="0"/>
              <a:t> — неудачный поход князя Игоря на Византию в 941 и повторный поход в 943, закончившийся мирным договором в 944.</a:t>
            </a:r>
          </a:p>
          <a:p>
            <a:r>
              <a:rPr lang="ru-RU" sz="2000" dirty="0" smtClean="0"/>
              <a:t>11 июня 941 флот Игоря был рассеян у входа в Босфор византийской эскадрой, применившей греческий огонь, после чего боевые действия продолжались ещё 3 месяца на черноморском побережье Малой Азии. 15 сентября 941 русский флот был окончательно разгромлен у берегов Фракии при попытке прорваться на Русь. В 943 князь Игорь собрал новое войско с участием печенегов и повёл в поход на Дунай к северным границам Византийской империи. До военных столкновений дело на этот раз не дошло, Византия заключила мирный договор с Игорем, выплатив дань.</a:t>
            </a:r>
            <a:endParaRPr lang="ru-RU" sz="2000" dirty="0"/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Греческий огонь -горючая смесь, применявшаяся в военных целях. Впервые была употреблена византийцами в морских битвах.</a:t>
            </a:r>
            <a:endParaRPr lang="ru-RU" sz="2400" dirty="0"/>
          </a:p>
        </p:txBody>
      </p:sp>
      <p:pic>
        <p:nvPicPr>
          <p:cNvPr id="45058" name="Picture 2" descr="File:Greekfire-madridskylitzes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643050"/>
            <a:ext cx="8548694" cy="5000660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Ольга (945-957,962,969)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4829180" cy="4554551"/>
          </a:xfrm>
        </p:spPr>
        <p:txBody>
          <a:bodyPr/>
          <a:lstStyle/>
          <a:p>
            <a:r>
              <a:rPr lang="ru-RU" sz="2400" b="1" dirty="0" smtClean="0"/>
              <a:t>Существуют разные точки зрения о том, когда начал княжить Святослав.</a:t>
            </a:r>
          </a:p>
          <a:p>
            <a:r>
              <a:rPr lang="ru-RU" sz="2400" b="1" dirty="0" smtClean="0"/>
              <a:t>Согласно самой ранней древнерусской летописи «Повесть временных лет», Ольга была родом из Пскова.</a:t>
            </a:r>
          </a:p>
          <a:p>
            <a:r>
              <a:rPr lang="ru-RU" sz="2400" b="1" dirty="0" smtClean="0"/>
              <a:t>Имена родителей Ольги не сохранились, по Житию они были незнатного рода, «</a:t>
            </a:r>
            <a:r>
              <a:rPr lang="ru-RU" sz="2400" b="1" i="1" dirty="0" smtClean="0"/>
              <a:t>от языка </a:t>
            </a:r>
            <a:r>
              <a:rPr lang="ru-RU" sz="2400" b="1" i="1" dirty="0" err="1" smtClean="0"/>
              <a:t>варяжска</a:t>
            </a:r>
            <a:r>
              <a:rPr lang="ru-RU" sz="2400" b="1" dirty="0" smtClean="0"/>
              <a:t>». </a:t>
            </a:r>
            <a:endParaRPr lang="ru-RU" sz="2400" b="1" dirty="0"/>
          </a:p>
        </p:txBody>
      </p:sp>
      <p:pic>
        <p:nvPicPr>
          <p:cNvPr id="44034" name="Picture 2" descr="&amp;Ocy;&amp;lcy;&amp;softcy;&amp;gcy;&amp;acy;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000760" y="1643050"/>
            <a:ext cx="2428892" cy="44719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Внутренняя политика Ольги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 smtClean="0"/>
              <a:t>Расправилась после убийства Игоря с древлянами.</a:t>
            </a:r>
          </a:p>
          <a:p>
            <a:r>
              <a:rPr lang="ru-RU" sz="2400" b="1" dirty="0" smtClean="0"/>
              <a:t>Древляне после убийства Игоря прислали к его вдове Ольге сватов звать её замуж за своего князя Мала. Княгиня последовательно расправилась со старейшинами древлян, а затем привела к покорности народ древлян. Древнерусский летописец подробно излагает месть Ольги за смерть мужа.</a:t>
            </a:r>
            <a:endParaRPr lang="ru-RU" sz="2400" b="1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1-я месть княгини Ольги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773238"/>
            <a:ext cx="8215370" cy="4352925"/>
          </a:xfrm>
        </p:spPr>
        <p:txBody>
          <a:bodyPr/>
          <a:lstStyle/>
          <a:p>
            <a:r>
              <a:rPr lang="ru-RU" sz="2400" dirty="0" smtClean="0"/>
              <a:t>Сваты, 20 древлян, прибыли в ладье, которую киевляне отнесли и бросили в глубокую яму на дворе терема Ольги. Сватов-послов закопали живьем</a:t>
            </a:r>
            <a:r>
              <a:rPr lang="ru-RU" sz="2400" dirty="0"/>
              <a:t> </a:t>
            </a:r>
            <a:r>
              <a:rPr lang="ru-RU" sz="2400" dirty="0" smtClean="0"/>
              <a:t>вместе с ладьёй.</a:t>
            </a:r>
          </a:p>
          <a:p>
            <a:r>
              <a:rPr lang="ru-RU" sz="2400" i="1" dirty="0" smtClean="0"/>
              <a:t>И, склонившись к яме, спросила их Ольга: „Хороша ли вам честь?». Они же ответили: „Горше нам Игоревой смерти». И повелела засыпать их живыми; и засыпали их..</a:t>
            </a:r>
            <a:endParaRPr lang="ru-RU" sz="2400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1-я месть княгини Ольги</a:t>
            </a:r>
            <a:r>
              <a:rPr lang="ru-RU" dirty="0" smtClean="0"/>
              <a:t>:</a:t>
            </a:r>
            <a:endParaRPr lang="ru-RU" dirty="0"/>
          </a:p>
        </p:txBody>
      </p:sp>
      <p:pic>
        <p:nvPicPr>
          <p:cNvPr id="40962" name="Picture 2" descr="File:Mshenie Olg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728" y="1643050"/>
            <a:ext cx="6286545" cy="442915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для повторения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 smtClean="0"/>
              <a:t>6)</a:t>
            </a:r>
            <a:r>
              <a:rPr lang="ru-RU" sz="2400" b="1" dirty="0" err="1" smtClean="0"/>
              <a:t>Рюрик</a:t>
            </a:r>
            <a:r>
              <a:rPr lang="ru-RU" sz="2400" b="1" dirty="0" smtClean="0"/>
              <a:t> начал княжить в Новгороде в:</a:t>
            </a:r>
          </a:p>
          <a:p>
            <a:pPr>
              <a:buNone/>
            </a:pPr>
            <a:r>
              <a:rPr lang="ru-RU" sz="2400" b="1" i="1" dirty="0" smtClean="0"/>
              <a:t>   1)860;  2)862; 3)882; 4)907.</a:t>
            </a:r>
          </a:p>
          <a:p>
            <a:pPr>
              <a:buNone/>
            </a:pPr>
            <a:endParaRPr lang="ru-RU" dirty="0"/>
          </a:p>
          <a:p>
            <a:r>
              <a:rPr lang="ru-RU" sz="2400" b="1" dirty="0" smtClean="0"/>
              <a:t>7)Впервые вопрос о происхождении государства у русских был поставлен</a:t>
            </a:r>
            <a:r>
              <a:rPr lang="ru-RU" sz="2400" dirty="0" smtClean="0"/>
              <a:t>:</a:t>
            </a:r>
          </a:p>
          <a:p>
            <a:pPr>
              <a:buNone/>
            </a:pPr>
            <a:r>
              <a:rPr lang="ru-RU" sz="2400" dirty="0" smtClean="0"/>
              <a:t>   </a:t>
            </a:r>
            <a:r>
              <a:rPr lang="ru-RU" sz="2400" b="1" i="1" dirty="0" smtClean="0"/>
              <a:t>1)историком Геродотом, 2)летописцем Нестором; 3)Миллером и Байером; 4)Ломоносовым</a:t>
            </a:r>
            <a:r>
              <a:rPr lang="ru-RU" sz="2400" dirty="0" smtClean="0"/>
              <a:t>.</a:t>
            </a:r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2-я и 3-я месть</a:t>
            </a:r>
            <a:r>
              <a:rPr lang="ru-RU" dirty="0" smtClean="0"/>
              <a:t>:</a:t>
            </a:r>
            <a:r>
              <a:rPr lang="ru-RU" i="1" dirty="0" smtClean="0"/>
              <a:t> 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Ольга попросила для уважения прислать к ней новых послов из лучших мужей, что и было с охотой исполнено древлянами. Посольство из знатных древлян сожгли в бане, пока те мылись, готовясь к встрече с княгиней. </a:t>
            </a:r>
            <a:r>
              <a:rPr lang="ru-RU" sz="2400" i="1" dirty="0" smtClean="0"/>
              <a:t>3-я месть</a:t>
            </a:r>
            <a:r>
              <a:rPr lang="ru-RU" sz="2400" dirty="0" smtClean="0"/>
              <a:t>: Княгиня с небольшой дружиной приехала в земли древлян, чтобы по обычаю справить тризну на могиле мужа. Опоив во время тризны древлян, Ольга велела рубить их. Летопись сообщает о 5 тысячах перебитых древлян.</a:t>
            </a:r>
            <a:endParaRPr lang="ru-RU" sz="2400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месть Ольги.</a:t>
            </a:r>
            <a:endParaRPr lang="ru-RU" dirty="0"/>
          </a:p>
        </p:txBody>
      </p:sp>
      <p:pic>
        <p:nvPicPr>
          <p:cNvPr id="58370" name="Picture 2" descr="File:&amp;Mcy;&amp;iecy;&amp;scy;&amp;tcy;&amp;softcy; &amp;kcy;&amp;ncy;&amp;yacy;&amp;gcy;&amp;icy;&amp;ncy;&amp;icy; &amp;Ocy;&amp;lcy;&amp;softcy;&amp;gcy;&amp;icy;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00" y="1714488"/>
            <a:ext cx="7072362" cy="4357718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 месть Ольги.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осле безуспешной осады в течение лета Ольга сожгла город с помощью птиц, к ногам которых велела привязать зажжённую паклю с серой. Часть защитников </a:t>
            </a:r>
            <a:r>
              <a:rPr lang="ru-RU" dirty="0" err="1" smtClean="0"/>
              <a:t>Искоростеня</a:t>
            </a:r>
            <a:r>
              <a:rPr lang="ru-RU" dirty="0" smtClean="0"/>
              <a:t> были перебиты, остальные покорились.</a:t>
            </a:r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4 месть Ольги.</a:t>
            </a:r>
            <a:endParaRPr lang="ru-RU" dirty="0"/>
          </a:p>
        </p:txBody>
      </p:sp>
      <p:pic>
        <p:nvPicPr>
          <p:cNvPr id="63490" name="Picture 2" descr="File:Radzivill Olga-Avenge-to-Drevlian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71538" y="1785926"/>
            <a:ext cx="6643734" cy="428628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Внутренняя политика Ольги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947 Ольга установила уроки (своеобразная мера дани).</a:t>
            </a:r>
          </a:p>
          <a:p>
            <a:r>
              <a:rPr lang="ru-RU" dirty="0" smtClean="0"/>
              <a:t>«Погосты» — центры торговли и обмена, в которых более упорядоченно происходил сбор податей;</a:t>
            </a:r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Внутренняя политика Ольги.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Княгиня Ольга положила начало каменному градостроительству на Руси (первые каменные здания Киева — городской дворец и загородный терем Ольги).</a:t>
            </a:r>
          </a:p>
          <a:p>
            <a:r>
              <a:rPr lang="ru-RU" dirty="0" smtClean="0"/>
              <a:t>В 957 посетила Византию, где приняла христианство. Первая русская святая.</a:t>
            </a:r>
            <a:endParaRPr lang="ru-RU" dirty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Использованная литература.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/>
              <a:t>1)</a:t>
            </a:r>
            <a:r>
              <a:rPr lang="ru-RU" sz="2400" dirty="0" err="1" smtClean="0"/>
              <a:t>Саяпин</a:t>
            </a:r>
            <a:r>
              <a:rPr lang="ru-RU" sz="2400" dirty="0" smtClean="0"/>
              <a:t> В.В., </a:t>
            </a:r>
            <a:r>
              <a:rPr lang="ru-RU" sz="2400" dirty="0" err="1" smtClean="0"/>
              <a:t>Шамрай</a:t>
            </a:r>
            <a:r>
              <a:rPr lang="ru-RU" sz="2400" dirty="0" smtClean="0"/>
              <a:t> Ю.В. История России от древнейших времён до конца 18 </a:t>
            </a:r>
            <a:r>
              <a:rPr lang="ru-RU" sz="2400" dirty="0" err="1" smtClean="0"/>
              <a:t>века.Тесты</a:t>
            </a:r>
            <a:r>
              <a:rPr lang="ru-RU" sz="2400" dirty="0" smtClean="0"/>
              <a:t> тематического и рубежного контроля.Ростов-на-Дону,2011.</a:t>
            </a:r>
          </a:p>
          <a:p>
            <a:r>
              <a:rPr lang="ru-RU" sz="2400" dirty="0" smtClean="0"/>
              <a:t>2)История России с древнейших времён до конца 18в. М.,2001.</a:t>
            </a:r>
          </a:p>
          <a:p>
            <a:r>
              <a:rPr lang="ru-RU" sz="2400" dirty="0" smtClean="0"/>
              <a:t>3) Сергеев С.Г. Подготовка к государственному централизованному тестированию. Саратов. 2001.</a:t>
            </a:r>
          </a:p>
          <a:p>
            <a:r>
              <a:rPr lang="ru-RU" sz="2400" dirty="0" smtClean="0"/>
              <a:t>4)</a:t>
            </a:r>
            <a:r>
              <a:rPr lang="ru-RU" sz="2400" dirty="0" err="1" smtClean="0"/>
              <a:t>Гевуркова</a:t>
            </a:r>
            <a:r>
              <a:rPr lang="ru-RU" sz="2400" dirty="0" smtClean="0"/>
              <a:t> Е. Тематический контроль по истории.</a:t>
            </a:r>
          </a:p>
          <a:p>
            <a:pPr>
              <a:buNone/>
            </a:pPr>
            <a:r>
              <a:rPr lang="ru-RU" sz="2400" dirty="0"/>
              <a:t> </a:t>
            </a:r>
            <a:r>
              <a:rPr lang="ru-RU" sz="2400" dirty="0" smtClean="0"/>
              <a:t>    М.,2002.</a:t>
            </a:r>
          </a:p>
          <a:p>
            <a:endParaRPr lang="ru-RU" sz="24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/>
              <a:t>Ссылки на используемые изображения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100" dirty="0" smtClean="0">
                <a:hlinkClick r:id="rId2"/>
              </a:rPr>
              <a:t>http://upload.wikimedia.org/wikipedia/commons/thumb/9/9d/Pokhod_Olega_v_Tsargrad.jpg/800px-Pokhod_Olega_v_Tsargrad.jpg</a:t>
            </a:r>
            <a:endParaRPr lang="ru-RU" sz="1100" dirty="0" smtClean="0"/>
          </a:p>
          <a:p>
            <a:r>
              <a:rPr lang="en-US" sz="1100" dirty="0" smtClean="0">
                <a:hlinkClick r:id="rId3"/>
              </a:rPr>
              <a:t>http://upload.wikimedia.org/wikipedia/commons/thumb/9/90/11_1_List_of_Radzivill_Chron.jpg/250px-11_1_List_of_Radzivill_Chron.jpg</a:t>
            </a:r>
            <a:endParaRPr lang="ru-RU" sz="1100" dirty="0" smtClean="0"/>
          </a:p>
          <a:p>
            <a:r>
              <a:rPr lang="en-US" sz="1100" dirty="0" smtClean="0">
                <a:hlinkClick r:id="rId4"/>
              </a:rPr>
              <a:t>http://upload.wikimedia.org/wikipedia/commons/thumb/f/f1/Oleg_shield_Tsargrad_by_Bruni.jpg/775px-Oleg_shield_Tsargrad_by_Bruni.jpg</a:t>
            </a:r>
            <a:endParaRPr lang="ru-RU" sz="1100" dirty="0" smtClean="0"/>
          </a:p>
          <a:p>
            <a:r>
              <a:rPr lang="en-US" sz="1100" dirty="0" smtClean="0">
                <a:hlinkClick r:id="rId5"/>
              </a:rPr>
              <a:t>http://upload.wikimedia.org/wikipedia/commons/thumb/2/25/Russian_konung_Oleg_by_Vasnetsov-2.jpg/800px-Russian_konung_Oleg_by_Vasnetsov-2.jpg</a:t>
            </a:r>
            <a:endParaRPr lang="ru-RU" sz="1100" dirty="0" smtClean="0"/>
          </a:p>
          <a:p>
            <a:r>
              <a:rPr lang="en-US" sz="1100" dirty="0" smtClean="0">
                <a:hlinkClick r:id="rId6"/>
              </a:rPr>
              <a:t>http://upload.wikimedia.org/wikipedia/commons/7/73/Radzivill_Igor-945.jpg</a:t>
            </a:r>
            <a:endParaRPr lang="ru-RU" sz="1100" dirty="0" smtClean="0"/>
          </a:p>
          <a:p>
            <a:r>
              <a:rPr lang="en-US" sz="1100" dirty="0" smtClean="0">
                <a:hlinkClick r:id="rId7"/>
              </a:rPr>
              <a:t>http://upload.wikimedia.org/wikipedia/commons/3/3e/Death_of_Igor.jpg</a:t>
            </a:r>
            <a:endParaRPr lang="ru-RU" sz="1100" dirty="0" smtClean="0"/>
          </a:p>
          <a:p>
            <a:r>
              <a:rPr lang="en-US" sz="1100" dirty="0" smtClean="0">
                <a:hlinkClick r:id="rId8"/>
              </a:rPr>
              <a:t>http://upload.wikimedia.org/wikipedia/commons/thumb/5/5f/Olga_and_her_dead_husband_Igor.jpg/800px-Olga_and_her_dead_husband_Igor.jpg</a:t>
            </a:r>
            <a:endParaRPr lang="ru-RU" sz="1100" dirty="0" smtClean="0"/>
          </a:p>
          <a:p>
            <a:r>
              <a:rPr lang="en-US" sz="1100" dirty="0" smtClean="0">
                <a:hlinkClick r:id="rId9"/>
              </a:rPr>
              <a:t>http://upload.wikimedia.org/wikipedia/commons/thumb/d/df/15_1_List_of_Radzivill_Chron.jpg/437px-15_1_List_of_Radzivill_Chron.jpg</a:t>
            </a:r>
            <a:endParaRPr lang="ru-RU" sz="1100" dirty="0" smtClean="0"/>
          </a:p>
          <a:p>
            <a:r>
              <a:rPr lang="en-US" sz="1100" dirty="0" smtClean="0"/>
              <a:t>http://upload.wikimedia.org/wikipedia/commons/thumb/d/da/%D0%9F%D0%B5%D1%81%D0%BD%D1%8C_%D0%BE_%D0%B2%D0%B5%D1%89%D0%B5%D0%BC_%D0%9E%D0%BB%D0%B5%D0%B3%D0%B5.jpg/800px-%D0%9F%D0%B5%D1%81%D0%BD%D1%8C_%D0%BE_%D0%B2%D0%B5%D1%89%D0%B5%D0%BC_%D0%9E%D0%BB%D0%B5</a:t>
            </a:r>
            <a:r>
              <a:rPr lang="en-US" sz="1100" dirty="0" smtClean="0">
                <a:hlinkClick r:id="rId10"/>
              </a:rPr>
              <a:t>%D0%B3%D0%B5.jpg</a:t>
            </a:r>
            <a:endParaRPr lang="ru-RU" sz="1100" dirty="0" smtClean="0"/>
          </a:p>
          <a:p>
            <a:r>
              <a:rPr lang="en-US" sz="1100" dirty="0" smtClean="0">
                <a:hlinkClick r:id="rId11"/>
              </a:rPr>
              <a:t>http://rus-wofh.moy.su/458469409.jpg</a:t>
            </a:r>
            <a:endParaRPr lang="ru-RU" sz="1100" dirty="0" smtClean="0"/>
          </a:p>
          <a:p>
            <a:r>
              <a:rPr lang="en-US" sz="1100" dirty="0" smtClean="0">
                <a:hlinkClick r:id="rId12"/>
              </a:rPr>
              <a:t>http://im7-tub-ru.yandex.net/i?id=540576476-31-72&amp;n=21</a:t>
            </a:r>
            <a:endParaRPr lang="ru-RU" sz="1100" dirty="0" smtClean="0"/>
          </a:p>
          <a:p>
            <a:r>
              <a:rPr lang="en-US" sz="1100" dirty="0" smtClean="0">
                <a:hlinkClick r:id="rId13"/>
              </a:rPr>
              <a:t>http://upload.wikimedia.org/wikipedia/commons/thumb/f/f7/Greekfire-madridskylitzes1.jpg/800px-Greekfire-madridskylitzes1.jpg</a:t>
            </a:r>
            <a:endParaRPr lang="ru-RU" sz="1100" dirty="0" smtClean="0"/>
          </a:p>
          <a:p>
            <a:r>
              <a:rPr lang="en-US" sz="1100" dirty="0" smtClean="0"/>
              <a:t>http://upload.wikimedia.org/wikipedia/commons/thumb/a/a5/Mshenie_Olgi.jpg/773px-Mshenie_Olgi.jpg</a:t>
            </a:r>
            <a:endParaRPr lang="ru-RU" sz="11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Ссылки на используемые изображения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100" dirty="0" smtClean="0"/>
              <a:t>http://upload.wikimedia.org/wikipedia/commons/2/2d/%D0%9C%D0%B5%D1%81%D1%82%D1%8C_%D0%BA%D0%BD%D1%8F%D0%B3%D0%B8%D0%BD%D0%B8_%D0%9E%D0%BB%D1%8C%D0%B3%D0%B8.jpg</a:t>
            </a:r>
            <a:endParaRPr lang="ru-RU" sz="11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для повторения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773238"/>
            <a:ext cx="8715436" cy="4352925"/>
          </a:xfrm>
        </p:spPr>
        <p:txBody>
          <a:bodyPr/>
          <a:lstStyle/>
          <a:p>
            <a:r>
              <a:rPr lang="ru-RU" sz="2400" b="1" dirty="0" smtClean="0"/>
              <a:t>8) «Золото и серебро они столь же презирали, сколько прочие смертные желали его»- писал греческий историк о древних:</a:t>
            </a:r>
          </a:p>
          <a:p>
            <a:r>
              <a:rPr lang="ru-RU" sz="2400" i="1" dirty="0" smtClean="0"/>
              <a:t>1)скифах; 2)сарматах;3)славянах;4)хазарах.</a:t>
            </a:r>
          </a:p>
          <a:p>
            <a:endParaRPr lang="ru-RU" sz="2400" i="1" dirty="0"/>
          </a:p>
          <a:p>
            <a:r>
              <a:rPr lang="ru-RU" sz="2400" b="1" dirty="0" smtClean="0"/>
              <a:t>9)Город Ладога возник на землях племени:</a:t>
            </a:r>
          </a:p>
          <a:p>
            <a:r>
              <a:rPr lang="ru-RU" sz="2400" i="1" dirty="0" smtClean="0"/>
              <a:t>1)северян,2)радимичей,3)дреговичей,4)</a:t>
            </a:r>
            <a:r>
              <a:rPr lang="ru-RU" sz="2400" i="1" dirty="0" err="1" smtClean="0"/>
              <a:t>словен</a:t>
            </a:r>
            <a:r>
              <a:rPr lang="ru-RU" sz="2400" i="1" dirty="0" smtClean="0"/>
              <a:t>.</a:t>
            </a:r>
          </a:p>
          <a:p>
            <a:pPr>
              <a:buNone/>
            </a:pPr>
            <a:r>
              <a:rPr lang="ru-RU" sz="2400" i="1" dirty="0" smtClean="0"/>
              <a:t>    </a:t>
            </a:r>
            <a:r>
              <a:rPr lang="ru-RU" sz="2400" b="1" dirty="0" smtClean="0"/>
              <a:t>10)Славянское племя древлян группировалось вокруг города:</a:t>
            </a:r>
          </a:p>
          <a:p>
            <a:r>
              <a:rPr lang="ru-RU" sz="2400" i="1" dirty="0" smtClean="0"/>
              <a:t>1)Чернигов; 2)Искоростень;3)Ростов; 4)</a:t>
            </a:r>
            <a:r>
              <a:rPr lang="ru-RU" sz="2400" i="1" dirty="0" err="1" smtClean="0"/>
              <a:t>Белоозеро</a:t>
            </a:r>
            <a:r>
              <a:rPr lang="ru-RU" sz="2400" i="1" dirty="0" smtClean="0"/>
              <a:t>.</a:t>
            </a:r>
            <a:endParaRPr lang="ru-RU" sz="2400" i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для повторения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 smtClean="0"/>
              <a:t>11)Название племени дреговичей происходит от слова «</a:t>
            </a:r>
            <a:r>
              <a:rPr lang="ru-RU" sz="2400" b="1" dirty="0" err="1" smtClean="0"/>
              <a:t>дрягва</a:t>
            </a:r>
            <a:r>
              <a:rPr lang="ru-RU" sz="2400" b="1" dirty="0" smtClean="0"/>
              <a:t>», что означало: </a:t>
            </a:r>
          </a:p>
          <a:p>
            <a:pPr>
              <a:buNone/>
            </a:pPr>
            <a:r>
              <a:rPr lang="ru-RU" sz="2400" i="1" dirty="0"/>
              <a:t> </a:t>
            </a:r>
            <a:r>
              <a:rPr lang="ru-RU" sz="2400" i="1" dirty="0" smtClean="0"/>
              <a:t>   1)лес; 2)плодородные возвышенности между лесами; 3)болото; 4)озеро.</a:t>
            </a:r>
          </a:p>
          <a:p>
            <a:pPr>
              <a:buNone/>
            </a:pPr>
            <a:r>
              <a:rPr lang="ru-RU" sz="2400" b="1" dirty="0" smtClean="0"/>
              <a:t>   12)В междуречье Оки  и Волги расселились в 8-9 вв. расселились:</a:t>
            </a:r>
          </a:p>
          <a:p>
            <a:pPr>
              <a:buNone/>
            </a:pPr>
            <a:r>
              <a:rPr lang="ru-RU" sz="2400" i="1" dirty="0" smtClean="0"/>
              <a:t>1)</a:t>
            </a:r>
            <a:r>
              <a:rPr lang="ru-RU" sz="2400" i="1" dirty="0" err="1" smtClean="0"/>
              <a:t>словене</a:t>
            </a:r>
            <a:r>
              <a:rPr lang="ru-RU" sz="2400" i="1" dirty="0" smtClean="0"/>
              <a:t>; 2)вятичи; 3)древляне; 4)радимичи.</a:t>
            </a:r>
            <a:endParaRPr lang="ru-RU" sz="2400" i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для повторения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3238"/>
            <a:ext cx="8229600" cy="4799034"/>
          </a:xfrm>
        </p:spPr>
        <p:txBody>
          <a:bodyPr/>
          <a:lstStyle/>
          <a:p>
            <a:r>
              <a:rPr lang="ru-RU" b="1" dirty="0" smtClean="0"/>
              <a:t>13) Укажите древнейшую русскую летопись:</a:t>
            </a:r>
          </a:p>
          <a:p>
            <a:pPr>
              <a:buNone/>
            </a:pPr>
            <a:r>
              <a:rPr lang="ru-RU" dirty="0" smtClean="0"/>
              <a:t>   </a:t>
            </a:r>
          </a:p>
          <a:p>
            <a:pPr>
              <a:buNone/>
            </a:pPr>
            <a:r>
              <a:rPr lang="ru-RU" i="1" dirty="0"/>
              <a:t> </a:t>
            </a:r>
            <a:r>
              <a:rPr lang="ru-RU" i="1" dirty="0" smtClean="0"/>
              <a:t>    1) «Слово о полку Игореве»; 2) «Слово о Законе и Благодати»; 3) «Остромирово Евангелие»; 4) «Повесть временных лет».</a:t>
            </a:r>
          </a:p>
          <a:p>
            <a:pPr>
              <a:buNone/>
            </a:pPr>
            <a:r>
              <a:rPr lang="ru-RU" i="1" dirty="0" smtClean="0"/>
              <a:t> </a:t>
            </a:r>
            <a:endParaRPr lang="ru-RU" i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для повторения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sz="2400" b="1" dirty="0" smtClean="0"/>
              <a:t>14) Согласно </a:t>
            </a:r>
            <a:r>
              <a:rPr lang="ru-RU" sz="2400" b="1" dirty="0" err="1" smtClean="0"/>
              <a:t>антинорманской</a:t>
            </a:r>
            <a:r>
              <a:rPr lang="ru-RU" sz="2400" b="1" dirty="0" smtClean="0"/>
              <a:t> теории образования восточнославянского государства, неверным является утверждение:</a:t>
            </a:r>
          </a:p>
          <a:p>
            <a:pPr>
              <a:buNone/>
            </a:pPr>
            <a:endParaRPr lang="ru-RU" sz="2400" i="1" dirty="0" smtClean="0"/>
          </a:p>
          <a:p>
            <a:pPr>
              <a:buNone/>
            </a:pPr>
            <a:r>
              <a:rPr lang="ru-RU" sz="2400" i="1" dirty="0"/>
              <a:t> </a:t>
            </a:r>
            <a:r>
              <a:rPr lang="ru-RU" sz="2400" i="1" dirty="0" smtClean="0"/>
              <a:t>  1)Название Русь –</a:t>
            </a:r>
            <a:r>
              <a:rPr lang="ru-RU" sz="2400" i="1" dirty="0" err="1" smtClean="0"/>
              <a:t>древнешведского</a:t>
            </a:r>
            <a:r>
              <a:rPr lang="ru-RU" sz="2400" i="1" dirty="0" smtClean="0"/>
              <a:t> происхождения.</a:t>
            </a:r>
          </a:p>
          <a:p>
            <a:pPr>
              <a:buNone/>
            </a:pPr>
            <a:r>
              <a:rPr lang="ru-RU" sz="2400" i="1" dirty="0" smtClean="0"/>
              <a:t>    2)Варяги не имели участия в образовании древнерусского государства; 3)</a:t>
            </a:r>
            <a:r>
              <a:rPr lang="ru-RU" sz="2400" i="1" dirty="0" err="1" smtClean="0"/>
              <a:t>Рюрик,Синеус</a:t>
            </a:r>
            <a:r>
              <a:rPr lang="ru-RU" sz="2400" i="1" dirty="0" smtClean="0"/>
              <a:t>, Трувор – вымышленные персонажи; 4)рассказ о призвании варягов является фальсификацией.</a:t>
            </a:r>
          </a:p>
          <a:p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Вопросы для повторения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b="1" dirty="0" smtClean="0"/>
              <a:t>15)Путь «из варяг в греки» проходил по: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ru-RU" sz="2400" i="1" dirty="0" smtClean="0"/>
              <a:t>1)Волге,  2)Днепру, 3)Дунаю, 4)Днестру.</a:t>
            </a:r>
          </a:p>
          <a:p>
            <a:pPr>
              <a:buNone/>
            </a:pPr>
            <a:r>
              <a:rPr lang="ru-RU" sz="2400" i="1" dirty="0" smtClean="0"/>
              <a:t>    </a:t>
            </a:r>
            <a:r>
              <a:rPr lang="ru-RU" sz="2400" b="1" dirty="0" smtClean="0"/>
              <a:t>16)Призвание варягов датируется:</a:t>
            </a:r>
          </a:p>
          <a:p>
            <a:pPr>
              <a:buNone/>
            </a:pPr>
            <a:r>
              <a:rPr lang="ru-RU" sz="2400" i="1" dirty="0" smtClean="0"/>
              <a:t>    1)852; 2)862; 3)882; 4)912.</a:t>
            </a:r>
          </a:p>
          <a:p>
            <a:pPr>
              <a:buNone/>
            </a:pPr>
            <a:r>
              <a:rPr lang="ru-RU" sz="2400" i="1" dirty="0" smtClean="0"/>
              <a:t>    </a:t>
            </a:r>
            <a:r>
              <a:rPr lang="ru-RU" sz="2400" b="1" i="1" dirty="0" smtClean="0"/>
              <a:t>17)Варяжские князья заняли престолы в городах:</a:t>
            </a:r>
          </a:p>
          <a:p>
            <a:pPr>
              <a:buNone/>
            </a:pPr>
            <a:r>
              <a:rPr lang="ru-RU" sz="2400" i="1" dirty="0"/>
              <a:t> </a:t>
            </a:r>
            <a:r>
              <a:rPr lang="ru-RU" sz="2400" i="1" dirty="0" smtClean="0"/>
              <a:t>    1)Киеве, Пскове, Новгороде.</a:t>
            </a:r>
          </a:p>
          <a:p>
            <a:pPr>
              <a:buNone/>
            </a:pPr>
            <a:r>
              <a:rPr lang="ru-RU" sz="2400" i="1" dirty="0"/>
              <a:t> </a:t>
            </a:r>
            <a:r>
              <a:rPr lang="ru-RU" sz="2400" i="1" dirty="0" smtClean="0"/>
              <a:t>    2)Новгороде, </a:t>
            </a:r>
            <a:r>
              <a:rPr lang="ru-RU" sz="2400" i="1" dirty="0" err="1" smtClean="0"/>
              <a:t>Белоозере</a:t>
            </a:r>
            <a:r>
              <a:rPr lang="ru-RU" sz="2400" i="1" dirty="0" smtClean="0"/>
              <a:t>, Изборске.</a:t>
            </a:r>
          </a:p>
          <a:p>
            <a:pPr>
              <a:buNone/>
            </a:pPr>
            <a:r>
              <a:rPr lang="ru-RU" sz="2400" i="1" dirty="0"/>
              <a:t> </a:t>
            </a:r>
            <a:r>
              <a:rPr lang="ru-RU" sz="2400" i="1" dirty="0" smtClean="0"/>
              <a:t>    3)Новгороде, Пскове, </a:t>
            </a:r>
            <a:r>
              <a:rPr lang="ru-RU" sz="2400" i="1" dirty="0" err="1" smtClean="0"/>
              <a:t>Белоозере</a:t>
            </a:r>
            <a:r>
              <a:rPr lang="ru-RU" sz="2400" i="1" dirty="0" smtClean="0"/>
              <a:t>.</a:t>
            </a:r>
          </a:p>
          <a:p>
            <a:pPr>
              <a:buNone/>
            </a:pPr>
            <a:r>
              <a:rPr lang="ru-RU" sz="2400" i="1" dirty="0"/>
              <a:t> </a:t>
            </a:r>
            <a:r>
              <a:rPr lang="ru-RU" sz="2400" i="1" dirty="0" smtClean="0"/>
              <a:t>    4)</a:t>
            </a:r>
            <a:r>
              <a:rPr lang="ru-RU" sz="2400" i="1" dirty="0" err="1" smtClean="0"/>
              <a:t>Пскове,Белоозере,Изборске</a:t>
            </a:r>
            <a:r>
              <a:rPr lang="ru-RU" sz="2400" i="1" dirty="0" smtClean="0"/>
              <a:t>.</a:t>
            </a:r>
          </a:p>
          <a:p>
            <a:pPr>
              <a:buNone/>
            </a:pPr>
            <a:endParaRPr lang="ru-RU" sz="2400" i="1" dirty="0" smtClean="0"/>
          </a:p>
          <a:p>
            <a:pPr>
              <a:buNone/>
            </a:pPr>
            <a:endParaRPr lang="ru-RU" sz="2400" i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ark blue back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Dark blue back</Template>
  <TotalTime>313</TotalTime>
  <Words>1868</Words>
  <Application>Microsoft Office PowerPoint</Application>
  <PresentationFormat>Экран (4:3)</PresentationFormat>
  <Paragraphs>181</Paragraphs>
  <Slides>48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Dark blue back</vt:lpstr>
      <vt:lpstr>Первые русские князья.</vt:lpstr>
      <vt:lpstr>Вопросы для повторения.</vt:lpstr>
      <vt:lpstr>Вопросы для повторения.</vt:lpstr>
      <vt:lpstr>Вопросы для повторения</vt:lpstr>
      <vt:lpstr>Вопросы для повторения</vt:lpstr>
      <vt:lpstr>Вопросы для повторения</vt:lpstr>
      <vt:lpstr>Вопросы для повторения</vt:lpstr>
      <vt:lpstr>Вопросы для повторения</vt:lpstr>
      <vt:lpstr>Вопросы для повторения</vt:lpstr>
      <vt:lpstr>Вопросы для повторения</vt:lpstr>
      <vt:lpstr>Вопросы для повторения</vt:lpstr>
      <vt:lpstr>Вопросы для повторения</vt:lpstr>
      <vt:lpstr>Вопросы для повторения</vt:lpstr>
      <vt:lpstr>Вопросы для повторения</vt:lpstr>
      <vt:lpstr>Вопросы для повторения</vt:lpstr>
      <vt:lpstr>Соотнесите события и даты.</vt:lpstr>
      <vt:lpstr>Правление Олега Вещего (879-912).</vt:lpstr>
      <vt:lpstr>«Повесть временных лет»</vt:lpstr>
      <vt:lpstr>Внутренняя политика Олега.</vt:lpstr>
      <vt:lpstr>Внешняя политика. 907 –поход на Византию.</vt:lpstr>
      <vt:lpstr>Слайд 21</vt:lpstr>
      <vt:lpstr>907 – поход на Византию.</vt:lpstr>
      <vt:lpstr>Олег прибивает щит к воротам Константинополя.</vt:lpstr>
      <vt:lpstr>Олег Вещий ведёт армию к стенам Царьграда. Миниатюра из Радзивилловской летописи</vt:lpstr>
      <vt:lpstr>Договор с Византией 907 г.</vt:lpstr>
      <vt:lpstr>Слайд 26</vt:lpstr>
      <vt:lpstr>Васнецов. Встреча Олега с кудесником.</vt:lpstr>
      <vt:lpstr>912- смерть Олега согласно легенде от укуса змеи.</vt:lpstr>
      <vt:lpstr>Игорь Рюрикович(912-945)</vt:lpstr>
      <vt:lpstr>Игорь берёт дань от древлян.</vt:lpstr>
      <vt:lpstr>Игорь берёт дань от древлян.</vt:lpstr>
      <vt:lpstr>"Казнь князя Игоря"</vt:lpstr>
      <vt:lpstr>Княгиня Ольга встречает тело князя Игоря. В. Суриков</vt:lpstr>
      <vt:lpstr>Внешняя политика Игоря.</vt:lpstr>
      <vt:lpstr>Греческий огонь -горючая смесь, применявшаяся в военных целях. Впервые была употреблена византийцами в морских битвах.</vt:lpstr>
      <vt:lpstr>Ольга (945-957,962,969)</vt:lpstr>
      <vt:lpstr>Внутренняя политика Ольги</vt:lpstr>
      <vt:lpstr>1-я месть княгини Ольги:</vt:lpstr>
      <vt:lpstr>1-я месть княгини Ольги:</vt:lpstr>
      <vt:lpstr>2-я и 3-я месть:  </vt:lpstr>
      <vt:lpstr>2 месть Ольги.</vt:lpstr>
      <vt:lpstr>4 месть Ольги.</vt:lpstr>
      <vt:lpstr>4 месть Ольги.</vt:lpstr>
      <vt:lpstr>Внутренняя политика Ольги</vt:lpstr>
      <vt:lpstr>Внутренняя политика Ольги.</vt:lpstr>
      <vt:lpstr>Использованная литература.</vt:lpstr>
      <vt:lpstr>Ссылки на используемые изображения</vt:lpstr>
      <vt:lpstr>Ссылки на используемые изображения</vt:lpstr>
    </vt:vector>
  </TitlesOfParts>
  <Company>WIN7XP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Первые русские князья.</dc:title>
  <dc:creator>WIN7XP</dc:creator>
  <cp:lastModifiedBy>Николай</cp:lastModifiedBy>
  <cp:revision>35</cp:revision>
  <dcterms:created xsi:type="dcterms:W3CDTF">2012-10-16T15:29:34Z</dcterms:created>
  <dcterms:modified xsi:type="dcterms:W3CDTF">2013-01-29T11:06:51Z</dcterms:modified>
</cp:coreProperties>
</file>