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2"/>
  </p:notesMasterIdLst>
  <p:sldIdLst>
    <p:sldId id="263" r:id="rId2"/>
    <p:sldId id="256" r:id="rId3"/>
    <p:sldId id="258" r:id="rId4"/>
    <p:sldId id="259" r:id="rId5"/>
    <p:sldId id="260" r:id="rId6"/>
    <p:sldId id="261" r:id="rId7"/>
    <p:sldId id="264" r:id="rId8"/>
    <p:sldId id="266" r:id="rId9"/>
    <p:sldId id="267" r:id="rId10"/>
    <p:sldId id="268" r:id="rId11"/>
    <p:sldId id="262" r:id="rId12"/>
    <p:sldId id="269" r:id="rId13"/>
    <p:sldId id="270" r:id="rId14"/>
    <p:sldId id="273" r:id="rId15"/>
    <p:sldId id="275" r:id="rId16"/>
    <p:sldId id="271" r:id="rId17"/>
    <p:sldId id="274" r:id="rId18"/>
    <p:sldId id="276" r:id="rId19"/>
    <p:sldId id="277" r:id="rId20"/>
    <p:sldId id="272" r:id="rId21"/>
  </p:sldIdLst>
  <p:sldSz cx="9144000" cy="6858000" type="screen4x3"/>
  <p:notesSz cx="6858000" cy="9144000"/>
  <p:defaultTextStyle>
    <a:defPPr>
      <a:defRPr lang="ru-RU"/>
    </a:defPPr>
    <a:lvl1pPr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0000CC"/>
    <a:srgbClr val="FF0066"/>
    <a:srgbClr val="0000FF"/>
    <a:srgbClr val="00FFFF"/>
    <a:srgbClr val="66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14" autoAdjust="0"/>
    <p:restoredTop sz="91005" autoAdjust="0"/>
  </p:normalViewPr>
  <p:slideViewPr>
    <p:cSldViewPr>
      <p:cViewPr varScale="1">
        <p:scale>
          <a:sx n="96" d="100"/>
          <a:sy n="96" d="100"/>
        </p:scale>
        <p:origin x="-53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746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532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52508F08-67CB-479B-B18A-AA8D8A8B7E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0941A3-CD2F-4524-A489-772EE8D86F33}" type="slidenum">
              <a:rPr lang="ru-RU"/>
              <a:pPr/>
              <a:t>8</a:t>
            </a:fld>
            <a:endParaRPr lang="ru-RU"/>
          </a:p>
        </p:txBody>
      </p:sp>
      <p:sp>
        <p:nvSpPr>
          <p:cNvPr id="2355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F8101C-3AA5-4F64-86C1-580E42F81E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7E598B-50E4-4D40-98E8-8C411E0B41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1EC194-CDC7-420E-8EAE-DEAA1B25B2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300062-AB84-4AAB-AFB0-454EF8C199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202B2F-DF5B-42CC-8C0B-9977C4E253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F68C38-9615-4289-A966-AE4F54F25A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82B414-AF46-48A6-B3BB-B43C8F66F9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54BBB7-1581-426B-80C5-F33414D5E6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203588-A100-4C31-8613-43DDF513D4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591AF2-A39B-49B4-8DCB-DBFD173CAC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44C78F-F321-4558-AE34-E6BD77758B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FFFF"/>
            </a:gs>
            <a:gs pos="100000">
              <a:srgbClr val="2F767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Щелчок правит 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Щелчок правит 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A67285E4-45FA-4EE6-8118-B2FEF8EF2D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4"/>
          <p:cNvSpPr>
            <a:spLocks noGrp="1"/>
          </p:cNvSpPr>
          <p:nvPr>
            <p:ph type="ctrTitle"/>
          </p:nvPr>
        </p:nvSpPr>
        <p:spPr>
          <a:xfrm>
            <a:off x="500034" y="357166"/>
            <a:ext cx="7772400" cy="1470025"/>
          </a:xfrm>
        </p:spPr>
        <p:txBody>
          <a:bodyPr/>
          <a:lstStyle/>
          <a:p>
            <a:r>
              <a:rPr lang="ru-RU" dirty="0" smtClean="0"/>
              <a:t>Класс Земноводные</a:t>
            </a:r>
          </a:p>
        </p:txBody>
      </p:sp>
      <p:pic>
        <p:nvPicPr>
          <p:cNvPr id="4" name="Picture 5" descr="бол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2143116"/>
            <a:ext cx="4491215" cy="2795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Двойные круглые скобки 4"/>
          <p:cNvSpPr/>
          <p:nvPr/>
        </p:nvSpPr>
        <p:spPr bwMode="auto">
          <a:xfrm>
            <a:off x="3714744" y="5929330"/>
            <a:ext cx="2643206" cy="500066"/>
          </a:xfrm>
          <a:prstGeom prst="bracketPair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Prezentacii.com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457200" y="3810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1267" name="Text Box 4"/>
          <p:cNvSpPr txBox="1">
            <a:spLocks noChangeArrowheads="1"/>
          </p:cNvSpPr>
          <p:nvPr/>
        </p:nvSpPr>
        <p:spPr bwMode="auto">
          <a:xfrm>
            <a:off x="304800" y="304800"/>
            <a:ext cx="8621713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4400">
                <a:solidFill>
                  <a:srgbClr val="0000FF"/>
                </a:solidFill>
              </a:rPr>
              <a:t>Происхождение земноводных</a:t>
            </a:r>
          </a:p>
          <a:p>
            <a:pPr algn="l"/>
            <a:r>
              <a:rPr lang="ru-RU" sz="3600"/>
              <a:t>Земноводные возникли в девоне, не менее</a:t>
            </a:r>
          </a:p>
          <a:p>
            <a:pPr algn="l"/>
            <a:r>
              <a:rPr lang="ru-RU" sz="3600"/>
              <a:t>300 млн. лет назад. Предками их были кис-</a:t>
            </a:r>
          </a:p>
          <a:p>
            <a:pPr algn="l"/>
            <a:r>
              <a:rPr lang="ru-RU" sz="3600"/>
              <a:t>теперые рыбы.</a:t>
            </a:r>
          </a:p>
        </p:txBody>
      </p:sp>
      <p:pic>
        <p:nvPicPr>
          <p:cNvPr id="11268" name="Picture 6" descr="060403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00400"/>
            <a:ext cx="9144000" cy="281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-76200" y="0"/>
            <a:ext cx="9220200" cy="7162800"/>
          </a:xfrm>
          <a:prstGeom prst="rect">
            <a:avLst/>
          </a:prstGeom>
          <a:gradFill rotWithShape="0">
            <a:gsLst>
              <a:gs pos="0">
                <a:srgbClr val="66FFFF"/>
              </a:gs>
              <a:gs pos="100000">
                <a:srgbClr val="2F7676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1828800" y="3048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2292" name="Text Box 5"/>
          <p:cNvSpPr txBox="1">
            <a:spLocks noChangeArrowheads="1"/>
          </p:cNvSpPr>
          <p:nvPr/>
        </p:nvSpPr>
        <p:spPr bwMode="auto">
          <a:xfrm>
            <a:off x="0" y="228600"/>
            <a:ext cx="9144000" cy="411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/>
              <a:t>Классификация</a:t>
            </a:r>
          </a:p>
          <a:p>
            <a:pPr algn="l"/>
            <a:endParaRPr lang="ru-RU" sz="4400"/>
          </a:p>
          <a:p>
            <a:r>
              <a:rPr lang="ru-RU" sz="4400"/>
              <a:t>Класс Земноводные</a:t>
            </a:r>
          </a:p>
          <a:p>
            <a:pPr algn="l"/>
            <a:endParaRPr lang="ru-RU" sz="4400"/>
          </a:p>
          <a:p>
            <a:pPr algn="l"/>
            <a:r>
              <a:rPr lang="ru-RU" sz="4400"/>
              <a:t>     отряд            отряд           отряд</a:t>
            </a:r>
          </a:p>
          <a:p>
            <a:pPr algn="l"/>
            <a:r>
              <a:rPr lang="ru-RU" sz="4400"/>
              <a:t>  Безногие     Хвостатые   Бесхвостые</a:t>
            </a:r>
          </a:p>
        </p:txBody>
      </p:sp>
      <p:sp>
        <p:nvSpPr>
          <p:cNvPr id="12293" name="Line 6"/>
          <p:cNvSpPr>
            <a:spLocks noChangeShapeType="1"/>
          </p:cNvSpPr>
          <p:nvPr/>
        </p:nvSpPr>
        <p:spPr bwMode="auto">
          <a:xfrm flipH="1">
            <a:off x="1447800" y="2286000"/>
            <a:ext cx="9144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294" name="Line 7"/>
          <p:cNvSpPr>
            <a:spLocks noChangeShapeType="1"/>
          </p:cNvSpPr>
          <p:nvPr/>
        </p:nvSpPr>
        <p:spPr bwMode="auto">
          <a:xfrm>
            <a:off x="4495800" y="2286000"/>
            <a:ext cx="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295" name="Line 8"/>
          <p:cNvSpPr>
            <a:spLocks noChangeShapeType="1"/>
          </p:cNvSpPr>
          <p:nvPr/>
        </p:nvSpPr>
        <p:spPr bwMode="auto">
          <a:xfrm>
            <a:off x="6400800" y="2286000"/>
            <a:ext cx="9144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ChangeArrowheads="1"/>
          </p:cNvSpPr>
          <p:nvPr/>
        </p:nvSpPr>
        <p:spPr bwMode="auto">
          <a:xfrm>
            <a:off x="0" y="0"/>
            <a:ext cx="9372600" cy="6858000"/>
          </a:xfrm>
          <a:prstGeom prst="rect">
            <a:avLst/>
          </a:prstGeom>
          <a:gradFill rotWithShape="0">
            <a:gsLst>
              <a:gs pos="0">
                <a:srgbClr val="66FFFF"/>
              </a:gs>
              <a:gs pos="100000">
                <a:srgbClr val="2F7676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0" y="228600"/>
            <a:ext cx="9144000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4400">
                <a:solidFill>
                  <a:srgbClr val="CC0000"/>
                </a:solidFill>
              </a:rPr>
              <a:t>Отряд  Безногие </a:t>
            </a:r>
          </a:p>
          <a:p>
            <a:pPr>
              <a:defRPr/>
            </a:pPr>
            <a:r>
              <a:rPr lang="ru-RU" sz="3600">
                <a:effectLst>
                  <a:outerShdw blurRad="38100" dist="38100" dir="2700000" algn="tl">
                    <a:srgbClr val="FFFFFF"/>
                  </a:outerShdw>
                </a:effectLst>
              </a:rPr>
              <a:t>Насчитывает  165 видов</a:t>
            </a:r>
          </a:p>
          <a:p>
            <a:pPr algn="l">
              <a:defRPr/>
            </a:pPr>
            <a:r>
              <a:rPr lang="ru-RU" sz="3600">
                <a:effectLst>
                  <a:outerShdw blurRad="38100" dist="38100" dir="2700000" algn="tl">
                    <a:srgbClr val="FFFFFF"/>
                  </a:outerShdw>
                </a:effectLst>
              </a:rPr>
              <a:t>Это зарывающиеся в почву формы, похожие на крупных дождевых червей или змей. У них нет конечностей, хвоста.</a:t>
            </a:r>
          </a:p>
          <a:p>
            <a:pPr>
              <a:defRPr/>
            </a:pPr>
            <a:r>
              <a:rPr lang="ru-RU" sz="4400"/>
              <a:t>   </a:t>
            </a:r>
          </a:p>
        </p:txBody>
      </p:sp>
      <p:pic>
        <p:nvPicPr>
          <p:cNvPr id="13316" name="Picture 6" descr="060404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276600"/>
            <a:ext cx="8496300" cy="261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Text Box 7"/>
          <p:cNvSpPr txBox="1">
            <a:spLocks noChangeArrowheads="1"/>
          </p:cNvSpPr>
          <p:nvPr/>
        </p:nvSpPr>
        <p:spPr bwMode="auto">
          <a:xfrm>
            <a:off x="571500" y="5638800"/>
            <a:ext cx="231298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3200"/>
              <a:t>Цейлонский</a:t>
            </a:r>
          </a:p>
          <a:p>
            <a:pPr algn="l"/>
            <a:r>
              <a:rPr lang="ru-RU" sz="3200"/>
              <a:t>рыбозмей</a:t>
            </a:r>
          </a:p>
        </p:txBody>
      </p:sp>
      <p:sp>
        <p:nvSpPr>
          <p:cNvPr id="13318" name="Text Box 8"/>
          <p:cNvSpPr txBox="1">
            <a:spLocks noChangeArrowheads="1"/>
          </p:cNvSpPr>
          <p:nvPr/>
        </p:nvSpPr>
        <p:spPr bwMode="auto">
          <a:xfrm>
            <a:off x="3962400" y="5715000"/>
            <a:ext cx="16811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2800"/>
              <a:t>Западный</a:t>
            </a:r>
          </a:p>
          <a:p>
            <a:pPr algn="l"/>
            <a:r>
              <a:rPr lang="ru-RU" sz="2800"/>
              <a:t>дермофис</a:t>
            </a:r>
          </a:p>
        </p:txBody>
      </p:sp>
      <p:sp>
        <p:nvSpPr>
          <p:cNvPr id="13319" name="Text Box 9"/>
          <p:cNvSpPr txBox="1">
            <a:spLocks noChangeArrowheads="1"/>
          </p:cNvSpPr>
          <p:nvPr/>
        </p:nvSpPr>
        <p:spPr bwMode="auto">
          <a:xfrm>
            <a:off x="6781800" y="5867400"/>
            <a:ext cx="2362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 sz="2800"/>
          </a:p>
        </p:txBody>
      </p:sp>
      <p:sp>
        <p:nvSpPr>
          <p:cNvPr id="13320" name="Text Box 10"/>
          <p:cNvSpPr txBox="1">
            <a:spLocks noChangeArrowheads="1"/>
          </p:cNvSpPr>
          <p:nvPr/>
        </p:nvSpPr>
        <p:spPr bwMode="auto">
          <a:xfrm>
            <a:off x="6613525" y="5934075"/>
            <a:ext cx="25304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800"/>
          </a:p>
        </p:txBody>
      </p:sp>
      <p:sp>
        <p:nvSpPr>
          <p:cNvPr id="13321" name="Text Box 11"/>
          <p:cNvSpPr txBox="1">
            <a:spLocks noChangeArrowheads="1"/>
          </p:cNvSpPr>
          <p:nvPr/>
        </p:nvSpPr>
        <p:spPr bwMode="auto">
          <a:xfrm>
            <a:off x="6248400" y="6019800"/>
            <a:ext cx="20732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тефлонектес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ChangeArrowheads="1"/>
          </p:cNvSpPr>
          <p:nvPr/>
        </p:nvSpPr>
        <p:spPr bwMode="auto">
          <a:xfrm>
            <a:off x="-228600" y="0"/>
            <a:ext cx="9372600" cy="6858000"/>
          </a:xfrm>
          <a:prstGeom prst="rect">
            <a:avLst/>
          </a:prstGeom>
          <a:gradFill rotWithShape="0">
            <a:gsLst>
              <a:gs pos="0">
                <a:srgbClr val="66FFFF"/>
              </a:gs>
              <a:gs pos="100000">
                <a:srgbClr val="2F7676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39" name="Text Box 5"/>
          <p:cNvSpPr txBox="1">
            <a:spLocks noChangeArrowheads="1"/>
          </p:cNvSpPr>
          <p:nvPr/>
        </p:nvSpPr>
        <p:spPr bwMode="auto">
          <a:xfrm>
            <a:off x="-152400" y="304800"/>
            <a:ext cx="9144000" cy="472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>
                <a:solidFill>
                  <a:srgbClr val="CC0000"/>
                </a:solidFill>
              </a:rPr>
              <a:t>Отряд Хвостатые</a:t>
            </a:r>
          </a:p>
          <a:p>
            <a:r>
              <a:rPr lang="ru-RU" sz="4400"/>
              <a:t>Насчитывает 340 видов</a:t>
            </a:r>
          </a:p>
          <a:p>
            <a:pPr algn="l"/>
            <a:r>
              <a:rPr lang="ru-RU" sz="3600"/>
              <a:t>Имеют удлиненное, переходящее в хвост туловище, ноги слабые. Самый примитивный отряд. Обитают в северных и умеренных широтах. Для них характерна неотения.</a:t>
            </a:r>
          </a:p>
          <a:p>
            <a:pPr algn="l"/>
            <a:endParaRPr lang="ru-RU" sz="3600"/>
          </a:p>
          <a:p>
            <a:pPr algn="l"/>
            <a:endParaRPr lang="ru-RU" sz="3600"/>
          </a:p>
        </p:txBody>
      </p:sp>
      <p:pic>
        <p:nvPicPr>
          <p:cNvPr id="14340" name="Picture 8" descr="060405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319213"/>
            <a:ext cx="8343900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8"/>
          <p:cNvSpPr>
            <a:spLocks noChangeArrowheads="1"/>
          </p:cNvSpPr>
          <p:nvPr/>
        </p:nvSpPr>
        <p:spPr bwMode="auto">
          <a:xfrm>
            <a:off x="-228600" y="0"/>
            <a:ext cx="9372600" cy="7010400"/>
          </a:xfrm>
          <a:prstGeom prst="rect">
            <a:avLst/>
          </a:prstGeom>
          <a:gradFill rotWithShape="0">
            <a:gsLst>
              <a:gs pos="0">
                <a:srgbClr val="66FFFF"/>
              </a:gs>
              <a:gs pos="100000">
                <a:srgbClr val="2F7676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4400">
              <a:solidFill>
                <a:srgbClr val="CC0000"/>
              </a:solidFill>
            </a:endParaRPr>
          </a:p>
          <a:p>
            <a:endParaRPr lang="ru-RU" sz="4400">
              <a:solidFill>
                <a:srgbClr val="CC0000"/>
              </a:solidFill>
            </a:endParaRPr>
          </a:p>
          <a:p>
            <a:endParaRPr lang="ru-RU"/>
          </a:p>
        </p:txBody>
      </p:sp>
      <p:sp>
        <p:nvSpPr>
          <p:cNvPr id="15363" name="Text Box 10"/>
          <p:cNvSpPr txBox="1">
            <a:spLocks noChangeArrowheads="1"/>
          </p:cNvSpPr>
          <p:nvPr/>
        </p:nvSpPr>
        <p:spPr bwMode="auto">
          <a:xfrm>
            <a:off x="1203325" y="269875"/>
            <a:ext cx="66452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>
                <a:solidFill>
                  <a:srgbClr val="CC0000"/>
                </a:solidFill>
              </a:rPr>
              <a:t>Отряд Хвостатые</a:t>
            </a:r>
          </a:p>
        </p:txBody>
      </p:sp>
      <p:pic>
        <p:nvPicPr>
          <p:cNvPr id="15364" name="Picture 11" descr="06040503"/>
          <p:cNvPicPr>
            <a:picLocks noChangeAspect="1" noChangeArrowheads="1"/>
          </p:cNvPicPr>
          <p:nvPr/>
        </p:nvPicPr>
        <p:blipFill>
          <a:blip r:embed="rId2" cstate="print"/>
          <a:srcRect b="51181"/>
          <a:stretch>
            <a:fillRect/>
          </a:stretch>
        </p:blipFill>
        <p:spPr bwMode="auto">
          <a:xfrm>
            <a:off x="900113" y="1052513"/>
            <a:ext cx="74295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Text Box 12"/>
          <p:cNvSpPr txBox="1">
            <a:spLocks noChangeArrowheads="1"/>
          </p:cNvSpPr>
          <p:nvPr/>
        </p:nvSpPr>
        <p:spPr bwMode="auto">
          <a:xfrm>
            <a:off x="990600" y="3124200"/>
            <a:ext cx="245903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/>
              <a:t>Европейский</a:t>
            </a:r>
          </a:p>
          <a:p>
            <a:r>
              <a:rPr lang="ru-RU" sz="2800"/>
              <a:t>протей</a:t>
            </a:r>
          </a:p>
        </p:txBody>
      </p:sp>
      <p:sp>
        <p:nvSpPr>
          <p:cNvPr id="15366" name="Text Box 13"/>
          <p:cNvSpPr txBox="1">
            <a:spLocks noChangeArrowheads="1"/>
          </p:cNvSpPr>
          <p:nvPr/>
        </p:nvSpPr>
        <p:spPr bwMode="auto">
          <a:xfrm>
            <a:off x="3810000" y="3124200"/>
            <a:ext cx="181133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Тигровая</a:t>
            </a:r>
          </a:p>
          <a:p>
            <a:r>
              <a:rPr lang="ru-RU" sz="2800"/>
              <a:t>амбистома</a:t>
            </a:r>
          </a:p>
        </p:txBody>
      </p:sp>
      <p:sp>
        <p:nvSpPr>
          <p:cNvPr id="15367" name="Text Box 14"/>
          <p:cNvSpPr txBox="1">
            <a:spLocks noChangeArrowheads="1"/>
          </p:cNvSpPr>
          <p:nvPr/>
        </p:nvSpPr>
        <p:spPr bwMode="auto">
          <a:xfrm>
            <a:off x="6019800" y="3124200"/>
            <a:ext cx="20161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Мраморная </a:t>
            </a:r>
          </a:p>
          <a:p>
            <a:r>
              <a:rPr lang="ru-RU" sz="2800"/>
              <a:t>амбистома</a:t>
            </a:r>
          </a:p>
        </p:txBody>
      </p:sp>
      <p:pic>
        <p:nvPicPr>
          <p:cNvPr id="15368" name="Picture 15" descr="06040503"/>
          <p:cNvPicPr>
            <a:picLocks noChangeAspect="1" noChangeArrowheads="1"/>
          </p:cNvPicPr>
          <p:nvPr/>
        </p:nvPicPr>
        <p:blipFill>
          <a:blip r:embed="rId2" cstate="print"/>
          <a:srcRect t="50000"/>
          <a:stretch>
            <a:fillRect/>
          </a:stretch>
        </p:blipFill>
        <p:spPr bwMode="auto">
          <a:xfrm>
            <a:off x="838200" y="4038600"/>
            <a:ext cx="74295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9" name="Text Box 16"/>
          <p:cNvSpPr txBox="1">
            <a:spLocks noChangeArrowheads="1"/>
          </p:cNvSpPr>
          <p:nvPr/>
        </p:nvSpPr>
        <p:spPr bwMode="auto">
          <a:xfrm>
            <a:off x="1371600" y="6338888"/>
            <a:ext cx="16478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Амфиума</a:t>
            </a:r>
          </a:p>
        </p:txBody>
      </p:sp>
      <p:sp>
        <p:nvSpPr>
          <p:cNvPr id="15370" name="Text Box 17"/>
          <p:cNvSpPr txBox="1">
            <a:spLocks noChangeArrowheads="1"/>
          </p:cNvSpPr>
          <p:nvPr/>
        </p:nvSpPr>
        <p:spPr bwMode="auto">
          <a:xfrm>
            <a:off x="3505200" y="6172200"/>
            <a:ext cx="19224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Пещерная </a:t>
            </a:r>
          </a:p>
          <a:p>
            <a:r>
              <a:rPr lang="ru-RU" sz="2800"/>
              <a:t>саламандра</a:t>
            </a:r>
          </a:p>
        </p:txBody>
      </p:sp>
      <p:sp>
        <p:nvSpPr>
          <p:cNvPr id="15371" name="Text Box 18"/>
          <p:cNvSpPr txBox="1">
            <a:spLocks noChangeArrowheads="1"/>
          </p:cNvSpPr>
          <p:nvPr/>
        </p:nvSpPr>
        <p:spPr bwMode="auto">
          <a:xfrm>
            <a:off x="6096000" y="6248400"/>
            <a:ext cx="19605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Сибирский </a:t>
            </a:r>
          </a:p>
          <a:p>
            <a:r>
              <a:rPr lang="ru-RU" sz="2800"/>
              <a:t>углозуб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2362200" y="0"/>
            <a:ext cx="43465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>
                <a:solidFill>
                  <a:srgbClr val="CC0000"/>
                </a:solidFill>
              </a:rPr>
              <a:t>Отряд Хвостатые</a:t>
            </a:r>
          </a:p>
        </p:txBody>
      </p:sp>
      <p:pic>
        <p:nvPicPr>
          <p:cNvPr id="16387" name="Picture 3" descr="06040502"/>
          <p:cNvPicPr>
            <a:picLocks noChangeAspect="1" noChangeArrowheads="1"/>
          </p:cNvPicPr>
          <p:nvPr/>
        </p:nvPicPr>
        <p:blipFill>
          <a:blip r:embed="rId2" cstate="print"/>
          <a:srcRect b="49548"/>
          <a:stretch>
            <a:fillRect/>
          </a:stretch>
        </p:blipFill>
        <p:spPr bwMode="auto">
          <a:xfrm>
            <a:off x="827088" y="692150"/>
            <a:ext cx="7429500" cy="230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457200" y="2971800"/>
            <a:ext cx="28178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Скрытожаберник</a:t>
            </a:r>
          </a:p>
        </p:txBody>
      </p:sp>
      <p:sp>
        <p:nvSpPr>
          <p:cNvPr id="16389" name="Text Box 6"/>
          <p:cNvSpPr txBox="1">
            <a:spLocks noChangeArrowheads="1"/>
          </p:cNvSpPr>
          <p:nvPr/>
        </p:nvSpPr>
        <p:spPr bwMode="auto">
          <a:xfrm>
            <a:off x="3429000" y="2971800"/>
            <a:ext cx="21764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Исполинская</a:t>
            </a:r>
          </a:p>
          <a:p>
            <a:r>
              <a:rPr lang="ru-RU" sz="2800"/>
              <a:t>саламандра</a:t>
            </a:r>
          </a:p>
        </p:txBody>
      </p:sp>
      <p:sp>
        <p:nvSpPr>
          <p:cNvPr id="16390" name="Text Box 7"/>
          <p:cNvSpPr txBox="1">
            <a:spLocks noChangeArrowheads="1"/>
          </p:cNvSpPr>
          <p:nvPr/>
        </p:nvSpPr>
        <p:spPr bwMode="auto">
          <a:xfrm>
            <a:off x="5715000" y="2895600"/>
            <a:ext cx="2540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Обыкновенный</a:t>
            </a:r>
          </a:p>
          <a:p>
            <a:r>
              <a:rPr lang="ru-RU" sz="2800"/>
              <a:t>сирен</a:t>
            </a:r>
          </a:p>
        </p:txBody>
      </p:sp>
      <p:pic>
        <p:nvPicPr>
          <p:cNvPr id="16391" name="Picture 8" descr="06040502"/>
          <p:cNvPicPr>
            <a:picLocks noChangeAspect="1" noChangeArrowheads="1"/>
          </p:cNvPicPr>
          <p:nvPr/>
        </p:nvPicPr>
        <p:blipFill>
          <a:blip r:embed="rId2" cstate="print"/>
          <a:srcRect t="50000"/>
          <a:stretch>
            <a:fillRect/>
          </a:stretch>
        </p:blipFill>
        <p:spPr bwMode="auto">
          <a:xfrm>
            <a:off x="684213" y="3789363"/>
            <a:ext cx="74295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2" name="Text Box 9"/>
          <p:cNvSpPr txBox="1">
            <a:spLocks noChangeArrowheads="1"/>
          </p:cNvSpPr>
          <p:nvPr/>
        </p:nvSpPr>
        <p:spPr bwMode="auto">
          <a:xfrm>
            <a:off x="1143000" y="5911850"/>
            <a:ext cx="19224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chemeClr val="bg1"/>
                </a:solidFill>
              </a:rPr>
              <a:t>Огненная </a:t>
            </a:r>
          </a:p>
          <a:p>
            <a:r>
              <a:rPr lang="ru-RU" sz="2800">
                <a:solidFill>
                  <a:schemeClr val="bg1"/>
                </a:solidFill>
              </a:rPr>
              <a:t>саламандра</a:t>
            </a:r>
          </a:p>
        </p:txBody>
      </p:sp>
      <p:sp>
        <p:nvSpPr>
          <p:cNvPr id="16393" name="Text Box 10"/>
          <p:cNvSpPr txBox="1">
            <a:spLocks noChangeArrowheads="1"/>
          </p:cNvSpPr>
          <p:nvPr/>
        </p:nvSpPr>
        <p:spPr bwMode="auto">
          <a:xfrm>
            <a:off x="3733800" y="5911850"/>
            <a:ext cx="19224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chemeClr val="bg1"/>
                </a:solidFill>
              </a:rPr>
              <a:t>Кавказская</a:t>
            </a:r>
          </a:p>
          <a:p>
            <a:r>
              <a:rPr lang="ru-RU" sz="2800">
                <a:solidFill>
                  <a:schemeClr val="bg1"/>
                </a:solidFill>
              </a:rPr>
              <a:t>саламандра</a:t>
            </a:r>
          </a:p>
        </p:txBody>
      </p:sp>
      <p:sp>
        <p:nvSpPr>
          <p:cNvPr id="16394" name="Text Box 11"/>
          <p:cNvSpPr txBox="1">
            <a:spLocks noChangeArrowheads="1"/>
          </p:cNvSpPr>
          <p:nvPr/>
        </p:nvSpPr>
        <p:spPr bwMode="auto">
          <a:xfrm>
            <a:off x="5791200" y="5911850"/>
            <a:ext cx="2540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chemeClr val="bg1"/>
                </a:solidFill>
              </a:rPr>
              <a:t>Обыкновенный</a:t>
            </a:r>
          </a:p>
          <a:p>
            <a:r>
              <a:rPr lang="ru-RU" sz="2800">
                <a:solidFill>
                  <a:schemeClr val="bg1"/>
                </a:solidFill>
              </a:rPr>
              <a:t>тритон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753600" cy="6858000"/>
          </a:xfrm>
          <a:prstGeom prst="rect">
            <a:avLst/>
          </a:prstGeom>
          <a:gradFill rotWithShape="0">
            <a:gsLst>
              <a:gs pos="0">
                <a:srgbClr val="66FFFF"/>
              </a:gs>
              <a:gs pos="100000">
                <a:srgbClr val="2F7676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11" name="Text Box 4"/>
          <p:cNvSpPr txBox="1">
            <a:spLocks noChangeArrowheads="1"/>
          </p:cNvSpPr>
          <p:nvPr/>
        </p:nvSpPr>
        <p:spPr bwMode="auto">
          <a:xfrm>
            <a:off x="-533400" y="404813"/>
            <a:ext cx="10134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4400"/>
          </a:p>
        </p:txBody>
      </p:sp>
      <p:sp>
        <p:nvSpPr>
          <p:cNvPr id="17412" name="Text Box 5"/>
          <p:cNvSpPr txBox="1">
            <a:spLocks noChangeArrowheads="1"/>
          </p:cNvSpPr>
          <p:nvPr/>
        </p:nvSpPr>
        <p:spPr bwMode="auto">
          <a:xfrm>
            <a:off x="-304800" y="346075"/>
            <a:ext cx="9448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4400"/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152400" y="422275"/>
            <a:ext cx="937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7414" name="Text Box 9"/>
          <p:cNvSpPr txBox="1">
            <a:spLocks noChangeArrowheads="1"/>
          </p:cNvSpPr>
          <p:nvPr/>
        </p:nvSpPr>
        <p:spPr bwMode="auto">
          <a:xfrm>
            <a:off x="152400" y="304800"/>
            <a:ext cx="9459913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>
                <a:solidFill>
                  <a:srgbClr val="CC0000"/>
                </a:solidFill>
              </a:rPr>
              <a:t>Отряд  Бесхвостые</a:t>
            </a:r>
          </a:p>
          <a:p>
            <a:pPr algn="l"/>
            <a:r>
              <a:rPr lang="ru-RU" sz="4000"/>
              <a:t>       Насчитывается около 1800 видов</a:t>
            </a:r>
          </a:p>
          <a:p>
            <a:pPr algn="l"/>
            <a:r>
              <a:rPr lang="ru-RU" sz="3600"/>
              <a:t>Это наиболее высокоорганизованный отряд. Короткое туловище, нет шеи и хвоста, задние ноги приспособлены для прыжков, издают звуки (кваканье).</a:t>
            </a:r>
          </a:p>
          <a:p>
            <a:endParaRPr lang="ru-RU" sz="4400"/>
          </a:p>
        </p:txBody>
      </p:sp>
      <p:pic>
        <p:nvPicPr>
          <p:cNvPr id="17415" name="Picture 12" descr="06040602"/>
          <p:cNvPicPr>
            <a:picLocks noChangeAspect="1" noChangeArrowheads="1"/>
          </p:cNvPicPr>
          <p:nvPr/>
        </p:nvPicPr>
        <p:blipFill>
          <a:blip r:embed="rId2" cstate="print"/>
          <a:srcRect t="49628"/>
          <a:stretch>
            <a:fillRect/>
          </a:stretch>
        </p:blipFill>
        <p:spPr bwMode="auto">
          <a:xfrm>
            <a:off x="533400" y="3789363"/>
            <a:ext cx="8991600" cy="278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1905000" y="-152400"/>
            <a:ext cx="46863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>
                <a:solidFill>
                  <a:srgbClr val="CC0000"/>
                </a:solidFill>
              </a:rPr>
              <a:t>Отряд  Бесхвостые</a:t>
            </a:r>
          </a:p>
        </p:txBody>
      </p:sp>
      <p:pic>
        <p:nvPicPr>
          <p:cNvPr id="18435" name="Picture 3" descr="06040602"/>
          <p:cNvPicPr>
            <a:picLocks noChangeAspect="1" noChangeArrowheads="1"/>
          </p:cNvPicPr>
          <p:nvPr/>
        </p:nvPicPr>
        <p:blipFill>
          <a:blip r:embed="rId2" cstate="print"/>
          <a:srcRect b="50000"/>
          <a:stretch>
            <a:fillRect/>
          </a:stretch>
        </p:blipFill>
        <p:spPr bwMode="auto">
          <a:xfrm>
            <a:off x="533400" y="609600"/>
            <a:ext cx="74295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533400" y="2743200"/>
            <a:ext cx="18637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Лиопельма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2438400" y="2362200"/>
            <a:ext cx="170021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2800"/>
          </a:p>
          <a:p>
            <a:r>
              <a:rPr lang="ru-RU" sz="2800"/>
              <a:t>Жерлянка</a:t>
            </a: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4419600" y="2743200"/>
            <a:ext cx="165893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Суринам-</a:t>
            </a:r>
          </a:p>
          <a:p>
            <a:r>
              <a:rPr lang="ru-RU" sz="2800"/>
              <a:t>ская пипа</a:t>
            </a: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6172200" y="2743200"/>
            <a:ext cx="201453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Шпорцевая </a:t>
            </a:r>
          </a:p>
          <a:p>
            <a:r>
              <a:rPr lang="ru-RU" sz="2800"/>
              <a:t>лягушка</a:t>
            </a:r>
          </a:p>
        </p:txBody>
      </p:sp>
      <p:pic>
        <p:nvPicPr>
          <p:cNvPr id="18440" name="Picture 8" descr="06040602"/>
          <p:cNvPicPr>
            <a:picLocks noChangeAspect="1" noChangeArrowheads="1"/>
          </p:cNvPicPr>
          <p:nvPr/>
        </p:nvPicPr>
        <p:blipFill>
          <a:blip r:embed="rId2" cstate="print"/>
          <a:srcRect t="50000"/>
          <a:stretch>
            <a:fillRect/>
          </a:stretch>
        </p:blipFill>
        <p:spPr bwMode="auto">
          <a:xfrm>
            <a:off x="685800" y="3657600"/>
            <a:ext cx="74295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0" y="5911850"/>
            <a:ext cx="24304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chemeClr val="bg1"/>
                </a:solidFill>
              </a:rPr>
              <a:t>Обыкновенная</a:t>
            </a:r>
          </a:p>
          <a:p>
            <a:r>
              <a:rPr lang="ru-RU" sz="2800">
                <a:solidFill>
                  <a:schemeClr val="bg1"/>
                </a:solidFill>
              </a:rPr>
              <a:t>жаба</a:t>
            </a:r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2819400" y="5911850"/>
            <a:ext cx="13652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chemeClr val="bg1"/>
                </a:solidFill>
              </a:rPr>
              <a:t>Зеленая</a:t>
            </a:r>
          </a:p>
          <a:p>
            <a:r>
              <a:rPr lang="ru-RU" sz="2800">
                <a:solidFill>
                  <a:schemeClr val="bg1"/>
                </a:solidFill>
              </a:rPr>
              <a:t>жаба</a:t>
            </a:r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4648200" y="5911850"/>
            <a:ext cx="13398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chemeClr val="bg1"/>
                </a:solidFill>
              </a:rPr>
              <a:t>Рогатая</a:t>
            </a:r>
          </a:p>
          <a:p>
            <a:r>
              <a:rPr lang="ru-RU" sz="2800">
                <a:solidFill>
                  <a:schemeClr val="bg1"/>
                </a:solidFill>
              </a:rPr>
              <a:t>жаба</a:t>
            </a:r>
          </a:p>
        </p:txBody>
      </p:sp>
      <p:sp>
        <p:nvSpPr>
          <p:cNvPr id="18444" name="Text Box 13"/>
          <p:cNvSpPr txBox="1">
            <a:spLocks noChangeArrowheads="1"/>
          </p:cNvSpPr>
          <p:nvPr/>
        </p:nvSpPr>
        <p:spPr bwMode="auto">
          <a:xfrm>
            <a:off x="6324600" y="5911850"/>
            <a:ext cx="17875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chemeClr val="bg1"/>
                </a:solidFill>
              </a:rPr>
              <a:t>Глазчатый</a:t>
            </a:r>
          </a:p>
          <a:p>
            <a:r>
              <a:rPr lang="ru-RU" sz="2800">
                <a:solidFill>
                  <a:schemeClr val="bg1"/>
                </a:solidFill>
              </a:rPr>
              <a:t>свистун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2133600" y="0"/>
            <a:ext cx="46863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>
                <a:solidFill>
                  <a:srgbClr val="CC0000"/>
                </a:solidFill>
              </a:rPr>
              <a:t>Отряд  Бесхвостые</a:t>
            </a:r>
          </a:p>
        </p:txBody>
      </p:sp>
      <p:pic>
        <p:nvPicPr>
          <p:cNvPr id="19459" name="Picture 3" descr="06040603"/>
          <p:cNvPicPr>
            <a:picLocks noChangeAspect="1" noChangeArrowheads="1"/>
          </p:cNvPicPr>
          <p:nvPr/>
        </p:nvPicPr>
        <p:blipFill>
          <a:blip r:embed="rId2" cstate="print"/>
          <a:srcRect b="50000"/>
          <a:stretch>
            <a:fillRect/>
          </a:stretch>
        </p:blipFill>
        <p:spPr bwMode="auto">
          <a:xfrm>
            <a:off x="762000" y="762000"/>
            <a:ext cx="74295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685800" y="2895600"/>
            <a:ext cx="17462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Огненный</a:t>
            </a:r>
          </a:p>
          <a:p>
            <a:r>
              <a:rPr lang="ru-RU" sz="2800"/>
              <a:t>ателопус</a:t>
            </a: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2590800" y="2895600"/>
            <a:ext cx="18843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Пятнистый</a:t>
            </a:r>
          </a:p>
          <a:p>
            <a:r>
              <a:rPr lang="ru-RU" sz="2800"/>
              <a:t>ателопус</a:t>
            </a: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4572000" y="2895600"/>
            <a:ext cx="15160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Лягушка</a:t>
            </a:r>
          </a:p>
          <a:p>
            <a:r>
              <a:rPr lang="ru-RU" sz="2800"/>
              <a:t>арлекин</a:t>
            </a: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6477000" y="2895600"/>
            <a:ext cx="153511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Золотой</a:t>
            </a:r>
          </a:p>
          <a:p>
            <a:r>
              <a:rPr lang="ru-RU" sz="2800"/>
              <a:t>ателопус</a:t>
            </a:r>
          </a:p>
        </p:txBody>
      </p:sp>
      <p:pic>
        <p:nvPicPr>
          <p:cNvPr id="19464" name="Picture 8" descr="06040603"/>
          <p:cNvPicPr>
            <a:picLocks noChangeAspect="1" noChangeArrowheads="1"/>
          </p:cNvPicPr>
          <p:nvPr/>
        </p:nvPicPr>
        <p:blipFill>
          <a:blip r:embed="rId2" cstate="print"/>
          <a:srcRect t="50000"/>
          <a:stretch>
            <a:fillRect/>
          </a:stretch>
        </p:blipFill>
        <p:spPr bwMode="auto">
          <a:xfrm>
            <a:off x="857250" y="3429000"/>
            <a:ext cx="74295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5" name="Text Box 10"/>
          <p:cNvSpPr txBox="1">
            <a:spLocks noChangeArrowheads="1"/>
          </p:cNvSpPr>
          <p:nvPr/>
        </p:nvSpPr>
        <p:spPr bwMode="auto">
          <a:xfrm>
            <a:off x="1066800" y="5715000"/>
            <a:ext cx="15208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chemeClr val="bg1"/>
                </a:solidFill>
              </a:rPr>
              <a:t>Синий</a:t>
            </a:r>
          </a:p>
          <a:p>
            <a:r>
              <a:rPr lang="ru-RU" sz="2800">
                <a:solidFill>
                  <a:schemeClr val="bg1"/>
                </a:solidFill>
              </a:rPr>
              <a:t>древолаз</a:t>
            </a:r>
          </a:p>
        </p:txBody>
      </p:sp>
      <p:sp>
        <p:nvSpPr>
          <p:cNvPr id="19466" name="Text Box 11"/>
          <p:cNvSpPr txBox="1">
            <a:spLocks noChangeArrowheads="1"/>
          </p:cNvSpPr>
          <p:nvPr/>
        </p:nvSpPr>
        <p:spPr bwMode="auto">
          <a:xfrm>
            <a:off x="2743200" y="5715000"/>
            <a:ext cx="18843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chemeClr val="bg1"/>
                </a:solidFill>
              </a:rPr>
              <a:t>Пятнистый</a:t>
            </a:r>
          </a:p>
          <a:p>
            <a:r>
              <a:rPr lang="ru-RU" sz="2800">
                <a:solidFill>
                  <a:schemeClr val="bg1"/>
                </a:solidFill>
              </a:rPr>
              <a:t>древолаз</a:t>
            </a:r>
          </a:p>
        </p:txBody>
      </p:sp>
      <p:sp>
        <p:nvSpPr>
          <p:cNvPr id="19467" name="Text Box 12"/>
          <p:cNvSpPr txBox="1">
            <a:spLocks noChangeArrowheads="1"/>
          </p:cNvSpPr>
          <p:nvPr/>
        </p:nvSpPr>
        <p:spPr bwMode="auto">
          <a:xfrm>
            <a:off x="4495800" y="5715000"/>
            <a:ext cx="206533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chemeClr val="bg1"/>
                </a:solidFill>
              </a:rPr>
              <a:t>Двуцветный</a:t>
            </a:r>
          </a:p>
          <a:p>
            <a:r>
              <a:rPr lang="ru-RU" sz="2800">
                <a:solidFill>
                  <a:schemeClr val="bg1"/>
                </a:solidFill>
              </a:rPr>
              <a:t>листолаз</a:t>
            </a:r>
          </a:p>
        </p:txBody>
      </p:sp>
      <p:sp>
        <p:nvSpPr>
          <p:cNvPr id="19468" name="Text Box 13"/>
          <p:cNvSpPr txBox="1">
            <a:spLocks noChangeArrowheads="1"/>
          </p:cNvSpPr>
          <p:nvPr/>
        </p:nvSpPr>
        <p:spPr bwMode="auto">
          <a:xfrm>
            <a:off x="6477000" y="5715000"/>
            <a:ext cx="183991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chemeClr val="bg1"/>
                </a:solidFill>
              </a:rPr>
              <a:t>Ринодерма</a:t>
            </a:r>
          </a:p>
          <a:p>
            <a:r>
              <a:rPr lang="ru-RU" sz="2800">
                <a:solidFill>
                  <a:schemeClr val="bg1"/>
                </a:solidFill>
              </a:rPr>
              <a:t>Дарвина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2209800" y="0"/>
            <a:ext cx="46863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>
                <a:solidFill>
                  <a:srgbClr val="CC0000"/>
                </a:solidFill>
              </a:rPr>
              <a:t>Отряд  Бесхвостые</a:t>
            </a:r>
          </a:p>
        </p:txBody>
      </p:sp>
      <p:pic>
        <p:nvPicPr>
          <p:cNvPr id="20483" name="Picture 3" descr="06040604"/>
          <p:cNvPicPr>
            <a:picLocks noChangeAspect="1" noChangeArrowheads="1"/>
          </p:cNvPicPr>
          <p:nvPr/>
        </p:nvPicPr>
        <p:blipFill>
          <a:blip r:embed="rId2" cstate="print"/>
          <a:srcRect b="50000"/>
          <a:stretch>
            <a:fillRect/>
          </a:stretch>
        </p:blipFill>
        <p:spPr bwMode="auto">
          <a:xfrm>
            <a:off x="762000" y="762000"/>
            <a:ext cx="74295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52400" y="2819400"/>
            <a:ext cx="24304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Обыкновенная</a:t>
            </a:r>
          </a:p>
          <a:p>
            <a:r>
              <a:rPr lang="ru-RU" sz="2800"/>
              <a:t>квакша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2438400" y="2895600"/>
            <a:ext cx="21764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Двуцветная</a:t>
            </a:r>
          </a:p>
          <a:p>
            <a:r>
              <a:rPr lang="ru-RU" sz="2800"/>
              <a:t>филломедуза</a:t>
            </a: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4191000" y="3124200"/>
            <a:ext cx="2514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/>
              <a:t>Чесночница</a:t>
            </a: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6477000" y="2895600"/>
            <a:ext cx="17748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Пятнистая</a:t>
            </a:r>
          </a:p>
          <a:p>
            <a:r>
              <a:rPr lang="ru-RU" sz="2800"/>
              <a:t>крестовка</a:t>
            </a:r>
          </a:p>
        </p:txBody>
      </p:sp>
      <p:pic>
        <p:nvPicPr>
          <p:cNvPr id="20488" name="Picture 8" descr="06040604"/>
          <p:cNvPicPr>
            <a:picLocks noChangeAspect="1" noChangeArrowheads="1"/>
          </p:cNvPicPr>
          <p:nvPr/>
        </p:nvPicPr>
        <p:blipFill>
          <a:blip r:embed="rId2" cstate="print"/>
          <a:srcRect t="50000"/>
          <a:stretch>
            <a:fillRect/>
          </a:stretch>
        </p:blipFill>
        <p:spPr bwMode="auto">
          <a:xfrm>
            <a:off x="685800" y="3886200"/>
            <a:ext cx="74295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0" y="5911850"/>
            <a:ext cx="25654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chemeClr val="bg1"/>
                </a:solidFill>
              </a:rPr>
              <a:t>Собакоголовый</a:t>
            </a:r>
          </a:p>
          <a:p>
            <a:r>
              <a:rPr lang="ru-RU" sz="2800">
                <a:solidFill>
                  <a:schemeClr val="bg1"/>
                </a:solidFill>
              </a:rPr>
              <a:t>узкорот</a:t>
            </a: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2743200" y="6172200"/>
            <a:ext cx="16049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chemeClr val="bg1"/>
                </a:solidFill>
              </a:rPr>
              <a:t>Веслоног</a:t>
            </a:r>
          </a:p>
        </p:txBody>
      </p:sp>
      <p:sp>
        <p:nvSpPr>
          <p:cNvPr id="20491" name="Text Box 11"/>
          <p:cNvSpPr txBox="1">
            <a:spLocks noChangeArrowheads="1"/>
          </p:cNvSpPr>
          <p:nvPr/>
        </p:nvSpPr>
        <p:spPr bwMode="auto">
          <a:xfrm>
            <a:off x="4419600" y="5911850"/>
            <a:ext cx="175418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chemeClr val="bg1"/>
                </a:solidFill>
              </a:rPr>
              <a:t>Летающая</a:t>
            </a:r>
          </a:p>
          <a:p>
            <a:r>
              <a:rPr lang="ru-RU" sz="2800">
                <a:solidFill>
                  <a:schemeClr val="bg1"/>
                </a:solidFill>
              </a:rPr>
              <a:t>лягушка</a:t>
            </a:r>
          </a:p>
        </p:txBody>
      </p:sp>
      <p:sp>
        <p:nvSpPr>
          <p:cNvPr id="20492" name="Text Box 12"/>
          <p:cNvSpPr txBox="1">
            <a:spLocks noChangeArrowheads="1"/>
          </p:cNvSpPr>
          <p:nvPr/>
        </p:nvSpPr>
        <p:spPr bwMode="auto">
          <a:xfrm>
            <a:off x="6553200" y="5911850"/>
            <a:ext cx="15160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chemeClr val="bg1"/>
                </a:solidFill>
              </a:rPr>
              <a:t>Лягушка</a:t>
            </a:r>
          </a:p>
          <a:p>
            <a:r>
              <a:rPr lang="ru-RU" sz="2800">
                <a:solidFill>
                  <a:schemeClr val="bg1"/>
                </a:solidFill>
              </a:rPr>
              <a:t>голиаф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0">
            <a:gsLst>
              <a:gs pos="0">
                <a:srgbClr val="66FFFF"/>
              </a:gs>
              <a:gs pos="100000">
                <a:srgbClr val="2F7676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ru-RU" sz="4400"/>
              <a:t>Земноводные (амфибии) - первые и </a:t>
            </a:r>
          </a:p>
          <a:p>
            <a:pPr algn="l"/>
            <a:r>
              <a:rPr lang="ru-RU" sz="4400"/>
              <a:t>наиболее примитивные позвоночные</a:t>
            </a:r>
          </a:p>
          <a:p>
            <a:pPr algn="l"/>
            <a:r>
              <a:rPr lang="ru-RU" sz="4400"/>
              <a:t>обитатели суши. Их около 3400 видов</a:t>
            </a:r>
          </a:p>
          <a:p>
            <a:pPr algn="l"/>
            <a:endParaRPr lang="ru-RU" sz="4400"/>
          </a:p>
          <a:p>
            <a:pPr algn="l"/>
            <a:endParaRPr lang="ru-RU" sz="4400"/>
          </a:p>
          <a:p>
            <a:pPr algn="l"/>
            <a:endParaRPr lang="ru-RU" sz="4400"/>
          </a:p>
          <a:p>
            <a:pPr algn="l"/>
            <a:endParaRPr lang="ru-RU" sz="4400"/>
          </a:p>
          <a:p>
            <a:pPr algn="l"/>
            <a:endParaRPr lang="ru-RU" sz="4400"/>
          </a:p>
          <a:p>
            <a:pPr algn="l"/>
            <a:endParaRPr lang="ru-RU" sz="4400"/>
          </a:p>
          <a:p>
            <a:pPr algn="l"/>
            <a:endParaRPr lang="ru-RU" sz="4400"/>
          </a:p>
        </p:txBody>
      </p:sp>
      <p:pic>
        <p:nvPicPr>
          <p:cNvPr id="3075" name="Picture 5" descr="бол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2276475"/>
            <a:ext cx="6248400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-152400" y="0"/>
            <a:ext cx="9296400" cy="6858000"/>
          </a:xfrm>
          <a:prstGeom prst="rect">
            <a:avLst/>
          </a:prstGeom>
          <a:gradFill rotWithShape="0">
            <a:gsLst>
              <a:gs pos="0">
                <a:srgbClr val="66FFFF"/>
              </a:gs>
              <a:gs pos="100000">
                <a:srgbClr val="2F7676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07" name="Text Box 4"/>
          <p:cNvSpPr txBox="1">
            <a:spLocks noChangeArrowheads="1"/>
          </p:cNvSpPr>
          <p:nvPr/>
        </p:nvSpPr>
        <p:spPr bwMode="auto">
          <a:xfrm>
            <a:off x="-228600" y="228600"/>
            <a:ext cx="9372600" cy="625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/>
            <a:r>
              <a:rPr lang="ru-RU" sz="4400">
                <a:solidFill>
                  <a:srgbClr val="CC0000"/>
                </a:solidFill>
              </a:rPr>
              <a:t>Значение земноводных</a:t>
            </a:r>
          </a:p>
          <a:p>
            <a:pPr marL="457200" indent="-457200" algn="l">
              <a:buFontTx/>
              <a:buAutoNum type="arabicPeriod"/>
            </a:pPr>
            <a:r>
              <a:rPr lang="ru-RU" sz="3600"/>
              <a:t>Входят в цепи питания.</a:t>
            </a:r>
          </a:p>
          <a:p>
            <a:pPr marL="457200" indent="-457200" algn="l">
              <a:buFontTx/>
              <a:buAutoNum type="arabicPeriod"/>
            </a:pPr>
            <a:r>
              <a:rPr lang="ru-RU" sz="3600"/>
              <a:t>Уничтожают вредных насекомых.</a:t>
            </a:r>
          </a:p>
          <a:p>
            <a:pPr marL="457200" indent="-457200" algn="l">
              <a:buFontTx/>
              <a:buAutoNum type="arabicPeriod"/>
            </a:pPr>
            <a:r>
              <a:rPr lang="ru-RU" sz="3600"/>
              <a:t>Являются подопытными животными для ученых.</a:t>
            </a:r>
          </a:p>
          <a:p>
            <a:pPr marL="457200" indent="-457200" algn="l">
              <a:buFontTx/>
              <a:buAutoNum type="arabicPeriod"/>
            </a:pPr>
            <a:r>
              <a:rPr lang="ru-RU" sz="3600"/>
              <a:t>Являются предметом международной торговли.</a:t>
            </a:r>
          </a:p>
          <a:p>
            <a:pPr marL="457200" indent="-457200" algn="l"/>
            <a:r>
              <a:rPr lang="ru-RU" sz="3600"/>
              <a:t>     </a:t>
            </a:r>
          </a:p>
          <a:p>
            <a:pPr marL="457200" indent="-457200" algn="l"/>
            <a:r>
              <a:rPr lang="ru-RU" sz="3600">
                <a:solidFill>
                  <a:srgbClr val="CC0000"/>
                </a:solidFill>
              </a:rPr>
              <a:t>Многие виды исчезают. В Международную Красную Книгу занесены 17 видов хвостатых, 18 видов бесхвостых.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0">
            <a:gsLst>
              <a:gs pos="0">
                <a:srgbClr val="66FFFF"/>
              </a:gs>
              <a:gs pos="100000">
                <a:srgbClr val="2F7676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4400"/>
          </a:p>
          <a:p>
            <a:r>
              <a:rPr lang="ru-RU" sz="4400"/>
              <a:t>      </a:t>
            </a:r>
          </a:p>
          <a:p>
            <a:endParaRPr lang="ru-RU" sz="4400"/>
          </a:p>
          <a:p>
            <a:r>
              <a:rPr lang="ru-RU" sz="4400"/>
              <a:t>ПЛАН УРОКА</a:t>
            </a:r>
          </a:p>
          <a:p>
            <a:r>
              <a:rPr lang="ru-RU" sz="4400"/>
              <a:t>1. Внешнее строение                  </a:t>
            </a:r>
          </a:p>
          <a:p>
            <a:r>
              <a:rPr lang="ru-RU" sz="4400"/>
              <a:t>2. Скелет                                     </a:t>
            </a:r>
          </a:p>
          <a:p>
            <a:r>
              <a:rPr lang="ru-RU" sz="4400"/>
              <a:t>             3. Внутренне строение                           </a:t>
            </a:r>
          </a:p>
          <a:p>
            <a:r>
              <a:rPr lang="ru-RU" sz="4400"/>
              <a:t>4. Размножение и развитие       </a:t>
            </a:r>
          </a:p>
          <a:p>
            <a:r>
              <a:rPr lang="ru-RU" sz="4400"/>
              <a:t>  5. Происхождение                       </a:t>
            </a:r>
          </a:p>
          <a:p>
            <a:r>
              <a:rPr lang="ru-RU" sz="4400"/>
              <a:t>6. Многообразие                        </a:t>
            </a:r>
          </a:p>
          <a:p>
            <a:r>
              <a:rPr lang="ru-RU" sz="4400"/>
              <a:t>7. Значение земноводных         </a:t>
            </a:r>
          </a:p>
          <a:p>
            <a:endParaRPr lang="ru-RU" sz="4400"/>
          </a:p>
          <a:p>
            <a:endParaRPr lang="ru-RU" sz="4400"/>
          </a:p>
          <a:p>
            <a:endParaRPr lang="ru-RU" sz="4400"/>
          </a:p>
          <a:p>
            <a:endParaRPr lang="ru-RU" sz="44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0">
            <a:gsLst>
              <a:gs pos="0">
                <a:srgbClr val="66FFFF"/>
              </a:gs>
              <a:gs pos="100000">
                <a:srgbClr val="2F7676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4400"/>
              <a:t>Внешнее строение</a:t>
            </a:r>
          </a:p>
          <a:p>
            <a:endParaRPr lang="ru-RU" sz="4400"/>
          </a:p>
          <a:p>
            <a:endParaRPr lang="ru-RU" sz="4400"/>
          </a:p>
          <a:p>
            <a:endParaRPr lang="ru-RU" sz="4400"/>
          </a:p>
          <a:p>
            <a:endParaRPr lang="ru-RU" sz="4400"/>
          </a:p>
          <a:p>
            <a:endParaRPr lang="ru-RU" sz="4400"/>
          </a:p>
          <a:p>
            <a:endParaRPr lang="ru-RU" sz="4400"/>
          </a:p>
          <a:p>
            <a:endParaRPr lang="ru-RU" sz="4400"/>
          </a:p>
          <a:p>
            <a:endParaRPr lang="ru-RU" sz="4400"/>
          </a:p>
          <a:p>
            <a:endParaRPr lang="ru-RU" sz="4400"/>
          </a:p>
        </p:txBody>
      </p:sp>
      <p:pic>
        <p:nvPicPr>
          <p:cNvPr id="5123" name="Picture 4" descr="внст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860425"/>
            <a:ext cx="7467600" cy="599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0">
            <a:gsLst>
              <a:gs pos="0">
                <a:srgbClr val="66FFFF"/>
              </a:gs>
              <a:gs pos="100000">
                <a:srgbClr val="2F7676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4400"/>
              <a:t>Черты приспособленности к среде </a:t>
            </a:r>
          </a:p>
          <a:p>
            <a:r>
              <a:rPr lang="ru-RU" sz="4400"/>
              <a:t>обитания</a:t>
            </a:r>
          </a:p>
          <a:p>
            <a:endParaRPr lang="ru-RU" sz="4400"/>
          </a:p>
          <a:p>
            <a:endParaRPr lang="ru-RU" sz="4400"/>
          </a:p>
          <a:p>
            <a:endParaRPr lang="ru-RU" sz="4400"/>
          </a:p>
          <a:p>
            <a:endParaRPr lang="ru-RU" sz="4400"/>
          </a:p>
          <a:p>
            <a:endParaRPr lang="ru-RU" sz="4400"/>
          </a:p>
          <a:p>
            <a:endParaRPr lang="ru-RU" sz="4400"/>
          </a:p>
          <a:p>
            <a:endParaRPr lang="ru-RU" sz="4400"/>
          </a:p>
          <a:p>
            <a:endParaRPr lang="ru-RU" sz="4400"/>
          </a:p>
        </p:txBody>
      </p:sp>
      <p:graphicFrame>
        <p:nvGraphicFramePr>
          <p:cNvPr id="6166" name="Group 22"/>
          <p:cNvGraphicFramePr>
            <a:graphicFrameLocks noGrp="1"/>
          </p:cNvGraphicFramePr>
          <p:nvPr/>
        </p:nvGraphicFramePr>
        <p:xfrm>
          <a:off x="228600" y="1752600"/>
          <a:ext cx="8686800" cy="4953000"/>
        </p:xfrm>
        <a:graphic>
          <a:graphicData uri="http://schemas.openxmlformats.org/drawingml/2006/table">
            <a:tbl>
              <a:tblPr/>
              <a:tblGrid>
                <a:gridCol w="4343400"/>
                <a:gridCol w="4343400"/>
              </a:tblGrid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 водной среде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 наземной среде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67200">
                <a:tc>
                  <a:txBody>
                    <a:bodyPr/>
                    <a:lstStyle/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Обтекаемая форма тела.</a:t>
                      </a:r>
                    </a:p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Перепонки между пальцами на задних конечностях.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Наличие парных конечностей</a:t>
                      </a:r>
                    </a:p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Влажная кожа.</a:t>
                      </a:r>
                    </a:p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Подвижные веки.</a:t>
                      </a:r>
                    </a:p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endParaRPr kumimoji="0" lang="ru-RU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533400" marR="0" lvl="0" indent="-5334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endParaRPr kumimoji="0" lang="ru-RU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0">
            <a:gsLst>
              <a:gs pos="0">
                <a:srgbClr val="66FFFF"/>
              </a:gs>
              <a:gs pos="100000">
                <a:srgbClr val="2F7676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200">
                <a:latin typeface="times"/>
              </a:rPr>
              <a:t> 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r>
              <a:rPr lang="ru-RU" smtClean="0"/>
              <a:t>Скелет лягушки</a:t>
            </a:r>
          </a:p>
        </p:txBody>
      </p:sp>
      <p:pic>
        <p:nvPicPr>
          <p:cNvPr id="7172" name="Picture 5" descr="скеле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892175"/>
            <a:ext cx="8153400" cy="583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060401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000250"/>
            <a:ext cx="874395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0" y="0"/>
            <a:ext cx="9144000" cy="1905000"/>
          </a:xfrm>
          <a:prstGeom prst="rect">
            <a:avLst/>
          </a:prstGeom>
          <a:gradFill rotWithShape="0">
            <a:gsLst>
              <a:gs pos="0">
                <a:srgbClr val="66FFFF"/>
              </a:gs>
              <a:gs pos="100000">
                <a:srgbClr val="2F7676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4400"/>
              <a:t>Внутреннее строение лягушки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3"/>
          <p:cNvSpPr txBox="1">
            <a:spLocks noChangeArrowheads="1"/>
          </p:cNvSpPr>
          <p:nvPr/>
        </p:nvSpPr>
        <p:spPr bwMode="auto">
          <a:xfrm>
            <a:off x="685800" y="381000"/>
            <a:ext cx="74660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/>
            <a:r>
              <a:rPr lang="ru-RU" sz="4400">
                <a:solidFill>
                  <a:srgbClr val="CC0000"/>
                </a:solidFill>
              </a:rPr>
              <a:t>Внутреннее строение лягушки</a:t>
            </a:r>
          </a:p>
        </p:txBody>
      </p:sp>
      <p:sp>
        <p:nvSpPr>
          <p:cNvPr id="9219" name="Text Box 4"/>
          <p:cNvSpPr txBox="1">
            <a:spLocks noChangeArrowheads="1"/>
          </p:cNvSpPr>
          <p:nvPr/>
        </p:nvSpPr>
        <p:spPr bwMode="auto">
          <a:xfrm>
            <a:off x="228600" y="12954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endParaRPr lang="ru-RU"/>
          </a:p>
        </p:txBody>
      </p:sp>
      <p:sp>
        <p:nvSpPr>
          <p:cNvPr id="9220" name="Text Box 5"/>
          <p:cNvSpPr txBox="1">
            <a:spLocks noChangeArrowheads="1"/>
          </p:cNvSpPr>
          <p:nvPr/>
        </p:nvSpPr>
        <p:spPr bwMode="auto">
          <a:xfrm>
            <a:off x="304800" y="1143000"/>
            <a:ext cx="8628063" cy="496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3200">
                <a:solidFill>
                  <a:srgbClr val="0000FF"/>
                </a:solidFill>
              </a:rPr>
              <a:t>Пищеварительная система</a:t>
            </a:r>
            <a:r>
              <a:rPr lang="ru-RU" sz="3200"/>
              <a:t>:слюнные железы, </a:t>
            </a:r>
          </a:p>
          <a:p>
            <a:pPr algn="l"/>
            <a:r>
              <a:rPr lang="ru-RU" sz="3200"/>
              <a:t>                                              клоака.</a:t>
            </a:r>
          </a:p>
          <a:p>
            <a:pPr algn="l"/>
            <a:r>
              <a:rPr lang="ru-RU" sz="3200">
                <a:solidFill>
                  <a:srgbClr val="0000FF"/>
                </a:solidFill>
              </a:rPr>
              <a:t>Дыхательная система</a:t>
            </a:r>
            <a:r>
              <a:rPr lang="ru-RU" sz="3200"/>
              <a:t>: парные легкие,</a:t>
            </a:r>
          </a:p>
          <a:p>
            <a:pPr algn="l"/>
            <a:r>
              <a:rPr lang="ru-RU" sz="3200"/>
              <a:t>                                       дыхание через кожу.</a:t>
            </a:r>
          </a:p>
          <a:p>
            <a:pPr algn="l"/>
            <a:r>
              <a:rPr lang="ru-RU" sz="3200">
                <a:solidFill>
                  <a:srgbClr val="0000FF"/>
                </a:solidFill>
              </a:rPr>
              <a:t>Кровеносная система</a:t>
            </a:r>
            <a:r>
              <a:rPr lang="ru-RU" sz="3200"/>
              <a:t>: 3-камерное сердце,</a:t>
            </a:r>
          </a:p>
          <a:p>
            <a:pPr algn="l"/>
            <a:r>
              <a:rPr lang="ru-RU" sz="3200"/>
              <a:t>                                       2 круга кровообращения.</a:t>
            </a:r>
          </a:p>
          <a:p>
            <a:pPr algn="l"/>
            <a:r>
              <a:rPr lang="ru-RU" sz="3200">
                <a:solidFill>
                  <a:srgbClr val="0000FF"/>
                </a:solidFill>
              </a:rPr>
              <a:t>Нервная система</a:t>
            </a:r>
            <a:r>
              <a:rPr lang="ru-RU" sz="3200"/>
              <a:t>: хорошо развит передний мозг,</a:t>
            </a:r>
          </a:p>
          <a:p>
            <a:pPr algn="l"/>
            <a:r>
              <a:rPr lang="ru-RU" sz="3200"/>
              <a:t>                               мозжечок недоразвит.</a:t>
            </a:r>
          </a:p>
          <a:p>
            <a:pPr algn="l"/>
            <a:r>
              <a:rPr lang="ru-RU" sz="3200">
                <a:solidFill>
                  <a:srgbClr val="0000FF"/>
                </a:solidFill>
              </a:rPr>
              <a:t>Органы чувств</a:t>
            </a:r>
            <a:r>
              <a:rPr lang="ru-RU" sz="3200"/>
              <a:t>: появляется среднее ухо,</a:t>
            </a:r>
          </a:p>
          <a:p>
            <a:pPr algn="l"/>
            <a:r>
              <a:rPr lang="ru-RU" sz="3200"/>
              <a:t>                            хорошо развито обоняние.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609600" y="228600"/>
            <a:ext cx="7239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/>
              <a:t>Размножение и развитие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</TotalTime>
  <Words>395</Words>
  <Application>Microsoft Office PowerPoint</Application>
  <PresentationFormat>Экран (4:3)</PresentationFormat>
  <Paragraphs>167</Paragraphs>
  <Slides>20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Times New Roman</vt:lpstr>
      <vt:lpstr>Arial</vt:lpstr>
      <vt:lpstr>times</vt:lpstr>
      <vt:lpstr>Оформление по умолчанию</vt:lpstr>
      <vt:lpstr>Класс Земноводные</vt:lpstr>
      <vt:lpstr>Слайд 2</vt:lpstr>
      <vt:lpstr>Слайд 3</vt:lpstr>
      <vt:lpstr>Слайд 4</vt:lpstr>
      <vt:lpstr>Слайд 5</vt:lpstr>
      <vt:lpstr>Скелет лягушки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users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слайда отсутствует</dc:title>
  <dc:creator>ЛУКОЙЛ-ПЕРМЬ</dc:creator>
  <cp:lastModifiedBy>Admin</cp:lastModifiedBy>
  <cp:revision>42</cp:revision>
  <dcterms:created xsi:type="dcterms:W3CDTF">1997-02-21T00:35:56Z</dcterms:created>
  <dcterms:modified xsi:type="dcterms:W3CDTF">2012-02-28T19:45:53Z</dcterms:modified>
</cp:coreProperties>
</file>