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FF6801"/>
    <a:srgbClr val="D05400"/>
    <a:srgbClr val="993300"/>
    <a:srgbClr val="CCFFFF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63D29-2EC0-47CC-923E-8C2AE0BDE3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10FDF-A84E-41D1-876C-8A9F81AF46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04842-5E4E-407B-B07C-BE835F8C98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DE7CC9-03DF-4AB8-A2F1-8C732A7C24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17AED-AA8D-49F4-B089-62F3E5C98E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45AB1E-4453-4DC9-9581-1C552511FC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E247D8-23D0-4CC5-9134-CD20008918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347EB-3438-4642-A4E5-EDD38FB012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C3B2E-9A9C-4B6A-8C59-CA2600C3DF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E3F72A-1194-44D2-AB9C-A0F4ECDB2F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A28DD-5C12-41B0-8F22-F22151A145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D3F692F-D876-4E79-BB52-22E6509A064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3.jpe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4.jpeg"/><Relationship Id="rId7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374650"/>
            <a:ext cx="7772400" cy="1470025"/>
          </a:xfrm>
        </p:spPr>
        <p:txBody>
          <a:bodyPr/>
          <a:lstStyle/>
          <a:p>
            <a:r>
              <a:rPr lang="ru-RU" dirty="0">
                <a:solidFill>
                  <a:srgbClr val="FF6801"/>
                </a:solidFill>
                <a:latin typeface="Comic Sans MS" pitchFamily="66" charset="0"/>
              </a:rPr>
              <a:t>Как построить новый дом?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421313"/>
            <a:ext cx="6400800" cy="1752600"/>
          </a:xfrm>
        </p:spPr>
        <p:txBody>
          <a:bodyPr/>
          <a:lstStyle/>
          <a:p>
            <a:r>
              <a:rPr lang="ru-RU">
                <a:latin typeface="Comic Sans MS" pitchFamily="66" charset="0"/>
              </a:rPr>
              <a:t>Окружающий мир</a:t>
            </a:r>
          </a:p>
          <a:p>
            <a:r>
              <a:rPr lang="ru-RU">
                <a:latin typeface="Comic Sans MS" pitchFamily="66" charset="0"/>
              </a:rPr>
              <a:t>2 класс</a:t>
            </a:r>
          </a:p>
        </p:txBody>
      </p:sp>
      <p:pic>
        <p:nvPicPr>
          <p:cNvPr id="2055" name="Picture 7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341438"/>
            <a:ext cx="5256212" cy="4019550"/>
          </a:xfrm>
          <a:prstGeom prst="rect">
            <a:avLst/>
          </a:prstGeom>
          <a:noFill/>
        </p:spPr>
      </p:pic>
      <p:sp>
        <p:nvSpPr>
          <p:cNvPr id="7" name="Рамка 6"/>
          <p:cNvSpPr/>
          <p:nvPr/>
        </p:nvSpPr>
        <p:spPr>
          <a:xfrm>
            <a:off x="4071934" y="428604"/>
            <a:ext cx="1928826" cy="357190"/>
          </a:xfrm>
          <a:prstGeom prst="fra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pPr algn="l"/>
            <a:r>
              <a:rPr lang="ru-RU">
                <a:solidFill>
                  <a:srgbClr val="FF6801"/>
                </a:solidFill>
                <a:latin typeface="Comic Sans MS" pitchFamily="66" charset="0"/>
              </a:rPr>
              <a:t>       Кто работает на стройке?</a:t>
            </a:r>
          </a:p>
        </p:txBody>
      </p:sp>
      <p:pic>
        <p:nvPicPr>
          <p:cNvPr id="11268" name="Picture 4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04813"/>
            <a:ext cx="1079500" cy="795337"/>
          </a:xfrm>
          <a:prstGeom prst="rect">
            <a:avLst/>
          </a:prstGeom>
          <a:noFill/>
        </p:spPr>
      </p:pic>
      <p:grpSp>
        <p:nvGrpSpPr>
          <p:cNvPr id="11287" name="Group 23"/>
          <p:cNvGrpSpPr>
            <a:grpSpLocks/>
          </p:cNvGrpSpPr>
          <p:nvPr/>
        </p:nvGrpSpPr>
        <p:grpSpPr bwMode="auto">
          <a:xfrm>
            <a:off x="468313" y="1196975"/>
            <a:ext cx="7954962" cy="5332413"/>
            <a:chOff x="283" y="754"/>
            <a:chExt cx="5011" cy="3359"/>
          </a:xfrm>
        </p:grpSpPr>
        <p:pic>
          <p:nvPicPr>
            <p:cNvPr id="11270" name="Picture 6" descr="1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" y="754"/>
              <a:ext cx="1360" cy="1172"/>
            </a:xfrm>
            <a:prstGeom prst="rect">
              <a:avLst/>
            </a:prstGeom>
            <a:noFill/>
          </p:spPr>
        </p:pic>
        <p:sp>
          <p:nvSpPr>
            <p:cNvPr id="11271" name="Text Box 7"/>
            <p:cNvSpPr txBox="1">
              <a:spLocks noChangeArrowheads="1"/>
            </p:cNvSpPr>
            <p:nvPr/>
          </p:nvSpPr>
          <p:spPr bwMode="auto">
            <a:xfrm>
              <a:off x="283" y="1840"/>
              <a:ext cx="13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>
                  <a:solidFill>
                    <a:srgbClr val="008000"/>
                  </a:solidFill>
                  <a:latin typeface="Comic Sans MS" pitchFamily="66" charset="0"/>
                </a:rPr>
                <a:t>Каменщик</a:t>
              </a:r>
            </a:p>
          </p:txBody>
        </p:sp>
        <p:pic>
          <p:nvPicPr>
            <p:cNvPr id="11272" name="Picture 8" descr="4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42" y="754"/>
              <a:ext cx="1001" cy="1451"/>
            </a:xfrm>
            <a:prstGeom prst="rect">
              <a:avLst/>
            </a:prstGeom>
            <a:noFill/>
          </p:spPr>
        </p:pic>
        <p:sp>
          <p:nvSpPr>
            <p:cNvPr id="11273" name="Text Box 9"/>
            <p:cNvSpPr txBox="1">
              <a:spLocks noChangeArrowheads="1"/>
            </p:cNvSpPr>
            <p:nvPr/>
          </p:nvSpPr>
          <p:spPr bwMode="auto">
            <a:xfrm>
              <a:off x="2293" y="2115"/>
              <a:ext cx="90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>
                  <a:solidFill>
                    <a:srgbClr val="008000"/>
                  </a:solidFill>
                  <a:latin typeface="Comic Sans MS" pitchFamily="66" charset="0"/>
                </a:rPr>
                <a:t>Маляр</a:t>
              </a:r>
            </a:p>
          </p:txBody>
        </p:sp>
        <p:pic>
          <p:nvPicPr>
            <p:cNvPr id="11276" name="Picture 12" descr="4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07" y="845"/>
              <a:ext cx="1293" cy="1315"/>
            </a:xfrm>
            <a:prstGeom prst="rect">
              <a:avLst/>
            </a:prstGeom>
            <a:noFill/>
          </p:spPr>
        </p:pic>
        <p:sp>
          <p:nvSpPr>
            <p:cNvPr id="11277" name="Text Box 13"/>
            <p:cNvSpPr txBox="1">
              <a:spLocks noChangeArrowheads="1"/>
            </p:cNvSpPr>
            <p:nvPr/>
          </p:nvSpPr>
          <p:spPr bwMode="auto">
            <a:xfrm>
              <a:off x="3833" y="2115"/>
              <a:ext cx="146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>
                  <a:solidFill>
                    <a:srgbClr val="008000"/>
                  </a:solidFill>
                  <a:latin typeface="Comic Sans MS" pitchFamily="66" charset="0"/>
                </a:rPr>
                <a:t>Крановщик</a:t>
              </a:r>
            </a:p>
          </p:txBody>
        </p:sp>
        <p:pic>
          <p:nvPicPr>
            <p:cNvPr id="11278" name="Picture 14" descr="4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31" y="2296"/>
              <a:ext cx="1234" cy="1294"/>
            </a:xfrm>
            <a:prstGeom prst="rect">
              <a:avLst/>
            </a:prstGeom>
            <a:noFill/>
          </p:spPr>
        </p:pic>
        <p:sp>
          <p:nvSpPr>
            <p:cNvPr id="11280" name="Text Box 16"/>
            <p:cNvSpPr txBox="1">
              <a:spLocks noChangeArrowheads="1"/>
            </p:cNvSpPr>
            <p:nvPr/>
          </p:nvSpPr>
          <p:spPr bwMode="auto">
            <a:xfrm>
              <a:off x="385" y="3657"/>
              <a:ext cx="115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>
                  <a:solidFill>
                    <a:srgbClr val="008000"/>
                  </a:solidFill>
                  <a:latin typeface="Comic Sans MS" pitchFamily="66" charset="0"/>
                </a:rPr>
                <a:t>Сварщик</a:t>
              </a:r>
            </a:p>
          </p:txBody>
        </p:sp>
        <p:sp>
          <p:nvSpPr>
            <p:cNvPr id="11282" name="Text Box 18"/>
            <p:cNvSpPr txBox="1">
              <a:spLocks noChangeArrowheads="1"/>
            </p:cNvSpPr>
            <p:nvPr/>
          </p:nvSpPr>
          <p:spPr bwMode="auto">
            <a:xfrm>
              <a:off x="3969" y="3748"/>
              <a:ext cx="121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>
                  <a:solidFill>
                    <a:srgbClr val="008000"/>
                  </a:solidFill>
                  <a:latin typeface="Comic Sans MS" pitchFamily="66" charset="0"/>
                </a:rPr>
                <a:t>Плотник</a:t>
              </a:r>
            </a:p>
          </p:txBody>
        </p:sp>
        <p:pic>
          <p:nvPicPr>
            <p:cNvPr id="11283" name="Picture 19" descr="4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059" y="2523"/>
              <a:ext cx="1010" cy="1270"/>
            </a:xfrm>
            <a:prstGeom prst="rect">
              <a:avLst/>
            </a:prstGeom>
            <a:noFill/>
          </p:spPr>
        </p:pic>
        <p:sp>
          <p:nvSpPr>
            <p:cNvPr id="11285" name="Text Box 21"/>
            <p:cNvSpPr txBox="1">
              <a:spLocks noChangeArrowheads="1"/>
            </p:cNvSpPr>
            <p:nvPr/>
          </p:nvSpPr>
          <p:spPr bwMode="auto">
            <a:xfrm>
              <a:off x="1973" y="3702"/>
              <a:ext cx="16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>
                  <a:solidFill>
                    <a:srgbClr val="008000"/>
                  </a:solidFill>
                  <a:latin typeface="Comic Sans MS" pitchFamily="66" charset="0"/>
                </a:rPr>
                <a:t>Монтажники</a:t>
              </a:r>
            </a:p>
          </p:txBody>
        </p:sp>
        <p:pic>
          <p:nvPicPr>
            <p:cNvPr id="11286" name="Picture 22" descr="4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927" y="2478"/>
              <a:ext cx="1648" cy="11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3684588"/>
            <a:ext cx="8785225" cy="2913062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Очень важно, чтобы все строители работали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слаженно и дружно. Только тогда дом будет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строиться быстро и качественно. Это значит, что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шофёр должен вовремя подвезти кирпичи и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цемент, крановщик сразу всё поднимет наверх, и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каменщики уложат кирпич за кирпичом.</a:t>
            </a:r>
          </a:p>
        </p:txBody>
      </p:sp>
      <p:pic>
        <p:nvPicPr>
          <p:cNvPr id="12292" name="Picture 4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04813"/>
            <a:ext cx="1079500" cy="795337"/>
          </a:xfrm>
          <a:prstGeom prst="rect">
            <a:avLst/>
          </a:prstGeom>
          <a:noFill/>
        </p:spPr>
      </p:pic>
      <p:pic>
        <p:nvPicPr>
          <p:cNvPr id="12293" name="Picture 5" descr="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333375"/>
            <a:ext cx="4922837" cy="3141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6801"/>
                </a:solidFill>
                <a:latin typeface="Comic Sans MS" pitchFamily="66" charset="0"/>
              </a:rPr>
              <a:t>Работа по учебнику.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59113" y="1600200"/>
            <a:ext cx="5834062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>
                <a:latin typeface="Comic Sans MS" pitchFamily="66" charset="0"/>
              </a:rPr>
              <a:t>1. Прочитайте текст в учебнике на стр.112-113.</a:t>
            </a:r>
          </a:p>
          <a:p>
            <a:pPr>
              <a:buFontTx/>
              <a:buNone/>
            </a:pPr>
            <a:endParaRPr lang="ru-RU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>
                <a:latin typeface="Comic Sans MS" pitchFamily="66" charset="0"/>
              </a:rPr>
              <a:t>2. О каких машинах вы прочитали?</a:t>
            </a:r>
          </a:p>
          <a:p>
            <a:pPr>
              <a:buFontTx/>
              <a:buNone/>
            </a:pPr>
            <a:endParaRPr lang="ru-RU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>
                <a:latin typeface="Comic Sans MS" pitchFamily="66" charset="0"/>
              </a:rPr>
              <a:t>3. Какую работу выполняют разные машины?</a:t>
            </a:r>
          </a:p>
        </p:txBody>
      </p:sp>
      <p:pic>
        <p:nvPicPr>
          <p:cNvPr id="13316" name="Picture 4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04813"/>
            <a:ext cx="1079500" cy="795337"/>
          </a:xfrm>
          <a:prstGeom prst="rect">
            <a:avLst/>
          </a:prstGeom>
          <a:noFill/>
        </p:spPr>
      </p:pic>
      <p:pic>
        <p:nvPicPr>
          <p:cNvPr id="13317" name="Picture 5" descr="gf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2133600"/>
            <a:ext cx="2073275" cy="2736850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5" name="Picture 9" descr="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628775"/>
            <a:ext cx="4025900" cy="2520950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4508500"/>
            <a:ext cx="8642350" cy="2376488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Современный дом не построить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без помощников – строительных машин.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Экскаваторы, подъёмные краны, самосвалы,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бетономешалки – все они работают на стройке.</a:t>
            </a:r>
          </a:p>
        </p:txBody>
      </p:sp>
      <p:pic>
        <p:nvPicPr>
          <p:cNvPr id="14340" name="Picture 4" descr="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04813"/>
            <a:ext cx="1079500" cy="795337"/>
          </a:xfrm>
          <a:prstGeom prst="rect">
            <a:avLst/>
          </a:prstGeom>
          <a:noFill/>
        </p:spPr>
      </p:pic>
      <p:pic>
        <p:nvPicPr>
          <p:cNvPr id="14344" name="Picture 8" descr="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1641475"/>
            <a:ext cx="4267200" cy="2867025"/>
          </a:xfrm>
          <a:prstGeom prst="rect">
            <a:avLst/>
          </a:prstGeom>
          <a:noFill/>
        </p:spPr>
      </p:pic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1763713" y="617538"/>
            <a:ext cx="20605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8000"/>
                </a:solidFill>
                <a:latin typeface="Comic Sans MS" pitchFamily="66" charset="0"/>
              </a:rPr>
              <a:t>Самосвал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5219700" y="620713"/>
            <a:ext cx="32654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8000"/>
                </a:solidFill>
                <a:latin typeface="Comic Sans MS" pitchFamily="66" charset="0"/>
              </a:rPr>
              <a:t>Бетономешалка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>
                <a:latin typeface="Comic Sans MS" pitchFamily="66" charset="0"/>
              </a:rPr>
              <a:t>         </a:t>
            </a:r>
            <a:r>
              <a:rPr lang="ru-RU">
                <a:solidFill>
                  <a:srgbClr val="FF6801"/>
                </a:solidFill>
                <a:latin typeface="Comic Sans MS" pitchFamily="66" charset="0"/>
              </a:rPr>
              <a:t>Землеройные машины.</a:t>
            </a:r>
          </a:p>
        </p:txBody>
      </p:sp>
      <p:pic>
        <p:nvPicPr>
          <p:cNvPr id="15364" name="Picture 4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04813"/>
            <a:ext cx="1079500" cy="795337"/>
          </a:xfrm>
          <a:prstGeom prst="rect">
            <a:avLst/>
          </a:prstGeom>
          <a:noFill/>
        </p:spPr>
      </p:pic>
      <p:grpSp>
        <p:nvGrpSpPr>
          <p:cNvPr id="15370" name="Group 10"/>
          <p:cNvGrpSpPr>
            <a:grpSpLocks/>
          </p:cNvGrpSpPr>
          <p:nvPr/>
        </p:nvGrpSpPr>
        <p:grpSpPr bwMode="auto">
          <a:xfrm>
            <a:off x="611188" y="1628775"/>
            <a:ext cx="7924800" cy="3122613"/>
            <a:chOff x="385" y="1026"/>
            <a:chExt cx="4992" cy="1967"/>
          </a:xfrm>
        </p:grpSpPr>
        <p:pic>
          <p:nvPicPr>
            <p:cNvPr id="15365" name="Picture 5" descr="5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" y="1162"/>
              <a:ext cx="2362" cy="1783"/>
            </a:xfrm>
            <a:prstGeom prst="rect">
              <a:avLst/>
            </a:prstGeom>
            <a:noFill/>
          </p:spPr>
        </p:pic>
        <p:pic>
          <p:nvPicPr>
            <p:cNvPr id="15366" name="Picture 6" descr="5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25" y="1026"/>
              <a:ext cx="2452" cy="1967"/>
            </a:xfrm>
            <a:prstGeom prst="rect">
              <a:avLst/>
            </a:prstGeom>
            <a:noFill/>
          </p:spPr>
        </p:pic>
      </p:grp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808038" y="5157788"/>
            <a:ext cx="22050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8000"/>
                </a:solidFill>
                <a:latin typeface="Comic Sans MS" pitchFamily="66" charset="0"/>
              </a:rPr>
              <a:t>Бульдозер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580063" y="5157788"/>
            <a:ext cx="2330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8000"/>
                </a:solidFill>
                <a:latin typeface="Comic Sans MS" pitchFamily="66" charset="0"/>
              </a:rPr>
              <a:t>Экскаватор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  <p:bldP spid="1536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6801"/>
                </a:solidFill>
                <a:latin typeface="Comic Sans MS" pitchFamily="66" charset="0"/>
              </a:rPr>
              <a:t>     Машины-грузчики.</a:t>
            </a:r>
          </a:p>
        </p:txBody>
      </p:sp>
      <p:pic>
        <p:nvPicPr>
          <p:cNvPr id="16388" name="Picture 4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04813"/>
            <a:ext cx="1079500" cy="795337"/>
          </a:xfrm>
          <a:prstGeom prst="rect">
            <a:avLst/>
          </a:prstGeom>
          <a:noFill/>
        </p:spPr>
      </p:pic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6418263" y="5945188"/>
            <a:ext cx="19700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8000"/>
                </a:solidFill>
                <a:latin typeface="Comic Sans MS" pitchFamily="66" charset="0"/>
              </a:rPr>
              <a:t>Автокран</a:t>
            </a:r>
          </a:p>
        </p:txBody>
      </p:sp>
      <p:grpSp>
        <p:nvGrpSpPr>
          <p:cNvPr id="16402" name="Group 18"/>
          <p:cNvGrpSpPr>
            <a:grpSpLocks/>
          </p:cNvGrpSpPr>
          <p:nvPr/>
        </p:nvGrpSpPr>
        <p:grpSpPr bwMode="auto">
          <a:xfrm>
            <a:off x="468313" y="1268413"/>
            <a:ext cx="8135937" cy="5184775"/>
            <a:chOff x="295" y="799"/>
            <a:chExt cx="5125" cy="3266"/>
          </a:xfrm>
        </p:grpSpPr>
        <p:pic>
          <p:nvPicPr>
            <p:cNvPr id="16389" name="Picture 5" descr="5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3198" y="799"/>
              <a:ext cx="2222" cy="1721"/>
            </a:xfrm>
            <a:prstGeom prst="rect">
              <a:avLst/>
            </a:prstGeom>
            <a:noFill/>
          </p:spPr>
        </p:pic>
        <p:pic>
          <p:nvPicPr>
            <p:cNvPr id="16399" name="Picture 15" descr="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295" y="890"/>
              <a:ext cx="1357" cy="3175"/>
            </a:xfrm>
            <a:prstGeom prst="rect">
              <a:avLst/>
            </a:prstGeom>
            <a:noFill/>
          </p:spPr>
        </p:pic>
        <p:pic>
          <p:nvPicPr>
            <p:cNvPr id="16400" name="Picture 16" descr="5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93" y="2568"/>
              <a:ext cx="2466" cy="1439"/>
            </a:xfrm>
            <a:prstGeom prst="rect">
              <a:avLst/>
            </a:prstGeom>
            <a:noFill/>
          </p:spPr>
        </p:pic>
      </p:grp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5580063" y="3789363"/>
            <a:ext cx="3095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8000"/>
                </a:solidFill>
                <a:latin typeface="Comic Sans MS" pitchFamily="66" charset="0"/>
              </a:rPr>
              <a:t>Автопогрузчик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2268538" y="2276475"/>
            <a:ext cx="31829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8000"/>
                </a:solidFill>
                <a:latin typeface="Comic Sans MS" pitchFamily="66" charset="0"/>
              </a:rPr>
              <a:t>Башенный кран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/>
      <p:bldP spid="16393" grpId="0"/>
      <p:bldP spid="1639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1313"/>
            <a:ext cx="8229600" cy="1143000"/>
          </a:xfrm>
        </p:spPr>
        <p:txBody>
          <a:bodyPr/>
          <a:lstStyle/>
          <a:p>
            <a:pPr algn="l"/>
            <a:r>
              <a:rPr lang="ru-RU" sz="4000">
                <a:solidFill>
                  <a:srgbClr val="FF6801"/>
                </a:solidFill>
                <a:latin typeface="Comic Sans MS" pitchFamily="66" charset="0"/>
              </a:rPr>
              <a:t>        Строительство – одна из             </a:t>
            </a:r>
            <a:br>
              <a:rPr lang="ru-RU" sz="4000">
                <a:solidFill>
                  <a:srgbClr val="FF6801"/>
                </a:solidFill>
                <a:latin typeface="Comic Sans MS" pitchFamily="66" charset="0"/>
              </a:rPr>
            </a:br>
            <a:r>
              <a:rPr lang="ru-RU" sz="4000">
                <a:solidFill>
                  <a:srgbClr val="FF6801"/>
                </a:solidFill>
                <a:latin typeface="Comic Sans MS" pitchFamily="66" charset="0"/>
              </a:rPr>
              <a:t>              частей экономики.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81525"/>
            <a:ext cx="8229600" cy="19431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>
                <a:latin typeface="Comic Sans MS" pitchFamily="66" charset="0"/>
              </a:rPr>
              <a:t>	Строители возводят не только жилые дома, но и мосты, заводы, фермы, больницы. Они же прокладывают и ремонтируют дороги.</a:t>
            </a:r>
          </a:p>
        </p:txBody>
      </p:sp>
      <p:pic>
        <p:nvPicPr>
          <p:cNvPr id="17412" name="Picture 4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04813"/>
            <a:ext cx="1079500" cy="795337"/>
          </a:xfrm>
          <a:prstGeom prst="rect">
            <a:avLst/>
          </a:prstGeom>
          <a:noFill/>
        </p:spPr>
      </p:pic>
      <p:grpSp>
        <p:nvGrpSpPr>
          <p:cNvPr id="17415" name="Group 7"/>
          <p:cNvGrpSpPr>
            <a:grpSpLocks/>
          </p:cNvGrpSpPr>
          <p:nvPr/>
        </p:nvGrpSpPr>
        <p:grpSpPr bwMode="auto">
          <a:xfrm>
            <a:off x="611188" y="1628775"/>
            <a:ext cx="7872412" cy="2771775"/>
            <a:chOff x="385" y="1026"/>
            <a:chExt cx="4959" cy="1746"/>
          </a:xfrm>
        </p:grpSpPr>
        <p:pic>
          <p:nvPicPr>
            <p:cNvPr id="17413" name="Picture 5" descr="5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" y="1026"/>
              <a:ext cx="2314" cy="1736"/>
            </a:xfrm>
            <a:prstGeom prst="rect">
              <a:avLst/>
            </a:prstGeom>
            <a:noFill/>
            <a:ln w="57150">
              <a:solidFill>
                <a:srgbClr val="008000"/>
              </a:solidFill>
              <a:miter lim="800000"/>
              <a:headEnd/>
              <a:tailEnd/>
            </a:ln>
          </p:spPr>
        </p:pic>
        <p:pic>
          <p:nvPicPr>
            <p:cNvPr id="17414" name="Picture 6" descr="5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16" y="1026"/>
              <a:ext cx="2328" cy="1746"/>
            </a:xfrm>
            <a:prstGeom prst="rect">
              <a:avLst/>
            </a:prstGeom>
            <a:noFill/>
            <a:ln w="57150">
              <a:solidFill>
                <a:schemeClr val="accent2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9875"/>
            <a:ext cx="8686800" cy="1143000"/>
          </a:xfrm>
        </p:spPr>
        <p:txBody>
          <a:bodyPr/>
          <a:lstStyle/>
          <a:p>
            <a:r>
              <a:rPr lang="ru-RU" sz="4000">
                <a:latin typeface="Comic Sans MS" pitchFamily="66" charset="0"/>
              </a:rPr>
              <a:t>       </a:t>
            </a:r>
            <a:r>
              <a:rPr lang="ru-RU" sz="4000" b="1">
                <a:solidFill>
                  <a:srgbClr val="FF6801"/>
                </a:solidFill>
                <a:latin typeface="Comic Sans MS" pitchFamily="66" charset="0"/>
              </a:rPr>
              <a:t>Человек всегда строил дом.</a:t>
            </a:r>
          </a:p>
        </p:txBody>
      </p:sp>
      <p:pic>
        <p:nvPicPr>
          <p:cNvPr id="3076" name="Picture 4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04813"/>
            <a:ext cx="1079500" cy="795337"/>
          </a:xfrm>
          <a:prstGeom prst="rect">
            <a:avLst/>
          </a:prstGeom>
          <a:noFill/>
        </p:spPr>
      </p:pic>
      <p:pic>
        <p:nvPicPr>
          <p:cNvPr id="3078" name="Picture 6" descr="Копия tjdggj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1212850"/>
            <a:ext cx="6048375" cy="2000250"/>
          </a:xfrm>
          <a:prstGeom prst="rect">
            <a:avLst/>
          </a:prstGeom>
          <a:noFill/>
        </p:spPr>
      </p:pic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23850" y="5013325"/>
            <a:ext cx="856932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omic Sans MS" pitchFamily="66" charset="0"/>
              </a:rPr>
              <a:t>Сначала люди устраивали жилище </a:t>
            </a:r>
          </a:p>
          <a:p>
            <a:pPr algn="ctr"/>
            <a:r>
              <a:rPr lang="ru-RU" sz="3200">
                <a:latin typeface="Comic Sans MS" pitchFamily="66" charset="0"/>
              </a:rPr>
              <a:t>в пещерах. Потом из шкур зверей делали</a:t>
            </a:r>
          </a:p>
          <a:p>
            <a:pPr algn="ctr"/>
            <a:r>
              <a:rPr lang="ru-RU" sz="3200">
                <a:latin typeface="Comic Sans MS" pitchFamily="66" charset="0"/>
              </a:rPr>
              <a:t>дома-палатки. </a:t>
            </a:r>
          </a:p>
        </p:txBody>
      </p:sp>
      <p:pic>
        <p:nvPicPr>
          <p:cNvPr id="3080" name="Picture 8" descr="tjdggj0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3429000"/>
            <a:ext cx="6096000" cy="1428750"/>
          </a:xfrm>
          <a:prstGeom prst="rect">
            <a:avLst/>
          </a:prstGeom>
          <a:noFill/>
        </p:spPr>
      </p:pic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116013" y="2636838"/>
            <a:ext cx="4095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6801"/>
                </a:solidFill>
              </a:rPr>
              <a:t>1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87450" y="4221163"/>
            <a:ext cx="4095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6801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Picture 11" descr="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268413"/>
            <a:ext cx="3189287" cy="3600450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40350"/>
            <a:ext cx="8229600" cy="111283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>
                <a:latin typeface="Comic Sans MS" pitchFamily="66" charset="0"/>
              </a:rPr>
              <a:t>	Дома стоили из дерева, камня и кирпича.</a:t>
            </a:r>
          </a:p>
        </p:txBody>
      </p:sp>
      <p:pic>
        <p:nvPicPr>
          <p:cNvPr id="4101" name="Picture 5" descr="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04813"/>
            <a:ext cx="1079500" cy="795337"/>
          </a:xfrm>
          <a:prstGeom prst="rect">
            <a:avLst/>
          </a:prstGeom>
          <a:noFill/>
        </p:spPr>
      </p:pic>
      <p:pic>
        <p:nvPicPr>
          <p:cNvPr id="4105" name="Picture 9" descr="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412875"/>
            <a:ext cx="3024187" cy="2619375"/>
          </a:xfrm>
          <a:prstGeom prst="rect">
            <a:avLst/>
          </a:prstGeom>
          <a:noFill/>
        </p:spPr>
      </p:pic>
      <p:pic>
        <p:nvPicPr>
          <p:cNvPr id="4110" name="Picture 14" descr="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765175"/>
            <a:ext cx="2419350" cy="3457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1313"/>
            <a:ext cx="8229600" cy="1143000"/>
          </a:xfrm>
        </p:spPr>
        <p:txBody>
          <a:bodyPr/>
          <a:lstStyle/>
          <a:p>
            <a:r>
              <a:rPr lang="ru-RU" sz="4000">
                <a:solidFill>
                  <a:srgbClr val="FF6801"/>
                </a:solidFill>
                <a:latin typeface="Comic Sans MS" pitchFamily="66" charset="0"/>
              </a:rPr>
              <a:t>Прочитай старинную пословицу.</a:t>
            </a:r>
          </a:p>
        </p:txBody>
      </p:sp>
      <p:pic>
        <p:nvPicPr>
          <p:cNvPr id="5124" name="Picture 4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700213"/>
            <a:ext cx="1657350" cy="1800225"/>
          </a:xfrm>
          <a:prstGeom prst="rect">
            <a:avLst/>
          </a:prstGeom>
          <a:noFill/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995738" y="2492375"/>
            <a:ext cx="34718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>
                <a:latin typeface="Comic Sans MS" pitchFamily="66" charset="0"/>
              </a:rPr>
              <a:t>построить -</a:t>
            </a:r>
            <a:r>
              <a:rPr lang="ru-RU" sz="3200">
                <a:latin typeface="Comic Sans MS" pitchFamily="66" charset="0"/>
              </a:rPr>
              <a:t> 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403350" y="4149725"/>
            <a:ext cx="803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>
                <a:latin typeface="Comic Sans MS" pitchFamily="66" charset="0"/>
              </a:rPr>
              <a:t>не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219700" y="4076700"/>
            <a:ext cx="2959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>
                <a:latin typeface="Comic Sans MS" pitchFamily="66" charset="0"/>
              </a:rPr>
              <a:t>на голову</a:t>
            </a:r>
            <a:r>
              <a:rPr lang="ru-RU" sz="4000">
                <a:latin typeface="Comic Sans MS" pitchFamily="66" charset="0"/>
              </a:rPr>
              <a:t> 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258888" y="5589588"/>
            <a:ext cx="20986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>
                <a:latin typeface="Comic Sans MS" pitchFamily="66" charset="0"/>
              </a:rPr>
              <a:t>надеть.</a:t>
            </a:r>
          </a:p>
        </p:txBody>
      </p:sp>
      <p:pic>
        <p:nvPicPr>
          <p:cNvPr id="5129" name="Picture 9" descr="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3500438"/>
            <a:ext cx="1728787" cy="1728787"/>
          </a:xfrm>
          <a:prstGeom prst="rect">
            <a:avLst/>
          </a:prstGeom>
          <a:noFill/>
        </p:spPr>
      </p:pic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882650" y="260350"/>
            <a:ext cx="76501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008000"/>
                </a:solidFill>
                <a:latin typeface="Comic Sans MS" pitchFamily="66" charset="0"/>
              </a:rPr>
              <a:t>Как вы думаете, почему люди</a:t>
            </a:r>
          </a:p>
          <a:p>
            <a:r>
              <a:rPr lang="ru-RU" sz="4000">
                <a:solidFill>
                  <a:srgbClr val="008000"/>
                </a:solidFill>
                <a:latin typeface="Comic Sans MS" pitchFamily="66" charset="0"/>
              </a:rPr>
              <a:t>сложили такую пословицу?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0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1313"/>
            <a:ext cx="8229600" cy="1143000"/>
          </a:xfrm>
        </p:spPr>
        <p:txBody>
          <a:bodyPr/>
          <a:lstStyle/>
          <a:p>
            <a:r>
              <a:rPr lang="ru-RU" sz="4000">
                <a:solidFill>
                  <a:srgbClr val="FF6801"/>
                </a:solidFill>
                <a:latin typeface="Comic Sans MS" pitchFamily="66" charset="0"/>
              </a:rPr>
              <a:t>Что надо для </a:t>
            </a:r>
            <a:br>
              <a:rPr lang="ru-RU" sz="4000">
                <a:solidFill>
                  <a:srgbClr val="FF6801"/>
                </a:solidFill>
                <a:latin typeface="Comic Sans MS" pitchFamily="66" charset="0"/>
              </a:rPr>
            </a:br>
            <a:r>
              <a:rPr lang="ru-RU" sz="4000">
                <a:solidFill>
                  <a:srgbClr val="FF6801"/>
                </a:solidFill>
                <a:latin typeface="Comic Sans MS" pitchFamily="66" charset="0"/>
              </a:rPr>
              <a:t>строительства дома?</a:t>
            </a:r>
          </a:p>
        </p:txBody>
      </p:sp>
      <p:pic>
        <p:nvPicPr>
          <p:cNvPr id="6148" name="Picture 4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04813"/>
            <a:ext cx="1079500" cy="795337"/>
          </a:xfrm>
          <a:prstGeom prst="rect">
            <a:avLst/>
          </a:prstGeom>
          <a:noFill/>
        </p:spPr>
      </p:pic>
      <p:pic>
        <p:nvPicPr>
          <p:cNvPr id="6150" name="Picture 6" descr="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1628775"/>
            <a:ext cx="5038725" cy="4602163"/>
          </a:xfrm>
          <a:prstGeom prst="rect">
            <a:avLst/>
          </a:prstGeom>
          <a:noFill/>
        </p:spPr>
      </p:pic>
      <p:pic>
        <p:nvPicPr>
          <p:cNvPr id="6151" name="Picture 7" descr="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1700213"/>
            <a:ext cx="3225800" cy="1949450"/>
          </a:xfrm>
          <a:prstGeom prst="rect">
            <a:avLst/>
          </a:prstGeom>
          <a:noFill/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95288" y="3644900"/>
            <a:ext cx="29845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>
                <a:latin typeface="Comic Sans MS" pitchFamily="66" charset="0"/>
              </a:rPr>
              <a:t>Строительные</a:t>
            </a:r>
          </a:p>
          <a:p>
            <a:pPr algn="ctr"/>
            <a:r>
              <a:rPr lang="ru-RU" sz="3200">
                <a:latin typeface="Comic Sans MS" pitchFamily="66" charset="0"/>
              </a:rPr>
              <a:t>материалы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508625" y="3644900"/>
            <a:ext cx="29845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>
                <a:latin typeface="Comic Sans MS" pitchFamily="66" charset="0"/>
              </a:rPr>
              <a:t>Строительные</a:t>
            </a:r>
          </a:p>
          <a:p>
            <a:pPr algn="ctr"/>
            <a:r>
              <a:rPr lang="ru-RU" sz="3200">
                <a:latin typeface="Comic Sans MS" pitchFamily="66" charset="0"/>
              </a:rPr>
              <a:t>машины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779838" y="5949950"/>
            <a:ext cx="13509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>
                <a:latin typeface="Comic Sans MS" pitchFamily="66" charset="0"/>
              </a:rPr>
              <a:t>Люди</a:t>
            </a:r>
          </a:p>
        </p:txBody>
      </p:sp>
      <p:pic>
        <p:nvPicPr>
          <p:cNvPr id="6153" name="Picture 9" descr="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1484313"/>
            <a:ext cx="3054350" cy="2089150"/>
          </a:xfrm>
          <a:prstGeom prst="rect">
            <a:avLst/>
          </a:prstGeom>
          <a:noFill/>
        </p:spPr>
      </p:pic>
      <p:pic>
        <p:nvPicPr>
          <p:cNvPr id="6156" name="Picture 12" descr="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22663" y="2420938"/>
            <a:ext cx="1912937" cy="3600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  <p:bldP spid="6154" grpId="0"/>
      <p:bldP spid="61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>
                <a:solidFill>
                  <a:srgbClr val="FF6801"/>
                </a:solidFill>
                <a:latin typeface="Comic Sans MS" pitchFamily="66" charset="0"/>
              </a:rPr>
              <a:t>         Работа в паре.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1050" y="1782763"/>
            <a:ext cx="6553200" cy="4525962"/>
          </a:xfrm>
        </p:spPr>
        <p:txBody>
          <a:bodyPr/>
          <a:lstStyle/>
          <a:p>
            <a:pPr>
              <a:buFontTx/>
              <a:buNone/>
            </a:pPr>
            <a:r>
              <a:rPr lang="ru-RU">
                <a:latin typeface="Comic Sans MS" pitchFamily="66" charset="0"/>
              </a:rPr>
              <a:t>1.Рассмотрите рисунки</a:t>
            </a:r>
          </a:p>
          <a:p>
            <a:pPr>
              <a:buFontTx/>
              <a:buNone/>
            </a:pPr>
            <a:r>
              <a:rPr lang="ru-RU">
                <a:latin typeface="Comic Sans MS" pitchFamily="66" charset="0"/>
              </a:rPr>
              <a:t>   на стр. 110-111 учебника.</a:t>
            </a:r>
          </a:p>
          <a:p>
            <a:pPr>
              <a:buFontTx/>
              <a:buNone/>
            </a:pPr>
            <a:endParaRPr lang="ru-RU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>
                <a:latin typeface="Comic Sans MS" pitchFamily="66" charset="0"/>
              </a:rPr>
              <a:t>2. Обсудите, какие материалы нужны для строительства городского дома, а какие – для строительства сельского дома.</a:t>
            </a:r>
          </a:p>
        </p:txBody>
      </p:sp>
      <p:pic>
        <p:nvPicPr>
          <p:cNvPr id="7172" name="Picture 4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04813"/>
            <a:ext cx="1079500" cy="795337"/>
          </a:xfrm>
          <a:prstGeom prst="rect">
            <a:avLst/>
          </a:prstGeom>
          <a:noFill/>
        </p:spPr>
      </p:pic>
      <p:pic>
        <p:nvPicPr>
          <p:cNvPr id="7173" name="Picture 5" descr="gf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800" y="4148138"/>
            <a:ext cx="1636713" cy="2160587"/>
          </a:xfrm>
          <a:prstGeom prst="rect">
            <a:avLst/>
          </a:prstGeom>
          <a:noFill/>
        </p:spPr>
      </p:pic>
      <p:pic>
        <p:nvPicPr>
          <p:cNvPr id="7174" name="Picture 6" descr="jcn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333375"/>
            <a:ext cx="2590800" cy="158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700213"/>
            <a:ext cx="6105525" cy="4559300"/>
          </a:xfrm>
          <a:prstGeom prst="rect">
            <a:avLst/>
          </a:prstGeom>
          <a:noFill/>
        </p:spPr>
      </p:pic>
      <p:pic>
        <p:nvPicPr>
          <p:cNvPr id="8203" name="Picture 11" descr="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196975"/>
            <a:ext cx="2303462" cy="1727200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414338"/>
            <a:ext cx="7345362" cy="1143000"/>
          </a:xfrm>
        </p:spPr>
        <p:txBody>
          <a:bodyPr/>
          <a:lstStyle/>
          <a:p>
            <a:r>
              <a:rPr lang="ru-RU" sz="3600">
                <a:solidFill>
                  <a:srgbClr val="FF6801"/>
                </a:solidFill>
                <a:latin typeface="Comic Sans MS" pitchFamily="66" charset="0"/>
              </a:rPr>
              <a:t>Какие материалы нужны для строительства сельского дома?</a:t>
            </a:r>
          </a:p>
        </p:txBody>
      </p:sp>
      <p:pic>
        <p:nvPicPr>
          <p:cNvPr id="8196" name="Picture 4" descr="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04813"/>
            <a:ext cx="1079500" cy="795337"/>
          </a:xfrm>
          <a:prstGeom prst="rect">
            <a:avLst/>
          </a:prstGeom>
          <a:noFill/>
        </p:spPr>
      </p:pic>
      <p:pic>
        <p:nvPicPr>
          <p:cNvPr id="8201" name="Picture 9" descr="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2997200"/>
            <a:ext cx="1936750" cy="1446213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8202" name="Picture 10" descr="3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500" y="549275"/>
            <a:ext cx="2168525" cy="1120775"/>
          </a:xfrm>
          <a:prstGeom prst="rect">
            <a:avLst/>
          </a:prstGeom>
          <a:noFill/>
        </p:spPr>
      </p:pic>
      <p:pic>
        <p:nvPicPr>
          <p:cNvPr id="8204" name="Picture 12" descr="3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3867150"/>
            <a:ext cx="1624012" cy="1433513"/>
          </a:xfrm>
          <a:prstGeom prst="rect">
            <a:avLst/>
          </a:prstGeom>
          <a:noFill/>
        </p:spPr>
      </p:pic>
      <p:pic>
        <p:nvPicPr>
          <p:cNvPr id="8205" name="Picture 13" descr="3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688" y="1041400"/>
            <a:ext cx="2112962" cy="1517650"/>
          </a:xfrm>
          <a:prstGeom prst="rect">
            <a:avLst/>
          </a:prstGeom>
          <a:noFill/>
        </p:spPr>
      </p:pic>
      <p:pic>
        <p:nvPicPr>
          <p:cNvPr id="8206" name="Picture 14" descr="3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575" y="5229225"/>
            <a:ext cx="2544763" cy="1022350"/>
          </a:xfrm>
          <a:prstGeom prst="rect">
            <a:avLst/>
          </a:prstGeom>
          <a:noFill/>
        </p:spPr>
      </p:pic>
      <p:pic>
        <p:nvPicPr>
          <p:cNvPr id="8207" name="Picture 15" descr="3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59563" y="3716338"/>
            <a:ext cx="1793875" cy="1589087"/>
          </a:xfrm>
          <a:prstGeom prst="rect">
            <a:avLst/>
          </a:prstGeom>
          <a:noFill/>
        </p:spPr>
      </p:pic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611188" y="2708275"/>
            <a:ext cx="13446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Брёвна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3995738" y="1844675"/>
            <a:ext cx="125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Доски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6948488" y="2622550"/>
            <a:ext cx="1406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Шифер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611188" y="5502275"/>
            <a:ext cx="170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Кирпичи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3851275" y="6021388"/>
            <a:ext cx="12684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Песок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6948488" y="5373688"/>
            <a:ext cx="14779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Цемент</a:t>
            </a:r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 flipH="1" flipV="1">
            <a:off x="2124075" y="2565400"/>
            <a:ext cx="1439863" cy="11509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H="1">
            <a:off x="2195513" y="3716338"/>
            <a:ext cx="1368425" cy="10080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>
            <a:off x="4500563" y="4437063"/>
            <a:ext cx="0" cy="7921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 flipV="1">
            <a:off x="4500563" y="2205038"/>
            <a:ext cx="0" cy="7921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 flipV="1">
            <a:off x="5508625" y="2420938"/>
            <a:ext cx="1368425" cy="1295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0" name="Line 28"/>
          <p:cNvSpPr>
            <a:spLocks noChangeShapeType="1"/>
          </p:cNvSpPr>
          <p:nvPr/>
        </p:nvSpPr>
        <p:spPr bwMode="auto">
          <a:xfrm>
            <a:off x="5508625" y="3716338"/>
            <a:ext cx="1150938" cy="8651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208" grpId="0"/>
      <p:bldP spid="8209" grpId="0"/>
      <p:bldP spid="8210" grpId="0"/>
      <p:bldP spid="8211" grpId="0"/>
      <p:bldP spid="8212" grpId="0"/>
      <p:bldP spid="8213" grpId="0"/>
      <p:bldP spid="8215" grpId="0" animBg="1"/>
      <p:bldP spid="8216" grpId="0" animBg="1"/>
      <p:bldP spid="8217" grpId="0" animBg="1"/>
      <p:bldP spid="8218" grpId="0" animBg="1"/>
      <p:bldP spid="8219" grpId="0" animBg="1"/>
      <p:bldP spid="82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>
                <a:solidFill>
                  <a:srgbClr val="FF6801"/>
                </a:solidFill>
                <a:latin typeface="Comic Sans MS" pitchFamily="66" charset="0"/>
              </a:rPr>
              <a:t>          </a:t>
            </a:r>
            <a:r>
              <a:rPr lang="ru-RU" sz="3400">
                <a:solidFill>
                  <a:srgbClr val="FF6801"/>
                </a:solidFill>
                <a:latin typeface="Comic Sans MS" pitchFamily="66" charset="0"/>
              </a:rPr>
              <a:t>Какие материалы нужны для      </a:t>
            </a:r>
            <a:br>
              <a:rPr lang="ru-RU" sz="3400">
                <a:solidFill>
                  <a:srgbClr val="FF6801"/>
                </a:solidFill>
                <a:latin typeface="Comic Sans MS" pitchFamily="66" charset="0"/>
              </a:rPr>
            </a:br>
            <a:r>
              <a:rPr lang="ru-RU" sz="3400">
                <a:solidFill>
                  <a:srgbClr val="FF6801"/>
                </a:solidFill>
                <a:latin typeface="Comic Sans MS" pitchFamily="66" charset="0"/>
              </a:rPr>
              <a:t>       строительства городского  дома?</a:t>
            </a:r>
          </a:p>
        </p:txBody>
      </p:sp>
      <p:pic>
        <p:nvPicPr>
          <p:cNvPr id="9220" name="Picture 4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04813"/>
            <a:ext cx="1079500" cy="795337"/>
          </a:xfrm>
          <a:prstGeom prst="rect">
            <a:avLst/>
          </a:prstGeom>
          <a:noFill/>
        </p:spPr>
      </p:pic>
      <p:pic>
        <p:nvPicPr>
          <p:cNvPr id="9222" name="Picture 6" descr="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1484313"/>
            <a:ext cx="4891087" cy="4891087"/>
          </a:xfrm>
          <a:prstGeom prst="rect">
            <a:avLst/>
          </a:prstGeom>
          <a:noFill/>
        </p:spPr>
      </p:pic>
      <p:pic>
        <p:nvPicPr>
          <p:cNvPr id="9223" name="Picture 7" descr="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476250"/>
            <a:ext cx="2049462" cy="2049463"/>
          </a:xfrm>
          <a:prstGeom prst="rect">
            <a:avLst/>
          </a:prstGeom>
          <a:noFill/>
        </p:spPr>
      </p:pic>
      <p:pic>
        <p:nvPicPr>
          <p:cNvPr id="9224" name="Picture 8" descr="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3867150"/>
            <a:ext cx="1624012" cy="1433513"/>
          </a:xfrm>
          <a:prstGeom prst="rect">
            <a:avLst/>
          </a:prstGeom>
          <a:noFill/>
        </p:spPr>
      </p:pic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611188" y="5502275"/>
            <a:ext cx="170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Кирпичи</a:t>
            </a:r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H="1">
            <a:off x="2195513" y="2205038"/>
            <a:ext cx="1655762" cy="25193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9227" name="Picture 11" descr="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575" y="5084763"/>
            <a:ext cx="2544763" cy="1022350"/>
          </a:xfrm>
          <a:prstGeom prst="rect">
            <a:avLst/>
          </a:prstGeom>
          <a:noFill/>
        </p:spPr>
      </p:pic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3851275" y="6021388"/>
            <a:ext cx="12684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Песок</a:t>
            </a: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4500563" y="2349500"/>
            <a:ext cx="0" cy="27352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9230" name="Picture 14" descr="3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59563" y="4144963"/>
            <a:ext cx="1793875" cy="1589087"/>
          </a:xfrm>
          <a:prstGeom prst="rect">
            <a:avLst/>
          </a:prstGeom>
          <a:noFill/>
        </p:spPr>
      </p:pic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6948488" y="5573713"/>
            <a:ext cx="14779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Цемент</a:t>
            </a:r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>
            <a:off x="5076825" y="2205038"/>
            <a:ext cx="1582738" cy="23764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9233" name="Picture 17" descr="3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8313" y="1628775"/>
            <a:ext cx="2168525" cy="1120775"/>
          </a:xfrm>
          <a:prstGeom prst="rect">
            <a:avLst/>
          </a:prstGeom>
          <a:noFill/>
        </p:spPr>
      </p:pic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827088" y="2924175"/>
            <a:ext cx="125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Доски</a:t>
            </a:r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 flipH="1">
            <a:off x="2627313" y="1412875"/>
            <a:ext cx="1152525" cy="7207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9236" name="Picture 20" descr="3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7763" y="1268413"/>
            <a:ext cx="2444750" cy="1835150"/>
          </a:xfrm>
          <a:prstGeom prst="rect">
            <a:avLst/>
          </a:prstGeom>
          <a:noFill/>
        </p:spPr>
      </p:pic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6732588" y="3068638"/>
            <a:ext cx="1844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>
                <a:latin typeface="Comic Sans MS" pitchFamily="66" charset="0"/>
              </a:rPr>
              <a:t>Бетонные</a:t>
            </a:r>
          </a:p>
          <a:p>
            <a:pPr algn="ctr"/>
            <a:r>
              <a:rPr lang="ru-RU" sz="2800">
                <a:latin typeface="Comic Sans MS" pitchFamily="66" charset="0"/>
              </a:rPr>
              <a:t>плиты</a:t>
            </a:r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>
            <a:off x="5508625" y="1412875"/>
            <a:ext cx="935038" cy="7921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25" grpId="0"/>
      <p:bldP spid="9226" grpId="0" animBg="1"/>
      <p:bldP spid="9228" grpId="0"/>
      <p:bldP spid="9229" grpId="0" animBg="1"/>
      <p:bldP spid="9231" grpId="0"/>
      <p:bldP spid="9232" grpId="0" animBg="1"/>
      <p:bldP spid="9234" grpId="0"/>
      <p:bldP spid="9235" grpId="0" animBg="1"/>
      <p:bldP spid="9237" grpId="0"/>
      <p:bldP spid="92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7" descr="Копия stroyka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268413"/>
            <a:ext cx="3683000" cy="4176712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>
                <a:solidFill>
                  <a:srgbClr val="FF6801"/>
                </a:solidFill>
                <a:latin typeface="Comic Sans MS" pitchFamily="66" charset="0"/>
              </a:rPr>
              <a:t>       Кто работает на стройке?</a:t>
            </a:r>
          </a:p>
        </p:txBody>
      </p:sp>
      <p:pic>
        <p:nvPicPr>
          <p:cNvPr id="10244" name="Picture 4" descr="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04813"/>
            <a:ext cx="1079500" cy="795337"/>
          </a:xfrm>
          <a:prstGeom prst="rect">
            <a:avLst/>
          </a:prstGeom>
          <a:noFill/>
        </p:spPr>
      </p:pic>
      <p:pic>
        <p:nvPicPr>
          <p:cNvPr id="10245" name="Picture 5" descr="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3141663"/>
            <a:ext cx="1647825" cy="3097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257</Words>
  <Application>Microsoft Office PowerPoint</Application>
  <PresentationFormat>Экран (4:3)</PresentationFormat>
  <Paragraphs>78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Comic Sans MS</vt:lpstr>
      <vt:lpstr>Monotype Corsiva</vt:lpstr>
      <vt:lpstr>Оформление по умолчанию</vt:lpstr>
      <vt:lpstr>Как построить новый дом?</vt:lpstr>
      <vt:lpstr>       Человек всегда строил дом.</vt:lpstr>
      <vt:lpstr>Слайд 3</vt:lpstr>
      <vt:lpstr>Прочитай старинную пословицу.</vt:lpstr>
      <vt:lpstr>Что надо для  строительства дома?</vt:lpstr>
      <vt:lpstr>         Работа в паре.</vt:lpstr>
      <vt:lpstr>Какие материалы нужны для строительства сельского дома?</vt:lpstr>
      <vt:lpstr>          Какие материалы нужны для              строительства городского  дома?</vt:lpstr>
      <vt:lpstr>       Кто работает на стройке?</vt:lpstr>
      <vt:lpstr>       Кто работает на стройке?</vt:lpstr>
      <vt:lpstr>Слайд 11</vt:lpstr>
      <vt:lpstr>Работа по учебнику.</vt:lpstr>
      <vt:lpstr>Слайд 13</vt:lpstr>
      <vt:lpstr>         Землеройные машины.</vt:lpstr>
      <vt:lpstr>     Машины-грузчики.</vt:lpstr>
      <vt:lpstr>        Строительство – одна из                            частей экономики.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построить новый дом?</dc:title>
  <dc:creator>мама</dc:creator>
  <cp:lastModifiedBy>Admin</cp:lastModifiedBy>
  <cp:revision>11</cp:revision>
  <dcterms:created xsi:type="dcterms:W3CDTF">2010-11-20T09:20:19Z</dcterms:created>
  <dcterms:modified xsi:type="dcterms:W3CDTF">2012-02-15T10:54:16Z</dcterms:modified>
</cp:coreProperties>
</file>