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74" r:id="rId2"/>
    <p:sldId id="256" r:id="rId3"/>
    <p:sldId id="265" r:id="rId4"/>
    <p:sldId id="260" r:id="rId5"/>
    <p:sldId id="263" r:id="rId6"/>
    <p:sldId id="264" r:id="rId7"/>
    <p:sldId id="262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99CC00"/>
    <a:srgbClr val="FFFFCC"/>
    <a:srgbClr val="FFFF99"/>
    <a:srgbClr val="66FF33"/>
    <a:srgbClr val="F1DB89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719" autoAdjust="0"/>
  </p:normalViewPr>
  <p:slideViewPr>
    <p:cSldViewPr>
      <p:cViewPr>
        <p:scale>
          <a:sx n="75" d="100"/>
          <a:sy n="75" d="100"/>
        </p:scale>
        <p:origin x="-948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49562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562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D55A5-BF32-4A2F-BBA9-9BDE77456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CDC9-1949-4A5A-B8B4-F173B576B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AE5CC-BC3B-482B-BCC6-3FBCFB5F2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A1385-010A-4A61-A961-1CC9145AB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870EF-5C9E-4390-887F-BBF6C805E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39853-6921-469C-B75F-A67013A80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F81E-6D15-42A9-9D05-928D4468F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745C1-8F8E-48D4-9F6B-2F517391E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C803F-BAC6-443E-B445-044FFCE68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39296-35D1-4551-B726-38EF5AC74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038CB-34E3-4B63-B561-B3B26B472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7BE9A-FE6F-4BF6-8A52-283125F33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5EB7E-7C49-456E-BC78-8A06DB4FD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49023-0695-40AE-A19A-8673F0952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DC861-068D-43A2-94E6-A019DDCD9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85DD5-7F05-44DA-99E2-3DF6460DD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945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15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9459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9459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14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460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460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460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E592511-B4BF-4C97-8434-2DD6621E9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9460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/>
          </a:p>
        </p:txBody>
      </p:sp>
      <p:pic>
        <p:nvPicPr>
          <p:cNvPr id="492558" name="Picture 14" descr="BIRTH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20688"/>
            <a:ext cx="4319588" cy="3987800"/>
          </a:xfrm>
          <a:noFill/>
        </p:spPr>
      </p:pic>
      <p:sp>
        <p:nvSpPr>
          <p:cNvPr id="492568" name="Text Box 24"/>
          <p:cNvSpPr txBox="1">
            <a:spLocks noChangeArrowheads="1"/>
          </p:cNvSpPr>
          <p:nvPr/>
        </p:nvSpPr>
        <p:spPr bwMode="auto">
          <a:xfrm>
            <a:off x="3571875" y="642938"/>
            <a:ext cx="12144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     </a:t>
            </a:r>
            <a:r>
              <a:rPr lang="ru-RU" sz="9600">
                <a:solidFill>
                  <a:schemeClr val="accent2"/>
                </a:solidFill>
                <a:hlinkClick r:id="" action="ppaction://hlinkshowjump?jump=nextslide"/>
              </a:rPr>
              <a:t>?</a:t>
            </a:r>
            <a:endParaRPr lang="ru-RU" sz="9600">
              <a:solidFill>
                <a:schemeClr val="accent2"/>
              </a:solidFill>
            </a:endParaRPr>
          </a:p>
        </p:txBody>
      </p:sp>
      <p:sp>
        <p:nvSpPr>
          <p:cNvPr id="8197" name="Содержимое 7"/>
          <p:cNvSpPr>
            <a:spLocks noGrp="1"/>
          </p:cNvSpPr>
          <p:nvPr>
            <p:ph sz="half" idx="3"/>
          </p:nvPr>
        </p:nvSpPr>
        <p:spPr>
          <a:xfrm>
            <a:off x="2786063" y="3214688"/>
            <a:ext cx="5643562" cy="2916237"/>
          </a:xfrm>
        </p:spPr>
        <p:txBody>
          <a:bodyPr/>
          <a:lstStyle/>
          <a:p>
            <a:pPr eaLnBrk="1" hangingPunct="1"/>
            <a:r>
              <a:rPr lang="ru-RU" sz="8000" dirty="0" smtClean="0"/>
              <a:t>Генетика </a:t>
            </a:r>
            <a:r>
              <a:rPr lang="ru-RU" sz="8000" dirty="0" smtClean="0"/>
              <a:t>пола</a:t>
            </a:r>
            <a:endParaRPr lang="ru-RU" sz="8000" dirty="0" smtClean="0"/>
          </a:p>
        </p:txBody>
      </p:sp>
      <p:sp>
        <p:nvSpPr>
          <p:cNvPr id="6" name="Рамка 5"/>
          <p:cNvSpPr/>
          <p:nvPr/>
        </p:nvSpPr>
        <p:spPr>
          <a:xfrm>
            <a:off x="6215074" y="1214422"/>
            <a:ext cx="2786082" cy="500066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Prezentacii.com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7" name="WordArt 11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Решение задач</a:t>
            </a:r>
          </a:p>
        </p:txBody>
      </p:sp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9" name="Text Box 14"/>
          <p:cNvSpPr txBox="1">
            <a:spLocks noChangeArrowheads="1"/>
          </p:cNvSpPr>
          <p:nvPr/>
        </p:nvSpPr>
        <p:spPr bwMode="auto">
          <a:xfrm>
            <a:off x="611188" y="1125538"/>
            <a:ext cx="8208962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  <a:r>
              <a:rPr lang="ru-RU" sz="2400" b="1">
                <a:solidFill>
                  <a:srgbClr val="996633"/>
                </a:solidFill>
              </a:rPr>
              <a:t>Алгоритм решения задач</a:t>
            </a:r>
            <a:endParaRPr lang="ru-RU" sz="2400">
              <a:solidFill>
                <a:srgbClr val="99663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Определите доминантный и рецессивный признак. Введите буквенные обозначения: А – доминантный, а - рецессивный.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Определите, с какой половой хромосомой сцеплены указанные гены.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Запишите генотипы особей с известным по условию задачи генотипом и гаметы. 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Если нужно, запишите гаметы в решетку Пеннета по горизонтали и по вертикали.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Запишите генотипы потомства в клетках пересечения гамет. Определите соотношения фенотипов в F1.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Аналогично определяются генотипы гибридов F2.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395288" y="333375"/>
            <a:ext cx="8208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</a:p>
          <a:p>
            <a:pPr marL="342900" indent="-342900"/>
            <a:endParaRPr lang="ru-RU" sz="2400" b="1">
              <a:solidFill>
                <a:srgbClr val="996633"/>
              </a:solidFill>
            </a:endParaRPr>
          </a:p>
        </p:txBody>
      </p:sp>
      <p:sp>
        <p:nvSpPr>
          <p:cNvPr id="13322" name="Rectangle 12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4963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250825" y="1460500"/>
            <a:ext cx="88661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6633"/>
                </a:solidFill>
              </a:rPr>
              <a:t>1 группа – за компьютерами: Ознакомиться с материа-</a:t>
            </a:r>
          </a:p>
          <a:p>
            <a:r>
              <a:rPr lang="ru-RU" sz="2400" b="1">
                <a:solidFill>
                  <a:srgbClr val="996633"/>
                </a:solidFill>
              </a:rPr>
              <a:t>лами УМК «генетика пола». Выполнить тест. – 10 минут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r>
              <a:rPr lang="ru-RU" sz="2400" b="1">
                <a:solidFill>
                  <a:srgbClr val="996633"/>
                </a:solidFill>
              </a:rPr>
              <a:t>2 группа – работа с заданиями «Листа классной работы»</a:t>
            </a:r>
          </a:p>
          <a:p>
            <a:r>
              <a:rPr lang="ru-RU" sz="2400" b="1">
                <a:solidFill>
                  <a:srgbClr val="996633"/>
                </a:solidFill>
              </a:rPr>
              <a:t> (решение задач) – 10 минут.</a:t>
            </a: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250825" y="3429000"/>
            <a:ext cx="8636000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996633"/>
                </a:solidFill>
              </a:rPr>
              <a:t>Через 13 минут группы меняются местами.</a:t>
            </a:r>
          </a:p>
          <a:p>
            <a:endParaRPr lang="ru-RU" sz="2400" b="1" u="sng">
              <a:solidFill>
                <a:srgbClr val="996633"/>
              </a:solidFill>
            </a:endParaRPr>
          </a:p>
          <a:p>
            <a:r>
              <a:rPr lang="ru-RU" sz="2400" b="1">
                <a:solidFill>
                  <a:srgbClr val="996633"/>
                </a:solidFill>
              </a:rPr>
              <a:t>В конце урока работа каждого ученика оценивается по:</a:t>
            </a:r>
          </a:p>
          <a:p>
            <a:r>
              <a:rPr lang="ru-RU" sz="2400" b="1">
                <a:solidFill>
                  <a:srgbClr val="996633"/>
                </a:solidFill>
              </a:rPr>
              <a:t> - результату тестирования;</a:t>
            </a:r>
          </a:p>
          <a:p>
            <a:r>
              <a:rPr lang="ru-RU" sz="2400" b="1">
                <a:solidFill>
                  <a:srgbClr val="996633"/>
                </a:solidFill>
              </a:rPr>
              <a:t> - решению задач в «Листе классной работы».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r>
              <a:rPr lang="ru-RU" sz="3200" b="1">
                <a:solidFill>
                  <a:srgbClr val="996633"/>
                </a:solidFill>
              </a:rPr>
              <a:t>                    Желаю удачи!</a:t>
            </a:r>
          </a:p>
        </p:txBody>
      </p:sp>
      <p:sp>
        <p:nvSpPr>
          <p:cNvPr id="13325" name="WordArt 19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 дальше работаем так: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95288" y="333375"/>
            <a:ext cx="8208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</a:p>
          <a:p>
            <a:pPr marL="342900" indent="-342900"/>
            <a:endParaRPr lang="ru-RU" sz="2400" b="1">
              <a:solidFill>
                <a:srgbClr val="996633"/>
              </a:solidFill>
            </a:endParaRPr>
          </a:p>
        </p:txBody>
      </p:sp>
      <p:sp>
        <p:nvSpPr>
          <p:cNvPr id="14346" name="Rectangle 10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4963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250825" y="3328988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b="1">
              <a:solidFill>
                <a:srgbClr val="996633"/>
              </a:solidFill>
            </a:endParaRPr>
          </a:p>
          <a:p>
            <a:endParaRPr lang="ru-RU" sz="3200" b="1">
              <a:solidFill>
                <a:srgbClr val="996633"/>
              </a:solidFill>
            </a:endParaRPr>
          </a:p>
        </p:txBody>
      </p:sp>
      <p:sp>
        <p:nvSpPr>
          <p:cNvPr id="14348" name="WordArt 14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Рефлексия</a:t>
            </a:r>
          </a:p>
        </p:txBody>
      </p:sp>
      <p:sp>
        <p:nvSpPr>
          <p:cNvPr id="14349" name="Text Box 15"/>
          <p:cNvSpPr txBox="1">
            <a:spLocks noChangeArrowheads="1"/>
          </p:cNvSpPr>
          <p:nvPr/>
        </p:nvSpPr>
        <p:spPr bwMode="auto">
          <a:xfrm>
            <a:off x="1384300" y="2392363"/>
            <a:ext cx="6716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50" name="Text Box 16"/>
          <p:cNvSpPr txBox="1">
            <a:spLocks noChangeArrowheads="1"/>
          </p:cNvSpPr>
          <p:nvPr/>
        </p:nvSpPr>
        <p:spPr bwMode="auto">
          <a:xfrm>
            <a:off x="468313" y="1341438"/>
            <a:ext cx="78486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«Самым трудным при изучении генетики пола  для меня было …»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«Мой уровень подготовленности к контрольной работе - (не изменился, возрос, снизился)»</a:t>
            </a:r>
          </a:p>
          <a:p>
            <a:r>
              <a:rPr lang="ru-RU" sz="2400" b="1">
                <a:solidFill>
                  <a:srgbClr val="996633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«Мои впечатления от урока – …»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«Цель урока мною достигнута … (не достигнута, потому что…)»   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«Мне нужно  обратить внимание на …»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/>
          </a:p>
        </p:txBody>
      </p:sp>
      <p:sp>
        <p:nvSpPr>
          <p:cNvPr id="492557" name="Rectangle 13"/>
          <p:cNvSpPr>
            <a:spLocks noGrp="1" noChangeArrowheads="1"/>
          </p:cNvSpPr>
          <p:nvPr>
            <p:ph sz="half" idx="3"/>
          </p:nvPr>
        </p:nvSpPr>
        <p:spPr>
          <a:xfrm>
            <a:off x="4876800" y="1600200"/>
            <a:ext cx="3871913" cy="19732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solidFill>
                  <a:srgbClr val="996633"/>
                </a:solidFill>
              </a:rPr>
              <a:t>   </a:t>
            </a:r>
            <a:r>
              <a:rPr lang="ru-RU" sz="2000" b="1" smtClean="0">
                <a:solidFill>
                  <a:srgbClr val="996633"/>
                </a:solidFill>
              </a:rPr>
              <a:t>Диалог под окном роддома: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Родила?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Да!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Мальчик?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Нет!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…</a:t>
            </a:r>
            <a:r>
              <a:rPr lang="ru-RU" b="1" smtClean="0">
                <a:solidFill>
                  <a:srgbClr val="996633"/>
                </a:solidFill>
              </a:rPr>
              <a:t> А кто?!!</a:t>
            </a:r>
            <a:r>
              <a:rPr lang="ru-RU" sz="2400" b="1" smtClean="0">
                <a:solidFill>
                  <a:srgbClr val="996633"/>
                </a:solidFill>
              </a:rPr>
              <a:t>...</a:t>
            </a:r>
            <a:r>
              <a:rPr lang="ru-RU" sz="2000" smtClean="0"/>
              <a:t> </a:t>
            </a:r>
          </a:p>
        </p:txBody>
      </p:sp>
      <p:pic>
        <p:nvPicPr>
          <p:cNvPr id="492558" name="Picture 14" descr="BIRTH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20688"/>
            <a:ext cx="4319588" cy="3987800"/>
          </a:xfrm>
          <a:noFill/>
        </p:spPr>
      </p:pic>
      <p:sp>
        <p:nvSpPr>
          <p:cNvPr id="492562" name="Text Box 18"/>
          <p:cNvSpPr txBox="1">
            <a:spLocks noChangeArrowheads="1"/>
          </p:cNvSpPr>
          <p:nvPr/>
        </p:nvSpPr>
        <p:spPr bwMode="auto">
          <a:xfrm>
            <a:off x="323850" y="4087813"/>
            <a:ext cx="84963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6633"/>
                </a:solidFill>
              </a:rPr>
              <a:t>Проблема происхождения половых различий, механизмов определения пола и поддержания определенного соотношения полов в группах животных организмов очень важна и для теоретической биологии, и для практики. </a:t>
            </a:r>
          </a:p>
        </p:txBody>
      </p:sp>
      <p:sp>
        <p:nvSpPr>
          <p:cNvPr id="492568" name="Text Box 24"/>
          <p:cNvSpPr txBox="1">
            <a:spLocks noChangeArrowheads="1"/>
          </p:cNvSpPr>
          <p:nvPr/>
        </p:nvSpPr>
        <p:spPr bwMode="auto">
          <a:xfrm>
            <a:off x="2571750" y="1773238"/>
            <a:ext cx="1885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     </a:t>
            </a:r>
            <a:r>
              <a:rPr lang="ru-RU" sz="9600">
                <a:solidFill>
                  <a:schemeClr val="accent2"/>
                </a:solidFill>
                <a:hlinkClick r:id="" action="ppaction://hlinkshowjump?jump=nextslide"/>
              </a:rPr>
              <a:t>?</a:t>
            </a:r>
            <a:endParaRPr lang="ru-RU" sz="96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492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55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92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9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57" grpId="0"/>
      <p:bldP spid="492557" grpId="1"/>
      <p:bldP spid="492562" grpId="0"/>
      <p:bldP spid="4925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5183188" y="333375"/>
            <a:ext cx="3960812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996633"/>
                </a:solidFill>
              </a:rPr>
              <a:t>Достаточно сказать, что возможность искусственного регулирования пола животных</a:t>
            </a:r>
          </a:p>
          <a:p>
            <a:r>
              <a:rPr lang="ru-RU" sz="2400" b="1">
                <a:solidFill>
                  <a:srgbClr val="996633"/>
                </a:solidFill>
              </a:rPr>
              <a:t> была бы исключительно полезна для сельского хозяйства. Регулирование численности самок насекомых-вредителей позволит избежать вспышек их численности.</a:t>
            </a:r>
          </a:p>
        </p:txBody>
      </p:sp>
      <p:sp>
        <p:nvSpPr>
          <p:cNvPr id="1024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pic>
        <p:nvPicPr>
          <p:cNvPr id="10245" name="Picture 18" descr="корова живая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88913"/>
            <a:ext cx="4248150" cy="3387725"/>
          </a:xfrm>
          <a:noFill/>
        </p:spPr>
      </p:pic>
      <p:sp>
        <p:nvSpPr>
          <p:cNvPr id="10246" name="AutoShape 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5876925"/>
            <a:ext cx="647700" cy="6477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7" name="Picture 23" descr="Рисунок1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3860800"/>
            <a:ext cx="3810000" cy="2540000"/>
          </a:xfrm>
          <a:noFill/>
        </p:spPr>
      </p:pic>
      <p:sp>
        <p:nvSpPr>
          <p:cNvPr id="10248" name="Text Box 26"/>
          <p:cNvSpPr txBox="1">
            <a:spLocks noChangeArrowheads="1"/>
          </p:cNvSpPr>
          <p:nvPr/>
        </p:nvSpPr>
        <p:spPr bwMode="auto">
          <a:xfrm>
            <a:off x="323850" y="5805488"/>
            <a:ext cx="38735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Cибирский коконопряд (шелкопряд)</a:t>
            </a:r>
          </a:p>
          <a:p>
            <a:r>
              <a:rPr lang="ru-RU" i="1">
                <a:solidFill>
                  <a:schemeClr val="bg1"/>
                </a:solidFill>
              </a:rPr>
              <a:t>Dendrolimus superans sibiricus</a:t>
            </a:r>
            <a:r>
              <a:rPr lang="ru-RU">
                <a:solidFill>
                  <a:schemeClr val="bg1"/>
                </a:solidFill>
              </a:rPr>
              <a:t> Tschetw</a:t>
            </a:r>
            <a:r>
              <a:rPr lang="ru-RU">
                <a:solidFill>
                  <a:schemeClr val="tx2"/>
                </a:solidFill>
              </a:rPr>
              <a:t>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893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33375"/>
            <a:ext cx="8569325" cy="3167063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</a:pPr>
            <a:r>
              <a:rPr lang="ru-RU" sz="2400" b="1" smtClean="0">
                <a:solidFill>
                  <a:srgbClr val="996633"/>
                </a:solidFill>
              </a:rPr>
              <a:t>От чего зависит пол организма?</a:t>
            </a:r>
          </a:p>
          <a:p>
            <a:pPr algn="l" eaLnBrk="1" hangingPunct="1">
              <a:buFont typeface="Wingdings" pitchFamily="2" charset="2"/>
              <a:buChar char="n"/>
            </a:pPr>
            <a:r>
              <a:rPr lang="ru-RU" sz="2400" b="1" smtClean="0">
                <a:solidFill>
                  <a:srgbClr val="996633"/>
                </a:solidFill>
              </a:rPr>
              <a:t>Можно ли «запрограммировать» пол будущего организма?</a:t>
            </a:r>
          </a:p>
          <a:p>
            <a:pPr algn="l" eaLnBrk="1" hangingPunct="1">
              <a:buFont typeface="Wingdings" pitchFamily="2" charset="2"/>
              <a:buChar char="n"/>
            </a:pPr>
            <a:r>
              <a:rPr lang="ru-RU" sz="2400" b="1" smtClean="0">
                <a:solidFill>
                  <a:srgbClr val="996633"/>
                </a:solidFill>
              </a:rPr>
              <a:t>Какие признаки организма передаются вместе с полом?</a:t>
            </a:r>
          </a:p>
          <a:p>
            <a:pPr algn="l" eaLnBrk="1" hangingPunct="1"/>
            <a:r>
              <a:rPr lang="ru-RU" sz="2400" b="1" smtClean="0">
                <a:solidFill>
                  <a:srgbClr val="996633"/>
                </a:solidFill>
              </a:rPr>
              <a:t>- </a:t>
            </a:r>
            <a:r>
              <a:rPr lang="ru-RU" sz="2400" b="1" smtClean="0">
                <a:solidFill>
                  <a:schemeClr val="accent2"/>
                </a:solidFill>
              </a:rPr>
              <a:t>На эти и многие другие вопросы можно получить ответы в ходе урока</a:t>
            </a:r>
          </a:p>
        </p:txBody>
      </p:sp>
      <p:sp>
        <p:nvSpPr>
          <p:cNvPr id="508941" name="WordArt 13"/>
          <p:cNvSpPr>
            <a:spLocks noChangeArrowheads="1" noChangeShapeType="1"/>
          </p:cNvSpPr>
          <p:nvPr/>
        </p:nvSpPr>
        <p:spPr bwMode="auto">
          <a:xfrm>
            <a:off x="250825" y="188913"/>
            <a:ext cx="8351838" cy="331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Генетика пола.</a:t>
            </a:r>
          </a:p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Сцепленное с полом наследование</a:t>
            </a:r>
          </a:p>
        </p:txBody>
      </p:sp>
      <p:sp>
        <p:nvSpPr>
          <p:cNvPr id="508943" name="Text Box 15"/>
          <p:cNvSpPr txBox="1">
            <a:spLocks noChangeArrowheads="1"/>
          </p:cNvSpPr>
          <p:nvPr/>
        </p:nvSpPr>
        <p:spPr bwMode="auto">
          <a:xfrm>
            <a:off x="395288" y="3429000"/>
            <a:ext cx="8497887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000" b="1">
                <a:solidFill>
                  <a:srgbClr val="996633"/>
                </a:solidFill>
              </a:rPr>
              <a:t>На этом уроке вам предстоит:</a:t>
            </a:r>
          </a:p>
          <a:p>
            <a:pPr marL="342900" indent="-342900"/>
            <a:endParaRPr lang="ru-RU" sz="2000">
              <a:solidFill>
                <a:srgbClr val="996633"/>
              </a:solidFill>
            </a:endParaRPr>
          </a:p>
          <a:p>
            <a:pPr marL="342900" indent="-342900">
              <a:buFontTx/>
              <a:buChar char="•"/>
            </a:pPr>
            <a:r>
              <a:rPr lang="ru-RU" b="1">
                <a:solidFill>
                  <a:srgbClr val="996633"/>
                </a:solidFill>
              </a:rPr>
              <a:t> </a:t>
            </a:r>
            <a:r>
              <a:rPr lang="ru-RU" sz="1800" b="1">
                <a:solidFill>
                  <a:srgbClr val="996633"/>
                </a:solidFill>
              </a:rPr>
              <a:t>Убедиться, что генотип является сложной системой, в которой осуществляется разнообразное взаимодействие генов.  </a:t>
            </a:r>
          </a:p>
          <a:p>
            <a:pPr marL="342900" indent="-342900">
              <a:buFontTx/>
              <a:buChar char="•"/>
            </a:pPr>
            <a:r>
              <a:rPr lang="ru-RU" sz="1800" b="1">
                <a:solidFill>
                  <a:srgbClr val="996633"/>
                </a:solidFill>
              </a:rPr>
              <a:t> Получить представление о сложном наследовании сцепленных признаков</a:t>
            </a:r>
          </a:p>
          <a:p>
            <a:pPr marL="342900" indent="-342900">
              <a:buFontTx/>
              <a:buChar char="•"/>
            </a:pPr>
            <a:r>
              <a:rPr lang="ru-RU" sz="1800" b="1">
                <a:solidFill>
                  <a:srgbClr val="996633"/>
                </a:solidFill>
              </a:rPr>
              <a:t> Изучить материальную основу признака пола, выраженного в виде половых хромосом.  </a:t>
            </a:r>
          </a:p>
          <a:p>
            <a:pPr marL="342900" indent="-342900">
              <a:buFontTx/>
              <a:buChar char="•"/>
            </a:pPr>
            <a:r>
              <a:rPr lang="ru-RU" sz="1800" b="1">
                <a:solidFill>
                  <a:srgbClr val="996633"/>
                </a:solidFill>
              </a:rPr>
              <a:t> Развивать умение анализировать результаты скрещивания и классифицировать тип наследования. </a:t>
            </a:r>
          </a:p>
          <a:p>
            <a:pPr marL="342900" indent="-342900">
              <a:buFontTx/>
              <a:buChar char="•"/>
            </a:pPr>
            <a:r>
              <a:rPr lang="ru-RU" sz="1800" b="1">
                <a:solidFill>
                  <a:srgbClr val="996633"/>
                </a:solidFill>
              </a:rPr>
              <a:t> Тренироваться в решении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08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08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50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0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9" grpId="0" build="p"/>
      <p:bldP spid="508939" grpId="1" build="p"/>
      <p:bldP spid="508941" grpId="0" animBg="1"/>
      <p:bldP spid="5089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8" name="WordArt 19"/>
          <p:cNvSpPr>
            <a:spLocks noChangeArrowheads="1" noChangeShapeType="1"/>
          </p:cNvSpPr>
          <p:nvPr/>
        </p:nvSpPr>
        <p:spPr bwMode="auto">
          <a:xfrm>
            <a:off x="914400" y="277813"/>
            <a:ext cx="7772400" cy="703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генетическое определение пола</a:t>
            </a:r>
          </a:p>
        </p:txBody>
      </p:sp>
      <p:graphicFrame>
        <p:nvGraphicFramePr>
          <p:cNvPr id="1026" name="Object 20"/>
          <p:cNvGraphicFramePr>
            <a:graphicFrameLocks noChangeAspect="1"/>
          </p:cNvGraphicFramePr>
          <p:nvPr>
            <p:ph sz="quarter" idx="1"/>
          </p:nvPr>
        </p:nvGraphicFramePr>
        <p:xfrm>
          <a:off x="1735138" y="981075"/>
          <a:ext cx="2332037" cy="2592388"/>
        </p:xfrm>
        <a:graphic>
          <a:graphicData uri="http://schemas.openxmlformats.org/presentationml/2006/ole">
            <p:oleObj spid="_x0000_s1026" name="Image" r:id="rId3" imgW="4634921" imgH="5155556" progId="Photoshop.Image.7">
              <p:embed/>
            </p:oleObj>
          </a:graphicData>
        </a:graphic>
      </p:graphicFrame>
      <p:sp>
        <p:nvSpPr>
          <p:cNvPr id="1029" name="Rectangle 14"/>
          <p:cNvSpPr>
            <a:spLocks noGrp="1" noChangeArrowheads="1"/>
          </p:cNvSpPr>
          <p:nvPr>
            <p:ph type="body" sz="half" idx="3"/>
          </p:nvPr>
        </p:nvSpPr>
        <p:spPr>
          <a:xfrm>
            <a:off x="4876800" y="908050"/>
            <a:ext cx="4267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</a:t>
            </a:r>
            <a:r>
              <a:rPr lang="ru-RU" sz="2400" smtClean="0"/>
              <a:t>  </a:t>
            </a:r>
            <a:r>
              <a:rPr lang="ru-RU" sz="2400" b="1" smtClean="0">
                <a:solidFill>
                  <a:srgbClr val="996633"/>
                </a:solidFill>
              </a:rPr>
              <a:t>В наборе хромосом зиготы содержатся парные – гомологичные хромосомы, одинаковые по форме, размерам и содержащие одинаковые гены. В женском кариотипе все хромосомы парные. В мужском кариотипе всегда имеется одна крупная равноплечая непарная хромосома, не имеющая гомолога, и маленькая палочковидная хромосома, встречающаяся только в кариотипе мужчин. </a:t>
            </a:r>
          </a:p>
        </p:txBody>
      </p:sp>
      <p:sp>
        <p:nvSpPr>
          <p:cNvPr id="1030" name="Text Box 22"/>
          <p:cNvSpPr txBox="1">
            <a:spLocks noChangeArrowheads="1"/>
          </p:cNvSpPr>
          <p:nvPr/>
        </p:nvSpPr>
        <p:spPr bwMode="auto">
          <a:xfrm>
            <a:off x="250825" y="2781300"/>
            <a:ext cx="3598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i="1">
                <a:solidFill>
                  <a:srgbClr val="996633"/>
                </a:solidFill>
              </a:rPr>
              <a:t>Хромосомный набор дрозофилы</a:t>
            </a:r>
          </a:p>
        </p:txBody>
      </p:sp>
      <p:pic>
        <p:nvPicPr>
          <p:cNvPr id="1031" name="Picture 24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3573463"/>
            <a:ext cx="4724400" cy="2619375"/>
          </a:xfrm>
          <a:noFill/>
        </p:spPr>
      </p:pic>
      <p:sp>
        <p:nvSpPr>
          <p:cNvPr id="1032" name="Rectangle 26"/>
          <p:cNvSpPr>
            <a:spLocks noChangeArrowheads="1"/>
          </p:cNvSpPr>
          <p:nvPr/>
        </p:nvSpPr>
        <p:spPr bwMode="auto">
          <a:xfrm>
            <a:off x="323850" y="5878513"/>
            <a:ext cx="4824413" cy="646112"/>
          </a:xfrm>
          <a:prstGeom prst="rect">
            <a:avLst/>
          </a:prstGeom>
          <a:solidFill>
            <a:srgbClr val="F1DB89"/>
          </a:solidFill>
          <a:ln w="9525">
            <a:solidFill>
              <a:srgbClr val="F1DB8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i="1">
                <a:solidFill>
                  <a:srgbClr val="996633"/>
                </a:solidFill>
              </a:rPr>
              <a:t>Хромосомный набор человека:</a:t>
            </a:r>
          </a:p>
          <a:p>
            <a:pPr algn="ctr"/>
            <a:r>
              <a:rPr lang="ru-RU" sz="2000" i="1">
                <a:solidFill>
                  <a:srgbClr val="996633"/>
                </a:solidFill>
              </a:rPr>
              <a:t> а - мужчины, б - женщины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55" name="Rectangle 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marL="914400" indent="-914400" eaLnBrk="1" hangingPunct="1">
              <a:buFont typeface="Wingdings" pitchFamily="2" charset="2"/>
              <a:buNone/>
            </a:pPr>
            <a:r>
              <a:rPr lang="ru-RU" sz="1700" smtClean="0"/>
              <a:t>               </a:t>
            </a:r>
          </a:p>
        </p:txBody>
      </p:sp>
      <p:graphicFrame>
        <p:nvGraphicFramePr>
          <p:cNvPr id="2050" name="Object 92"/>
          <p:cNvGraphicFramePr>
            <a:graphicFrameLocks noChangeAspect="1"/>
          </p:cNvGraphicFramePr>
          <p:nvPr>
            <p:ph sz="quarter" idx="1"/>
          </p:nvPr>
        </p:nvGraphicFramePr>
        <p:xfrm>
          <a:off x="684213" y="1125538"/>
          <a:ext cx="369887" cy="792162"/>
        </p:xfrm>
        <a:graphic>
          <a:graphicData uri="http://schemas.openxmlformats.org/presentationml/2006/ole">
            <p:oleObj spid="_x0000_s2050" name="Image" r:id="rId3" imgW="266385" imgH="571227" progId="Photoshop.Image.7">
              <p:embed/>
            </p:oleObj>
          </a:graphicData>
        </a:graphic>
      </p:graphicFrame>
      <p:graphicFrame>
        <p:nvGraphicFramePr>
          <p:cNvPr id="2051" name="Object 89"/>
          <p:cNvGraphicFramePr>
            <a:graphicFrameLocks noChangeAspect="1"/>
          </p:cNvGraphicFramePr>
          <p:nvPr>
            <p:ph sz="quarter" idx="2"/>
          </p:nvPr>
        </p:nvGraphicFramePr>
        <p:xfrm>
          <a:off x="7885113" y="1125538"/>
          <a:ext cx="1116012" cy="906462"/>
        </p:xfrm>
        <a:graphic>
          <a:graphicData uri="http://schemas.openxmlformats.org/presentationml/2006/ole">
            <p:oleObj spid="_x0000_s2051" name="Image" r:id="rId4" imgW="609524" imgH="495063" progId="Photoshop.Image.7">
              <p:embed/>
            </p:oleObj>
          </a:graphicData>
        </a:graphic>
      </p:graphicFrame>
      <p:graphicFrame>
        <p:nvGraphicFramePr>
          <p:cNvPr id="2052" name="Object 94"/>
          <p:cNvGraphicFramePr>
            <a:graphicFrameLocks noChangeAspect="1"/>
          </p:cNvGraphicFramePr>
          <p:nvPr>
            <p:ph sz="quarter" idx="3"/>
          </p:nvPr>
        </p:nvGraphicFramePr>
        <p:xfrm>
          <a:off x="1258888" y="981075"/>
          <a:ext cx="3241675" cy="1028700"/>
        </p:xfrm>
        <a:graphic>
          <a:graphicData uri="http://schemas.openxmlformats.org/presentationml/2006/ole">
            <p:oleObj spid="_x0000_s2052" name="Image" r:id="rId5" imgW="1358730" imgH="431594" progId="Photoshop.Image.7">
              <p:embed/>
            </p:oleObj>
          </a:graphicData>
        </a:graphic>
      </p:graphicFrame>
      <p:sp>
        <p:nvSpPr>
          <p:cNvPr id="2056" name="Text Box 66"/>
          <p:cNvSpPr txBox="1">
            <a:spLocks noChangeArrowheads="1"/>
          </p:cNvSpPr>
          <p:nvPr/>
        </p:nvSpPr>
        <p:spPr bwMode="auto">
          <a:xfrm>
            <a:off x="250825" y="2709863"/>
            <a:ext cx="8642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996633"/>
                </a:solidFill>
              </a:rPr>
              <a:t>	</a:t>
            </a:r>
            <a:r>
              <a:rPr lang="ru-RU" sz="2400" b="1">
                <a:solidFill>
                  <a:srgbClr val="996633"/>
                </a:solidFill>
              </a:rPr>
              <a:t>Кариотип человека содержит 22 пары хромосом, одинаковых у мужского и женского организма, и одну пару хромосом, по которой различаются оба пола.</a:t>
            </a:r>
          </a:p>
          <a:p>
            <a:r>
              <a:rPr lang="ru-RU" sz="2400" b="1">
                <a:solidFill>
                  <a:srgbClr val="996633"/>
                </a:solidFill>
              </a:rPr>
              <a:t> 	Хромосомы, одинаковые у обоих полов, называются </a:t>
            </a:r>
            <a:r>
              <a:rPr lang="ru-RU" sz="2400" b="1" i="1">
                <a:solidFill>
                  <a:srgbClr val="996633"/>
                </a:solidFill>
              </a:rPr>
              <a:t>аутосомами</a:t>
            </a:r>
            <a:r>
              <a:rPr lang="ru-RU" sz="2400" b="1">
                <a:solidFill>
                  <a:srgbClr val="996633"/>
                </a:solidFill>
              </a:rPr>
              <a:t>. Хромосомы, по которым мужской и женский пол отличается друг от друга, называются </a:t>
            </a:r>
            <a:r>
              <a:rPr lang="ru-RU" sz="2400" b="1" i="1">
                <a:solidFill>
                  <a:srgbClr val="996633"/>
                </a:solidFill>
              </a:rPr>
              <a:t>половыми</a:t>
            </a:r>
            <a:r>
              <a:rPr lang="ru-RU" sz="2400" b="1">
                <a:solidFill>
                  <a:srgbClr val="996633"/>
                </a:solidFill>
              </a:rPr>
              <a:t>, или </a:t>
            </a:r>
            <a:r>
              <a:rPr lang="ru-RU" sz="2400" b="1" i="1">
                <a:solidFill>
                  <a:srgbClr val="996633"/>
                </a:solidFill>
              </a:rPr>
              <a:t>гетерохромосомами</a:t>
            </a:r>
            <a:r>
              <a:rPr lang="ru-RU" sz="2400" b="1">
                <a:solidFill>
                  <a:srgbClr val="996633"/>
                </a:solidFill>
              </a:rPr>
              <a:t>.</a:t>
            </a:r>
          </a:p>
          <a:p>
            <a:r>
              <a:rPr lang="ru-RU" sz="2400" b="1">
                <a:solidFill>
                  <a:srgbClr val="996633"/>
                </a:solidFill>
              </a:rPr>
              <a:t> 	Половые хромосомы у женщин одинаковы, их называют Х-хромосомами. У мужчин имеется Х-хромосома и одна У-хромосома.</a:t>
            </a:r>
            <a:r>
              <a:rPr lang="ru-RU" sz="2400">
                <a:solidFill>
                  <a:srgbClr val="996633"/>
                </a:solidFill>
              </a:rPr>
              <a:t> </a:t>
            </a:r>
          </a:p>
        </p:txBody>
      </p:sp>
      <p:graphicFrame>
        <p:nvGraphicFramePr>
          <p:cNvPr id="2053" name="Object 96"/>
          <p:cNvGraphicFramePr>
            <a:graphicFrameLocks noChangeAspect="1"/>
          </p:cNvGraphicFramePr>
          <p:nvPr>
            <p:ph sz="quarter" idx="4"/>
          </p:nvPr>
        </p:nvGraphicFramePr>
        <p:xfrm>
          <a:off x="4716463" y="908050"/>
          <a:ext cx="3530600" cy="1073150"/>
        </p:xfrm>
        <a:graphic>
          <a:graphicData uri="http://schemas.openxmlformats.org/presentationml/2006/ole">
            <p:oleObj spid="_x0000_s2053" name="Image" r:id="rId6" imgW="1587302" imgH="482370" progId="Photoshop.Image.7">
              <p:embed/>
            </p:oleObj>
          </a:graphicData>
        </a:graphic>
      </p:graphicFrame>
      <p:sp>
        <p:nvSpPr>
          <p:cNvPr id="2057" name="Text Box 98"/>
          <p:cNvSpPr txBox="1">
            <a:spLocks noChangeArrowheads="1"/>
          </p:cNvSpPr>
          <p:nvPr/>
        </p:nvSpPr>
        <p:spPr bwMode="auto">
          <a:xfrm>
            <a:off x="1671638" y="13128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aphicFrame>
        <p:nvGraphicFramePr>
          <p:cNvPr id="3074" name="Object 21"/>
          <p:cNvGraphicFramePr>
            <a:graphicFrameLocks noChangeAspect="1"/>
          </p:cNvGraphicFramePr>
          <p:nvPr>
            <p:ph/>
          </p:nvPr>
        </p:nvGraphicFramePr>
        <p:xfrm>
          <a:off x="539750" y="188913"/>
          <a:ext cx="7777163" cy="2303462"/>
        </p:xfrm>
        <a:graphic>
          <a:graphicData uri="http://schemas.openxmlformats.org/presentationml/2006/ole">
            <p:oleObj spid="_x0000_s3074" name="Image" r:id="rId3" imgW="5079365" imgH="1434415" progId="Photoshop.Image.7">
              <p:embed/>
            </p:oleObj>
          </a:graphicData>
        </a:graphic>
      </p:graphicFrame>
      <p:sp>
        <p:nvSpPr>
          <p:cNvPr id="3076" name="Text Box 2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7" name="Text Box 2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8" name="Text Box 2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9" name="Text Box 2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0" name="Text Box 2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1" name="Text Box 2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2" name="Text Box 29"/>
          <p:cNvSpPr txBox="1">
            <a:spLocks noChangeArrowheads="1"/>
          </p:cNvSpPr>
          <p:nvPr/>
        </p:nvSpPr>
        <p:spPr bwMode="auto">
          <a:xfrm>
            <a:off x="468313" y="2492375"/>
            <a:ext cx="842486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	</a:t>
            </a:r>
            <a:r>
              <a:rPr lang="ru-RU" sz="2000" b="1">
                <a:solidFill>
                  <a:srgbClr val="996633"/>
                </a:solidFill>
              </a:rPr>
              <a:t>При созревании половых клеток в результате мейоза гаметы получают гаплоидный набор хромосом. При этом все яйцеклетки имеют по одной Х-хромосоме. Пол, который образует гаметы, одинаковые по половой хромосоме, называется </a:t>
            </a:r>
            <a:r>
              <a:rPr lang="ru-RU" sz="2000" b="1" i="1">
                <a:solidFill>
                  <a:srgbClr val="996633"/>
                </a:solidFill>
              </a:rPr>
              <a:t>гомогаметным</a:t>
            </a:r>
            <a:r>
              <a:rPr lang="ru-RU" sz="2000" b="1">
                <a:solidFill>
                  <a:srgbClr val="996633"/>
                </a:solidFill>
              </a:rPr>
              <a:t> и обозначается ХХ.</a:t>
            </a:r>
          </a:p>
          <a:p>
            <a:r>
              <a:rPr lang="ru-RU" sz="2000" b="1">
                <a:solidFill>
                  <a:srgbClr val="996633"/>
                </a:solidFill>
              </a:rPr>
              <a:t>	При сперматогенезе получаются гаметы двух сортов: половина несет Х-хромосому, половина – У-хромосому. Пол, который формирует гаметы, неодинаковые по половой хромосоме, называется </a:t>
            </a:r>
            <a:r>
              <a:rPr lang="ru-RU" sz="2000" b="1" i="1">
                <a:solidFill>
                  <a:srgbClr val="996633"/>
                </a:solidFill>
              </a:rPr>
              <a:t>гетерогаметным</a:t>
            </a:r>
            <a:r>
              <a:rPr lang="ru-RU" sz="2000" b="1">
                <a:solidFill>
                  <a:srgbClr val="996633"/>
                </a:solidFill>
              </a:rPr>
              <a:t> и обозначается как ХУ.</a:t>
            </a:r>
          </a:p>
          <a:p>
            <a:r>
              <a:rPr lang="ru-RU" sz="2000" b="1">
                <a:solidFill>
                  <a:srgbClr val="996633"/>
                </a:solidFill>
              </a:rPr>
              <a:t>	У человека, дрозофилы и ряда других организмов гомогаметен женский пол; у бабочек, пресмыкающихся, птиц – мужской. Кариотип петуха обозначается как ХХ, а кариотип курицы – ХУ.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098" name="Object 12"/>
          <p:cNvGraphicFramePr>
            <a:graphicFrameLocks noChangeAspect="1"/>
          </p:cNvGraphicFramePr>
          <p:nvPr>
            <p:ph sz="half" idx="1"/>
          </p:nvPr>
        </p:nvGraphicFramePr>
        <p:xfrm>
          <a:off x="684213" y="115888"/>
          <a:ext cx="8064500" cy="3629025"/>
        </p:xfrm>
        <a:graphic>
          <a:graphicData uri="http://schemas.openxmlformats.org/presentationml/2006/ole">
            <p:oleObj spid="_x0000_s4098" name="Image" r:id="rId3" imgW="5079365" imgH="2285714" progId="Photoshop.Image.7">
              <p:embed/>
            </p:oleObj>
          </a:graphicData>
        </a:graphic>
      </p:graphicFrame>
      <p:pic>
        <p:nvPicPr>
          <p:cNvPr id="4106" name="Picture 14" descr="CATKC156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2636838"/>
            <a:ext cx="917575" cy="1223962"/>
          </a:xfrm>
          <a:noFill/>
        </p:spPr>
      </p:pic>
      <p:sp>
        <p:nvSpPr>
          <p:cNvPr id="4107" name="Text Box 13"/>
          <p:cNvSpPr txBox="1">
            <a:spLocks noChangeArrowheads="1"/>
          </p:cNvSpPr>
          <p:nvPr/>
        </p:nvSpPr>
        <p:spPr bwMode="auto">
          <a:xfrm>
            <a:off x="539750" y="3933825"/>
            <a:ext cx="83534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996633"/>
                </a:solidFill>
              </a:rPr>
              <a:t>	</a:t>
            </a:r>
            <a:r>
              <a:rPr lang="ru-RU" sz="2000" b="1">
                <a:solidFill>
                  <a:srgbClr val="996633"/>
                </a:solidFill>
              </a:rPr>
              <a:t>У человека решающую роль в определении пола играет У-хромосома. Если яйцеклетка  оплодотворяется сперматозоидом, несущим Х-хромосому, развивается женский организм. Следовательно, женщины имеют одну Х-хромосому от отца и одну Х-хромосому от матери. </a:t>
            </a:r>
          </a:p>
          <a:p>
            <a:r>
              <a:rPr lang="ru-RU" sz="2000" b="1">
                <a:solidFill>
                  <a:srgbClr val="996633"/>
                </a:solidFill>
              </a:rPr>
              <a:t>	Если яйцеклетка оплодотворяется сперматозоидом, несущим У-хромосому, развивается мужской организм. Мужчина (ХУ) получает Х-хромосому только от матери. </a:t>
            </a:r>
          </a:p>
        </p:txBody>
      </p:sp>
      <p:pic>
        <p:nvPicPr>
          <p:cNvPr id="4108" name="Picture 17" descr="CATKC157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885113" y="2565400"/>
            <a:ext cx="1068387" cy="1287463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996633"/>
              </a:solidFill>
            </a:endParaRPr>
          </a:p>
          <a:p>
            <a:pPr algn="ctr"/>
            <a:endParaRPr lang="ru-RU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7" name="Text Box 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9" name="WordArt 11"/>
          <p:cNvSpPr>
            <a:spLocks noChangeArrowheads="1" noChangeShapeType="1"/>
          </p:cNvSpPr>
          <p:nvPr/>
        </p:nvSpPr>
        <p:spPr bwMode="auto">
          <a:xfrm>
            <a:off x="914400" y="277813"/>
            <a:ext cx="7772400" cy="703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сцепленное с полом наследование</a:t>
            </a:r>
          </a:p>
        </p:txBody>
      </p:sp>
      <p:pic>
        <p:nvPicPr>
          <p:cNvPr id="5130" name="Picture 16" descr="32_122"/>
          <p:cNvPicPr>
            <a:picLocks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924175"/>
            <a:ext cx="5689600" cy="3933825"/>
          </a:xfrm>
          <a:noFill/>
        </p:spPr>
      </p:pic>
      <p:graphicFrame>
        <p:nvGraphicFramePr>
          <p:cNvPr id="5122" name="Object 25"/>
          <p:cNvGraphicFramePr>
            <a:graphicFrameLocks noChangeAspect="1"/>
          </p:cNvGraphicFramePr>
          <p:nvPr>
            <p:ph sz="quarter" idx="2"/>
          </p:nvPr>
        </p:nvGraphicFramePr>
        <p:xfrm>
          <a:off x="6484938" y="2709863"/>
          <a:ext cx="352425" cy="503237"/>
        </p:xfrm>
        <a:graphic>
          <a:graphicData uri="http://schemas.openxmlformats.org/presentationml/2006/ole">
            <p:oleObj spid="_x0000_s5122" name="Image" r:id="rId4" imgW="177465" imgH="253789" progId="Photoshop.Image.7">
              <p:embed/>
            </p:oleObj>
          </a:graphicData>
        </a:graphic>
      </p:graphicFrame>
      <p:graphicFrame>
        <p:nvGraphicFramePr>
          <p:cNvPr id="5123" name="Object 29"/>
          <p:cNvGraphicFramePr>
            <a:graphicFrameLocks noChangeAspect="1"/>
          </p:cNvGraphicFramePr>
          <p:nvPr>
            <p:ph sz="quarter" idx="3"/>
          </p:nvPr>
        </p:nvGraphicFramePr>
        <p:xfrm>
          <a:off x="6496050" y="3860800"/>
          <a:ext cx="328613" cy="504825"/>
        </p:xfrm>
        <a:graphic>
          <a:graphicData uri="http://schemas.openxmlformats.org/presentationml/2006/ole">
            <p:oleObj spid="_x0000_s5123" name="Image" r:id="rId5" imgW="164905" imgH="253789" progId="Photoshop.Image.7">
              <p:embed/>
            </p:oleObj>
          </a:graphicData>
        </a:graphic>
      </p:graphicFrame>
      <p:sp>
        <p:nvSpPr>
          <p:cNvPr id="5131" name="Text Box 12"/>
          <p:cNvSpPr txBox="1">
            <a:spLocks noChangeArrowheads="1"/>
          </p:cNvSpPr>
          <p:nvPr/>
        </p:nvSpPr>
        <p:spPr bwMode="auto">
          <a:xfrm>
            <a:off x="395288" y="1052513"/>
            <a:ext cx="8569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996633"/>
                </a:solidFill>
              </a:rPr>
              <a:t>   </a:t>
            </a:r>
            <a:r>
              <a:rPr lang="ru-RU" sz="2000" b="1">
                <a:solidFill>
                  <a:srgbClr val="996633"/>
                </a:solidFill>
              </a:rPr>
              <a:t>Наследование признаков, гены которых находятся в  Х- или У-хромосомах, называют </a:t>
            </a:r>
            <a:r>
              <a:rPr lang="ru-RU" sz="2000" b="1" i="1">
                <a:solidFill>
                  <a:srgbClr val="996633"/>
                </a:solidFill>
              </a:rPr>
              <a:t>наследованием, сцепленным с полом</a:t>
            </a:r>
            <a:r>
              <a:rPr lang="ru-RU" sz="2000" b="1">
                <a:solidFill>
                  <a:srgbClr val="996633"/>
                </a:solidFill>
              </a:rPr>
              <a:t>.</a:t>
            </a:r>
          </a:p>
          <a:p>
            <a:r>
              <a:rPr lang="ru-RU" sz="2000" b="1">
                <a:solidFill>
                  <a:srgbClr val="996633"/>
                </a:solidFill>
              </a:rPr>
              <a:t>   При этом в половых хромосомах могут находиться и гены, не участвующие в развитии половых признаков. Классическим примером действия гена, сцепленного с Х - хромосомами является гемофилия.</a:t>
            </a:r>
            <a:r>
              <a:rPr lang="ru-RU" sz="2000">
                <a:solidFill>
                  <a:srgbClr val="996633"/>
                </a:solidFill>
              </a:rPr>
              <a:t> </a:t>
            </a:r>
          </a:p>
        </p:txBody>
      </p:sp>
      <p:graphicFrame>
        <p:nvGraphicFramePr>
          <p:cNvPr id="5124" name="Object 31"/>
          <p:cNvGraphicFramePr>
            <a:graphicFrameLocks noChangeAspect="1"/>
          </p:cNvGraphicFramePr>
          <p:nvPr>
            <p:ph sz="quarter" idx="4"/>
          </p:nvPr>
        </p:nvGraphicFramePr>
        <p:xfrm>
          <a:off x="6372225" y="5056188"/>
          <a:ext cx="673100" cy="388937"/>
        </p:xfrm>
        <a:graphic>
          <a:graphicData uri="http://schemas.openxmlformats.org/presentationml/2006/ole">
            <p:oleObj spid="_x0000_s5124" name="Image" r:id="rId6" imgW="241185" imgH="139683" progId="Photoshop.Image.7">
              <p:embed/>
            </p:oleObj>
          </a:graphicData>
        </a:graphic>
      </p:graphicFrame>
      <p:sp>
        <p:nvSpPr>
          <p:cNvPr id="5132" name="Text Box 33"/>
          <p:cNvSpPr txBox="1">
            <a:spLocks noChangeArrowheads="1"/>
          </p:cNvSpPr>
          <p:nvPr/>
        </p:nvSpPr>
        <p:spPr bwMode="auto">
          <a:xfrm>
            <a:off x="6948488" y="2716213"/>
            <a:ext cx="165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Х-хромосома </a:t>
            </a:r>
          </a:p>
          <a:p>
            <a:r>
              <a:rPr lang="ru-RU" sz="1800">
                <a:solidFill>
                  <a:srgbClr val="996633"/>
                </a:solidFill>
              </a:rPr>
              <a:t>с геном Н</a:t>
            </a:r>
          </a:p>
        </p:txBody>
      </p:sp>
      <p:sp>
        <p:nvSpPr>
          <p:cNvPr id="5133" name="Text Box 34"/>
          <p:cNvSpPr txBox="1">
            <a:spLocks noChangeArrowheads="1"/>
          </p:cNvSpPr>
          <p:nvPr/>
        </p:nvSpPr>
        <p:spPr bwMode="auto">
          <a:xfrm>
            <a:off x="6948488" y="3860800"/>
            <a:ext cx="165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 Х-хромосома</a:t>
            </a:r>
          </a:p>
          <a:p>
            <a:r>
              <a:rPr lang="ru-RU" sz="1800">
                <a:solidFill>
                  <a:srgbClr val="996633"/>
                </a:solidFill>
              </a:rPr>
              <a:t>С геном </a:t>
            </a:r>
            <a:r>
              <a:rPr lang="en-US" sz="1800">
                <a:solidFill>
                  <a:srgbClr val="996633"/>
                </a:solidFill>
              </a:rPr>
              <a:t>h</a:t>
            </a:r>
            <a:endParaRPr lang="ru-RU" sz="1800">
              <a:solidFill>
                <a:srgbClr val="996633"/>
              </a:solidFill>
            </a:endParaRPr>
          </a:p>
        </p:txBody>
      </p:sp>
      <p:sp>
        <p:nvSpPr>
          <p:cNvPr id="5134" name="Text Box 35"/>
          <p:cNvSpPr txBox="1">
            <a:spLocks noChangeArrowheads="1"/>
          </p:cNvSpPr>
          <p:nvPr/>
        </p:nvSpPr>
        <p:spPr bwMode="auto">
          <a:xfrm>
            <a:off x="7235825" y="5078413"/>
            <a:ext cx="164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У-хромосома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783</TotalTime>
  <Words>425</Words>
  <Application>Microsoft Office PowerPoint</Application>
  <PresentationFormat>Экран (4:3)</PresentationFormat>
  <Paragraphs>81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Times New Roman</vt:lpstr>
      <vt:lpstr>Wingdings</vt:lpstr>
      <vt:lpstr>Calibri</vt:lpstr>
      <vt:lpstr>Слои</vt:lpstr>
      <vt:lpstr>Adobe Photoshop Image</vt:lpstr>
      <vt:lpstr>Слайд 1</vt:lpstr>
      <vt:lpstr>Слайд 2</vt:lpstr>
      <vt:lpstr> </vt:lpstr>
      <vt:lpstr>Слайд 4</vt:lpstr>
      <vt:lpstr>Слайд 5</vt:lpstr>
      <vt:lpstr>               </vt:lpstr>
      <vt:lpstr>Слайд 7</vt:lpstr>
      <vt:lpstr>Слайд 8</vt:lpstr>
      <vt:lpstr>Слайд 9</vt:lpstr>
      <vt:lpstr>Слайд 10</vt:lpstr>
      <vt:lpstr>  </vt:lpstr>
      <vt:lpstr>  </vt:lpstr>
    </vt:vector>
  </TitlesOfParts>
  <Company>Klimofils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Klimina</dc:creator>
  <cp:lastModifiedBy>Admin</cp:lastModifiedBy>
  <cp:revision>34</cp:revision>
  <cp:lastPrinted>1601-01-01T00:00:00Z</cp:lastPrinted>
  <dcterms:created xsi:type="dcterms:W3CDTF">2006-02-05T08:45:19Z</dcterms:created>
  <dcterms:modified xsi:type="dcterms:W3CDTF">2012-02-16T20:22:35Z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