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sldIdLst>
    <p:sldId id="256" r:id="rId4"/>
    <p:sldId id="257" r:id="rId5"/>
    <p:sldId id="259" r:id="rId6"/>
    <p:sldId id="258" r:id="rId7"/>
    <p:sldId id="264" r:id="rId8"/>
    <p:sldId id="271" r:id="rId9"/>
    <p:sldId id="260" r:id="rId10"/>
    <p:sldId id="272" r:id="rId11"/>
    <p:sldId id="261" r:id="rId12"/>
    <p:sldId id="263" r:id="rId13"/>
    <p:sldId id="268" r:id="rId14"/>
    <p:sldId id="265" r:id="rId15"/>
    <p:sldId id="273" r:id="rId16"/>
    <p:sldId id="266" r:id="rId17"/>
    <p:sldId id="267"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68" d="100"/>
          <a:sy n="68" d="100"/>
        </p:scale>
        <p:origin x="-129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199545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4782474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0689538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4763872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4983473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498635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245407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101734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6514798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759554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8449431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0369494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90069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5498654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955126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40669062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7509247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220927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6863089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8257879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9871352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034083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02.08.2014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02.08.2014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6742063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02.08.2014</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3660706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ru.wikipedia.org/wiki/%D0%9A%D1%80%D0%BE%D0%B2%D0%B5%D0%BD%D0%BE%D1%81%D0%BD%D0%B0%D1%8F_%D1%81%D0%B8%D1%81%D1%82%D0%B5%D0%BC%D0%B0" TargetMode="External"/><Relationship Id="rId2" Type="http://schemas.openxmlformats.org/officeDocument/2006/relationships/hyperlink" Target="http://ru.wikipedia.org/wiki/%D0%9B%D0%B0%D1%82%D0%B8%D0%BD%D1%81%D0%BA%D0%B8%D0%B9_%D1%8F%D0%B7%D1%8B%D0%BA" TargetMode="External"/><Relationship Id="rId1" Type="http://schemas.openxmlformats.org/officeDocument/2006/relationships/slideLayout" Target="../slideLayouts/slideLayout7.xml"/><Relationship Id="rId5" Type="http://schemas.openxmlformats.org/officeDocument/2006/relationships/hyperlink" Target="http://ru.wikipedia.org/wiki/%D0%92%D0%B8%D1%82%D0%B0%D0%BC%D0%B8%D0%BD" TargetMode="External"/><Relationship Id="rId4" Type="http://schemas.openxmlformats.org/officeDocument/2006/relationships/hyperlink" Target="http://ru.wikipedia.org/wiki/%D0%98%D0%BC%D0%BC%D1%83%D0%BD%D0%BD%D0%B0%D1%8F_%D1%81%D0%B8%D1%81%D1%82%D0%B5%D0%BC%D0%B0"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ru.wikipedia.org/w/index.php?title=%D0%94%D1%80%D0%BE%D0%B6%D0%B6%D0%B5%D0%B2%D0%BE%D0%B9_%D1%8D%D0%BA%D1%81%D1%82%D1%80%D0%B0%D0%BA%D1%82&amp;action=edit&amp;redlink=1" TargetMode="External"/><Relationship Id="rId2" Type="http://schemas.openxmlformats.org/officeDocument/2006/relationships/hyperlink" Target="http://ru.wikipedia.org/w/index.php?title=%D0%9B%D1%8E%D1%81%D0%B8_%D0%A3%D0%B8%D0%BB%D0%BB%D1%81&amp;action=edit&amp;redlink=1" TargetMode="External"/><Relationship Id="rId1" Type="http://schemas.openxmlformats.org/officeDocument/2006/relationships/slideLayout" Target="../slideLayouts/slideLayout6.xml"/><Relationship Id="rId5" Type="http://schemas.openxmlformats.org/officeDocument/2006/relationships/hyperlink" Target="http://ru.wikipedia.org/wiki/%D0%A8%D0%BF%D0%B8%D0%BD%D0%B0%D1%82" TargetMode="External"/><Relationship Id="rId4" Type="http://schemas.openxmlformats.org/officeDocument/2006/relationships/hyperlink" Target="http://ru.wikipedia.org/wiki/%D0%90%D0%BD%D0%B5%D0%BC%D0%B8%D1%8F"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ru.wikipedia.org/wiki/%D0%94%D0%9D%D0%9A"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ru.wikipedia.org/wiki/%D0%9C%D0%B5%D0%B3%D0%B0%D0%BB%D0%BE%D0%B1%D0%BB%D0%B0%D1%81%D1%82" TargetMode="External"/><Relationship Id="rId2" Type="http://schemas.openxmlformats.org/officeDocument/2006/relationships/hyperlink" Target="http://ru.wikipedia.org/wiki/%D0%9A%D0%BE%D1%81%D1%82%D0%BD%D1%8B%D0%B9_%D0%BC%D0%BE%D0%B7%D0%B3" TargetMode="External"/><Relationship Id="rId1" Type="http://schemas.openxmlformats.org/officeDocument/2006/relationships/slideLayout" Target="../slideLayouts/slideLayout28.xml"/><Relationship Id="rId5" Type="http://schemas.openxmlformats.org/officeDocument/2006/relationships/image" Target="../media/image8.png"/><Relationship Id="rId4" Type="http://schemas.openxmlformats.org/officeDocument/2006/relationships/hyperlink" Target="http://ru.wikipedia.org/w/index.php?title=%D0%9C%D0%B5%D0%B3%D0%B0%D0%BB%D0%BE%D0%B1%D0%BB%D0%B0%D1%81%D1%82%D0%BD%D0%B0%D1%8F_%D0%B0%D0%BD%D0%B5%D0%BC%D0%B8%D1%8F&amp;action=edit&amp;redlink=1"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1412776"/>
            <a:ext cx="8229600" cy="2016224"/>
          </a:xfrm>
        </p:spPr>
        <p:txBody>
          <a:bodyPr>
            <a:normAutofit fontScale="90000"/>
          </a:bodyPr>
          <a:lstStyle/>
          <a:p>
            <a:r>
              <a:rPr lang="ru-RU" sz="5400" i="1" dirty="0" smtClean="0"/>
              <a:t/>
            </a:r>
            <a:br>
              <a:rPr lang="ru-RU" sz="5400" i="1" dirty="0" smtClean="0"/>
            </a:br>
            <a:r>
              <a:rPr lang="ru-RU" sz="5400" i="1" dirty="0"/>
              <a:t/>
            </a:r>
            <a:br>
              <a:rPr lang="ru-RU" sz="5400" i="1" dirty="0"/>
            </a:br>
            <a:r>
              <a:rPr lang="ru-RU" sz="6000" b="1" i="1" dirty="0" smtClean="0"/>
              <a:t>Фолиевая кислота</a:t>
            </a:r>
            <a:br>
              <a:rPr lang="ru-RU" sz="6000" b="1" i="1" dirty="0" smtClean="0"/>
            </a:br>
            <a:endParaRPr lang="ru-RU" sz="6000" b="1" i="1" dirty="0"/>
          </a:p>
        </p:txBody>
      </p:sp>
      <p:sp>
        <p:nvSpPr>
          <p:cNvPr id="2" name="TextBox 1"/>
          <p:cNvSpPr txBox="1"/>
          <p:nvPr/>
        </p:nvSpPr>
        <p:spPr>
          <a:xfrm>
            <a:off x="2843808" y="476672"/>
            <a:ext cx="3122971" cy="369332"/>
          </a:xfrm>
          <a:prstGeom prst="rect">
            <a:avLst/>
          </a:prstGeom>
          <a:noFill/>
        </p:spPr>
        <p:txBody>
          <a:bodyPr wrap="none" rtlCol="0">
            <a:spAutoFit/>
          </a:bodyPr>
          <a:lstStyle/>
          <a:p>
            <a:r>
              <a:rPr lang="ru-RU" dirty="0" smtClean="0"/>
              <a:t>ГОУ СПО ТОМУ № 1 г. Узловая</a:t>
            </a:r>
            <a:endParaRPr lang="ru-RU" dirty="0"/>
          </a:p>
        </p:txBody>
      </p:sp>
      <p:sp>
        <p:nvSpPr>
          <p:cNvPr id="3" name="TextBox 2"/>
          <p:cNvSpPr txBox="1"/>
          <p:nvPr/>
        </p:nvSpPr>
        <p:spPr>
          <a:xfrm>
            <a:off x="4644007" y="4654006"/>
            <a:ext cx="3455241" cy="923330"/>
          </a:xfrm>
          <a:prstGeom prst="rect">
            <a:avLst/>
          </a:prstGeom>
          <a:noFill/>
        </p:spPr>
        <p:txBody>
          <a:bodyPr wrap="none" rtlCol="0">
            <a:spAutoFit/>
          </a:bodyPr>
          <a:lstStyle/>
          <a:p>
            <a:r>
              <a:rPr lang="ru-RU" dirty="0" smtClean="0"/>
              <a:t>Выполнила студентка группы 311</a:t>
            </a:r>
          </a:p>
          <a:p>
            <a:r>
              <a:rPr lang="ru-RU" dirty="0" smtClean="0"/>
              <a:t>             </a:t>
            </a:r>
            <a:r>
              <a:rPr lang="ru-RU" dirty="0" err="1" smtClean="0"/>
              <a:t>Помыткина</a:t>
            </a:r>
            <a:r>
              <a:rPr lang="ru-RU" dirty="0" smtClean="0"/>
              <a:t> Елена</a:t>
            </a:r>
          </a:p>
          <a:p>
            <a:r>
              <a:rPr lang="ru-RU" dirty="0" smtClean="0"/>
              <a:t>Преподаватель Коновалова Л. В.</a:t>
            </a:r>
            <a:endParaRPr lang="ru-RU"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59632" y="3429000"/>
            <a:ext cx="2376264" cy="2920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3" name="Прямоугольник 2"/>
          <p:cNvSpPr/>
          <p:nvPr/>
        </p:nvSpPr>
        <p:spPr>
          <a:xfrm>
            <a:off x="323528" y="620688"/>
            <a:ext cx="8424936" cy="1384995"/>
          </a:xfrm>
          <a:prstGeom prst="rect">
            <a:avLst/>
          </a:prstGeom>
        </p:spPr>
        <p:txBody>
          <a:bodyPr wrap="square">
            <a:spAutoFit/>
          </a:bodyPr>
          <a:lstStyle/>
          <a:p>
            <a:r>
              <a:rPr lang="ru-RU" sz="2800" dirty="0" smtClean="0"/>
              <a:t>Животные и человек не синтезируют фолиевую кислоту, получая её вместе с пищей, либо благодаря синтезу микрофлорой кишечника. </a:t>
            </a:r>
            <a:endParaRPr lang="ru-RU" sz="2800" dirty="0"/>
          </a:p>
        </p:txBody>
      </p:sp>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72400" y="2816717"/>
            <a:ext cx="4476064" cy="27154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2823744"/>
            <a:ext cx="3557674" cy="27512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60648"/>
            <a:ext cx="8352928" cy="2246769"/>
          </a:xfrm>
          <a:prstGeom prst="rect">
            <a:avLst/>
          </a:prstGeom>
          <a:noFill/>
        </p:spPr>
        <p:txBody>
          <a:bodyPr wrap="square" rtlCol="0">
            <a:spAutoFit/>
          </a:bodyPr>
          <a:lstStyle/>
          <a:p>
            <a:r>
              <a:rPr lang="ru-RU" sz="2800" dirty="0">
                <a:solidFill>
                  <a:prstClr val="black"/>
                </a:solidFill>
              </a:rPr>
              <a:t>Фолиевая кислота в значимых количествах содержится в зелёных овощах с листьями, в некоторых цитрусовых, в бобовых, в хлебе из муки грубого помола, дрожжах, печени, входит в состав мёда. </a:t>
            </a:r>
            <a:endParaRPr lang="ru-RU"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3728" y="4249216"/>
            <a:ext cx="3240360" cy="24302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52120" y="4797151"/>
            <a:ext cx="2213485" cy="16527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347864" y="2636912"/>
            <a:ext cx="2803161" cy="18500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92304" y="2636912"/>
            <a:ext cx="2160240" cy="17137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4578" name="Picture 2" descr="http://t0.gstatic.com/images?q=tbn:ANd9GcQ7R4QY4VHjE5qZfRsdrNOnh2vpJVy3GJV5gDGDR-Uqs50VaRiWlw"/>
          <p:cNvPicPr>
            <a:picLocks noChangeAspect="1" noChangeArrowheads="1"/>
          </p:cNvPicPr>
          <p:nvPr/>
        </p:nvPicPr>
        <p:blipFill>
          <a:blip r:embed="rId6" cstate="print"/>
          <a:srcRect/>
          <a:stretch>
            <a:fillRect/>
          </a:stretch>
        </p:blipFill>
        <p:spPr bwMode="auto">
          <a:xfrm>
            <a:off x="373781" y="2667083"/>
            <a:ext cx="2987824" cy="224086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Гиповитаминоз</a:t>
            </a:r>
            <a:endParaRPr lang="ru-RU" dirty="0"/>
          </a:p>
        </p:txBody>
      </p:sp>
      <p:sp>
        <p:nvSpPr>
          <p:cNvPr id="5" name="TextBox 4"/>
          <p:cNvSpPr txBox="1"/>
          <p:nvPr/>
        </p:nvSpPr>
        <p:spPr>
          <a:xfrm>
            <a:off x="611560" y="1345886"/>
            <a:ext cx="7704856" cy="2862322"/>
          </a:xfrm>
          <a:prstGeom prst="rect">
            <a:avLst/>
          </a:prstGeom>
          <a:noFill/>
        </p:spPr>
        <p:txBody>
          <a:bodyPr wrap="square" rtlCol="0">
            <a:spAutoFit/>
          </a:bodyPr>
          <a:lstStyle/>
          <a:p>
            <a:r>
              <a:rPr lang="ru-RU" dirty="0">
                <a:solidFill>
                  <a:srgbClr val="000000"/>
                </a:solidFill>
                <a:latin typeface="Verdana" pitchFamily="34" charset="0"/>
                <a:ea typeface="Verdana" pitchFamily="34" charset="0"/>
                <a:cs typeface="Verdana" pitchFamily="34" charset="0"/>
              </a:rPr>
              <a:t>Развивается редко, в основном при нарушениях усвоения ее организмом</a:t>
            </a:r>
            <a:r>
              <a:rPr lang="ru-RU" dirty="0" smtClean="0">
                <a:solidFill>
                  <a:srgbClr val="000000"/>
                </a:solidFill>
                <a:latin typeface="Verdana" pitchFamily="34" charset="0"/>
                <a:ea typeface="Verdana" pitchFamily="34" charset="0"/>
                <a:cs typeface="Verdana" pitchFamily="34" charset="0"/>
              </a:rPr>
              <a:t>.</a:t>
            </a:r>
            <a:r>
              <a:rPr lang="ru-RU" dirty="0">
                <a:solidFill>
                  <a:srgbClr val="333333"/>
                </a:solidFill>
                <a:latin typeface="Times New Roman"/>
              </a:rPr>
              <a:t> </a:t>
            </a:r>
            <a:endParaRPr lang="ru-RU" dirty="0" smtClean="0">
              <a:solidFill>
                <a:srgbClr val="333333"/>
              </a:solidFill>
              <a:latin typeface="Times New Roman"/>
            </a:endParaRPr>
          </a:p>
          <a:p>
            <a:r>
              <a:rPr lang="ru-RU" dirty="0" smtClean="0">
                <a:solidFill>
                  <a:schemeClr val="tx1">
                    <a:lumMod val="95000"/>
                    <a:lumOff val="5000"/>
                  </a:schemeClr>
                </a:solidFill>
                <a:latin typeface="Verdana" pitchFamily="34" charset="0"/>
                <a:ea typeface="Verdana" pitchFamily="34" charset="0"/>
                <a:cs typeface="Verdana" pitchFamily="34" charset="0"/>
              </a:rPr>
              <a:t>Симптомы гиповитаминоза: “красный </a:t>
            </a:r>
            <a:r>
              <a:rPr lang="ru-RU" dirty="0">
                <a:solidFill>
                  <a:schemeClr val="tx1">
                    <a:lumMod val="95000"/>
                    <a:lumOff val="5000"/>
                  </a:schemeClr>
                </a:solidFill>
                <a:latin typeface="Verdana" pitchFamily="34" charset="0"/>
                <a:ea typeface="Verdana" pitchFamily="34" charset="0"/>
                <a:cs typeface="Verdana" pitchFamily="34" charset="0"/>
              </a:rPr>
              <a:t>язык”, анемия, апатия, усталость, бессонница, беспокойство, нарушения пищеварения, поседение, замедление роста, затрудненное дыхание, проблемы с памятью, врожденные дефекты потомства.</a:t>
            </a:r>
            <a:endParaRPr lang="ru-RU" dirty="0" smtClean="0">
              <a:solidFill>
                <a:schemeClr val="tx1">
                  <a:lumMod val="95000"/>
                  <a:lumOff val="5000"/>
                </a:schemeClr>
              </a:solidFill>
              <a:latin typeface="Verdana" pitchFamily="34" charset="0"/>
              <a:ea typeface="Verdana" pitchFamily="34" charset="0"/>
              <a:cs typeface="Verdana" pitchFamily="34" charset="0"/>
            </a:endParaRPr>
          </a:p>
          <a:p>
            <a:r>
              <a:rPr lang="ru-RU" dirty="0" smtClean="0">
                <a:solidFill>
                  <a:schemeClr val="tx1">
                    <a:lumMod val="95000"/>
                    <a:lumOff val="5000"/>
                  </a:schemeClr>
                </a:solidFill>
                <a:latin typeface="Verdana" pitchFamily="34" charset="0"/>
                <a:ea typeface="Verdana" pitchFamily="34" charset="0"/>
                <a:cs typeface="Verdana" pitchFamily="34" charset="0"/>
              </a:rPr>
              <a:t>При </a:t>
            </a:r>
            <a:r>
              <a:rPr lang="ru-RU" dirty="0">
                <a:solidFill>
                  <a:schemeClr val="tx1">
                    <a:lumMod val="95000"/>
                    <a:lumOff val="5000"/>
                  </a:schemeClr>
                </a:solidFill>
                <a:latin typeface="Verdana" pitchFamily="34" charset="0"/>
                <a:ea typeface="Verdana" pitchFamily="34" charset="0"/>
                <a:cs typeface="Verdana" pitchFamily="34" charset="0"/>
              </a:rPr>
              <a:t>дефиците фолиевой кислоты у беременной возрастает вероятность развития токсикозов, депрессий, появляются боли в ногах, развивается анемия беременных.</a:t>
            </a: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23828" y="4209270"/>
            <a:ext cx="3204356" cy="23925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Гипервитаминоз</a:t>
            </a:r>
            <a:endParaRPr lang="ru-RU" dirty="0"/>
          </a:p>
        </p:txBody>
      </p:sp>
      <p:sp>
        <p:nvSpPr>
          <p:cNvPr id="3" name="TextBox 2"/>
          <p:cNvSpPr txBox="1"/>
          <p:nvPr/>
        </p:nvSpPr>
        <p:spPr>
          <a:xfrm>
            <a:off x="1043608" y="1484784"/>
            <a:ext cx="6984776" cy="1754326"/>
          </a:xfrm>
          <a:prstGeom prst="rect">
            <a:avLst/>
          </a:prstGeom>
          <a:noFill/>
        </p:spPr>
        <p:txBody>
          <a:bodyPr wrap="square" rtlCol="0">
            <a:spAutoFit/>
          </a:bodyPr>
          <a:lstStyle/>
          <a:p>
            <a:r>
              <a:rPr lang="ru-RU" dirty="0">
                <a:solidFill>
                  <a:srgbClr val="333333"/>
                </a:solidFill>
                <a:latin typeface="Times New Roman"/>
              </a:rPr>
              <a:t>Большие дозы фолиевой кислоты иногда вызывают у детей диспепсию, повышение возбудимости ЦНС, могут привести к гипертрофии и гиперплазии эпителиальных клеток почек</a:t>
            </a:r>
            <a:r>
              <a:rPr lang="ru-RU" dirty="0" smtClean="0">
                <a:solidFill>
                  <a:srgbClr val="333333"/>
                </a:solidFill>
                <a:latin typeface="Times New Roman"/>
              </a:rPr>
              <a:t>. Длительное </a:t>
            </a:r>
            <a:r>
              <a:rPr lang="ru-RU" dirty="0">
                <a:solidFill>
                  <a:srgbClr val="333333"/>
                </a:solidFill>
                <a:latin typeface="Times New Roman"/>
              </a:rPr>
              <a:t>применение больших доз фолиевой кислоты не рекомендуется из-за возможности снижения в крови концентрации витамина В12.</a:t>
            </a:r>
            <a:endParaRPr lang="ru-RU" dirty="0"/>
          </a:p>
        </p:txBody>
      </p:sp>
    </p:spTree>
    <p:extLst>
      <p:ext uri="{BB962C8B-B14F-4D97-AF65-F5344CB8AC3E}">
        <p14:creationId xmlns:p14="http://schemas.microsoft.com/office/powerpoint/2010/main" xmlns="" val="2502935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476672"/>
            <a:ext cx="8208912" cy="5909310"/>
          </a:xfrm>
          <a:prstGeom prst="rect">
            <a:avLst/>
          </a:prstGeom>
        </p:spPr>
        <p:txBody>
          <a:bodyPr wrap="square">
            <a:spAutoFit/>
          </a:bodyPr>
          <a:lstStyle/>
          <a:p>
            <a:pPr algn="ctr"/>
            <a:r>
              <a:rPr lang="ru-RU" b="1" dirty="0"/>
              <a:t>ОБЩИЕ ДАННЫЕ О ДЕЙСТВИЕ ФОЛИЕВОЙ </a:t>
            </a:r>
            <a:r>
              <a:rPr lang="ru-RU" b="1" dirty="0" smtClean="0"/>
              <a:t>КИСЛОТЫ:</a:t>
            </a:r>
            <a:endParaRPr lang="ru-RU" dirty="0"/>
          </a:p>
          <a:p>
            <a:pPr marL="285750" indent="-285750">
              <a:buFont typeface="Wingdings" pitchFamily="2" charset="2"/>
              <a:buChar char="§"/>
            </a:pPr>
            <a:r>
              <a:rPr lang="ru-RU" dirty="0" smtClean="0"/>
              <a:t>Фолиевая </a:t>
            </a:r>
            <a:r>
              <a:rPr lang="ru-RU" dirty="0"/>
              <a:t>кислота принимает активное участие в процессах регуляции функций органов кроветворения, оказывает антианемическое воздействие при </a:t>
            </a:r>
            <a:r>
              <a:rPr lang="ru-RU" dirty="0" err="1"/>
              <a:t>макроцитарной</a:t>
            </a:r>
            <a:r>
              <a:rPr lang="ru-RU" dirty="0"/>
              <a:t> анемии.</a:t>
            </a:r>
          </a:p>
          <a:p>
            <a:pPr marL="285750" indent="-285750">
              <a:buFont typeface="Wingdings" pitchFamily="2" charset="2"/>
              <a:buChar char="§"/>
            </a:pPr>
            <a:r>
              <a:rPr lang="ru-RU" dirty="0"/>
              <a:t>Фолиевая кислота влияет на функции кишечника и печени, повышает содержание холина в печени и препятствует ее жировой инфильтрации.</a:t>
            </a:r>
          </a:p>
          <a:p>
            <a:pPr marL="285750" indent="-285750">
              <a:buFont typeface="Wingdings" pitchFamily="2" charset="2"/>
              <a:buChar char="§"/>
            </a:pPr>
            <a:r>
              <a:rPr lang="ru-RU" dirty="0"/>
              <a:t>Фолиевая кислота поддерживает иммунную систему, способствую нормальному образованию и функционированию белых кровяных телец.</a:t>
            </a:r>
          </a:p>
          <a:p>
            <a:pPr marL="285750" indent="-285750">
              <a:buFont typeface="Wingdings" pitchFamily="2" charset="2"/>
              <a:buChar char="§"/>
            </a:pPr>
            <a:r>
              <a:rPr lang="ru-RU" dirty="0"/>
              <a:t>Фолиевая кислота играет важную роль при беременности. Она регулирует формирование нервных клеток эмбриона, что крайне важно для нормального развития. Ежедневный прием фолиевой кислоты на ранних сроках беременности может предупредить такие дефекты нервного ствола плода, как </a:t>
            </a:r>
            <a:r>
              <a:rPr lang="ru-RU" dirty="0" err="1"/>
              <a:t>аненцефалия</a:t>
            </a:r>
            <a:r>
              <a:rPr lang="ru-RU" dirty="0"/>
              <a:t> и расщепление позвоночника (</a:t>
            </a:r>
            <a:r>
              <a:rPr lang="ru-RU" dirty="0" err="1"/>
              <a:t>spina</a:t>
            </a:r>
            <a:r>
              <a:rPr lang="ru-RU" dirty="0"/>
              <a:t> </a:t>
            </a:r>
            <a:r>
              <a:rPr lang="ru-RU" dirty="0" err="1"/>
              <a:t>bifida</a:t>
            </a:r>
            <a:r>
              <a:rPr lang="ru-RU" dirty="0"/>
              <a:t>) в 75% случаев.</a:t>
            </a:r>
          </a:p>
          <a:p>
            <a:pPr marL="285750" indent="-285750">
              <a:buFont typeface="Wingdings" pitchFamily="2" charset="2"/>
              <a:buChar char="§"/>
            </a:pPr>
            <a:r>
              <a:rPr lang="ru-RU" dirty="0"/>
              <a:t>Кроме того, фолиевая кислота предотвращает преждевременные роды, рождение недоношенных детей и преждевременный прорыв околоплодной оболочки.</a:t>
            </a:r>
          </a:p>
          <a:p>
            <a:pPr marL="285750" indent="-285750">
              <a:buFont typeface="Wingdings" pitchFamily="2" charset="2"/>
              <a:buChar char="§"/>
            </a:pPr>
            <a:r>
              <a:rPr lang="ru-RU" b="1" dirty="0" err="1"/>
              <a:t>Фоливевая</a:t>
            </a:r>
            <a:r>
              <a:rPr lang="ru-RU" b="1" dirty="0"/>
              <a:t> кислота незаменима для снятия послеродовой депрессии, так что ее по праву можно назвать самым главным “женским” витамином.</a:t>
            </a:r>
            <a:endParaRPr lang="ru-RU" dirty="0"/>
          </a:p>
          <a:p>
            <a:pPr marL="285750" indent="-285750">
              <a:buFont typeface="Wingdings" pitchFamily="2" charset="2"/>
              <a:buChar char="§"/>
            </a:pPr>
            <a:r>
              <a:rPr lang="ru-RU" dirty="0"/>
              <a:t>В высоких дозах фолиевая кислота обладает </a:t>
            </a:r>
            <a:r>
              <a:rPr lang="ru-RU" dirty="0" err="1"/>
              <a:t>эстрогеноподобным</a:t>
            </a:r>
            <a:r>
              <a:rPr lang="ru-RU" dirty="0"/>
              <a:t> действием, она может замедлить наступление менопаузы и ослабить ее симптомы, а у девушек-подростков она может корректировать задержку полового развития</a:t>
            </a:r>
            <a:r>
              <a:rPr lang="ru-RU" dirty="0" smtClean="0"/>
              <a:t>.</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026570"/>
          </a:xfrm>
        </p:spPr>
        <p:txBody>
          <a:bodyPr>
            <a:normAutofit/>
          </a:bodyPr>
          <a:lstStyle/>
          <a:p>
            <a:r>
              <a:rPr lang="ru-RU" sz="5400" dirty="0" smtClean="0"/>
              <a:t>Спасибо за внимание</a:t>
            </a:r>
            <a:endParaRPr lang="ru-RU" sz="5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3" name="Прямоугольник 2"/>
          <p:cNvSpPr/>
          <p:nvPr/>
        </p:nvSpPr>
        <p:spPr>
          <a:xfrm>
            <a:off x="710285" y="1052736"/>
            <a:ext cx="7660456" cy="3970318"/>
          </a:xfrm>
          <a:prstGeom prst="rect">
            <a:avLst/>
          </a:prstGeom>
        </p:spPr>
        <p:txBody>
          <a:bodyPr wrap="square">
            <a:spAutoFit/>
          </a:bodyPr>
          <a:lstStyle/>
          <a:p>
            <a:r>
              <a:rPr lang="ru-RU" sz="2800" b="1" dirty="0" err="1" smtClean="0"/>
              <a:t>Фо́лиевая</a:t>
            </a:r>
            <a:r>
              <a:rPr lang="ru-RU" sz="2800" b="1" dirty="0" smtClean="0"/>
              <a:t> кислота́</a:t>
            </a:r>
            <a:r>
              <a:rPr lang="ru-RU" sz="2800" dirty="0" smtClean="0"/>
              <a:t> (</a:t>
            </a:r>
            <a:r>
              <a:rPr lang="ru-RU" sz="2800" dirty="0" smtClean="0">
                <a:hlinkClick r:id="rId2" tooltip="Латинский язык"/>
              </a:rPr>
              <a:t>лат.</a:t>
            </a:r>
            <a:r>
              <a:rPr lang="ru-RU" sz="2800" dirty="0" smtClean="0"/>
              <a:t> </a:t>
            </a:r>
            <a:r>
              <a:rPr lang="ru-RU" sz="2800" i="1" dirty="0" err="1" smtClean="0"/>
              <a:t>acidum</a:t>
            </a:r>
            <a:r>
              <a:rPr lang="ru-RU" sz="2800" i="1" dirty="0" smtClean="0"/>
              <a:t> </a:t>
            </a:r>
            <a:r>
              <a:rPr lang="ru-RU" sz="2800" i="1" dirty="0" err="1" smtClean="0"/>
              <a:t>folicum</a:t>
            </a:r>
            <a:r>
              <a:rPr lang="ru-RU" sz="2800" dirty="0" smtClean="0"/>
              <a:t>, </a:t>
            </a:r>
            <a:r>
              <a:rPr lang="ru-RU" sz="2800" i="1" dirty="0" err="1" smtClean="0"/>
              <a:t>фолацин</a:t>
            </a:r>
            <a:r>
              <a:rPr lang="ru-RU" sz="2800" dirty="0" smtClean="0"/>
              <a:t>; от </a:t>
            </a:r>
            <a:r>
              <a:rPr lang="ru-RU" sz="2800" dirty="0" smtClean="0">
                <a:hlinkClick r:id="rId2" tooltip="Латинский язык"/>
              </a:rPr>
              <a:t>лат.</a:t>
            </a:r>
            <a:r>
              <a:rPr lang="ru-RU" sz="2800" dirty="0" smtClean="0"/>
              <a:t> </a:t>
            </a:r>
            <a:r>
              <a:rPr lang="ru-RU" sz="2800" i="1" dirty="0" err="1" smtClean="0"/>
              <a:t>folium</a:t>
            </a:r>
            <a:r>
              <a:rPr lang="ru-RU" sz="2800" dirty="0" smtClean="0"/>
              <a:t> —</a:t>
            </a:r>
            <a:r>
              <a:rPr lang="ru-RU" sz="2800" i="1" dirty="0" smtClean="0"/>
              <a:t>лист</a:t>
            </a:r>
            <a:r>
              <a:rPr lang="ru-RU" sz="2800" dirty="0" smtClean="0"/>
              <a:t>) — </a:t>
            </a:r>
            <a:r>
              <a:rPr lang="ru-RU" sz="2800" dirty="0" err="1" smtClean="0"/>
              <a:t>водорастворимый</a:t>
            </a:r>
            <a:r>
              <a:rPr lang="ru-RU" sz="2800" dirty="0" smtClean="0"/>
              <a:t> </a:t>
            </a:r>
            <a:r>
              <a:rPr lang="ru-RU" sz="2800" b="1" dirty="0" smtClean="0"/>
              <a:t>витамин B</a:t>
            </a:r>
            <a:r>
              <a:rPr lang="ru-RU" sz="2800" b="1" baseline="-25000" dirty="0" smtClean="0"/>
              <a:t>9</a:t>
            </a:r>
            <a:r>
              <a:rPr lang="ru-RU" sz="2800" dirty="0" smtClean="0"/>
              <a:t> необходимый для роста и развития </a:t>
            </a:r>
            <a:r>
              <a:rPr lang="ru-RU" sz="2800" dirty="0" smtClean="0">
                <a:hlinkClick r:id="rId3" tooltip="Кровеносная система"/>
              </a:rPr>
              <a:t>кровеносной</a:t>
            </a:r>
            <a:r>
              <a:rPr lang="ru-RU" sz="2800" dirty="0" smtClean="0"/>
              <a:t> и </a:t>
            </a:r>
            <a:r>
              <a:rPr lang="ru-RU" sz="2800" u="sng" dirty="0" smtClean="0">
                <a:hlinkClick r:id="rId4" tooltip="Иммунная система"/>
              </a:rPr>
              <a:t>иммунной систем</a:t>
            </a:r>
            <a:r>
              <a:rPr lang="ru-RU" sz="2800" dirty="0" smtClean="0"/>
              <a:t>. Наряду с фолиевой кислотой </a:t>
            </a:r>
            <a:r>
              <a:rPr lang="ru-RU" sz="2800" dirty="0" err="1" smtClean="0"/>
              <a:t>к</a:t>
            </a:r>
            <a:r>
              <a:rPr lang="ru-RU" sz="2800" dirty="0" err="1" smtClean="0">
                <a:hlinkClick r:id="rId5" tooltip="Витамин"/>
              </a:rPr>
              <a:t>витаминам</a:t>
            </a:r>
            <a:r>
              <a:rPr lang="ru-RU" sz="2800" dirty="0" smtClean="0"/>
              <a:t> относятся и её производные, в том числе </a:t>
            </a:r>
            <a:r>
              <a:rPr lang="ru-RU" sz="2800" dirty="0" err="1" smtClean="0"/>
              <a:t>ди</a:t>
            </a:r>
            <a:r>
              <a:rPr lang="ru-RU" sz="2800" dirty="0" smtClean="0"/>
              <a:t>-, три-, </a:t>
            </a:r>
            <a:r>
              <a:rPr lang="ru-RU" sz="2800" dirty="0" err="1" smtClean="0"/>
              <a:t>полиглутаматы</a:t>
            </a:r>
            <a:r>
              <a:rPr lang="ru-RU" sz="2800" dirty="0" smtClean="0"/>
              <a:t> и другие. Все такие производные вместе с </a:t>
            </a:r>
            <a:r>
              <a:rPr lang="ru-RU" sz="2800" dirty="0" err="1" smtClean="0"/>
              <a:t>фолиевой</a:t>
            </a:r>
            <a:r>
              <a:rPr lang="ru-RU" sz="2800" dirty="0" smtClean="0"/>
              <a:t> кислотой объединяются под названием </a:t>
            </a:r>
            <a:r>
              <a:rPr lang="ru-RU" sz="2800" i="1" dirty="0" err="1" smtClean="0"/>
              <a:t>фолацин</a:t>
            </a:r>
            <a:r>
              <a:rPr lang="ru-RU" sz="2800" dirty="0" smtClean="0"/>
              <a:t>.</a:t>
            </a:r>
            <a:endParaRPr lang="ru-RU"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Химическая формула</a:t>
            </a:r>
            <a:endParaRPr lang="ru-RU" dirty="0"/>
          </a:p>
        </p:txBody>
      </p:sp>
      <p:sp>
        <p:nvSpPr>
          <p:cNvPr id="7" name="Прямоугольник 6"/>
          <p:cNvSpPr/>
          <p:nvPr/>
        </p:nvSpPr>
        <p:spPr>
          <a:xfrm>
            <a:off x="4644008" y="2708920"/>
            <a:ext cx="3744416" cy="769441"/>
          </a:xfrm>
          <a:prstGeom prst="rect">
            <a:avLst/>
          </a:prstGeom>
        </p:spPr>
        <p:txBody>
          <a:bodyPr wrap="square">
            <a:spAutoFit/>
          </a:bodyPr>
          <a:lstStyle/>
          <a:p>
            <a:pPr lvl="0" fontAlgn="base">
              <a:spcBef>
                <a:spcPct val="0"/>
              </a:spcBef>
              <a:spcAft>
                <a:spcPct val="0"/>
              </a:spcAft>
            </a:pPr>
            <a:r>
              <a:rPr lang="ru-RU" sz="4400" b="1" dirty="0" smtClean="0">
                <a:solidFill>
                  <a:srgbClr val="000000"/>
                </a:solidFill>
                <a:latin typeface="Courier New" pitchFamily="49" charset="0"/>
                <a:cs typeface="Arial" pitchFamily="34" charset="0"/>
              </a:rPr>
              <a:t> C</a:t>
            </a:r>
            <a:r>
              <a:rPr lang="ru-RU" sz="4400" b="1" baseline="-30000" dirty="0" smtClean="0">
                <a:solidFill>
                  <a:srgbClr val="000000"/>
                </a:solidFill>
                <a:latin typeface="Courier New" pitchFamily="49" charset="0"/>
                <a:cs typeface="Arial" pitchFamily="34" charset="0"/>
              </a:rPr>
              <a:t>19</a:t>
            </a:r>
            <a:r>
              <a:rPr lang="ru-RU" sz="4400" b="1" dirty="0" smtClean="0">
                <a:solidFill>
                  <a:srgbClr val="000000"/>
                </a:solidFill>
                <a:latin typeface="Courier New" pitchFamily="49" charset="0"/>
                <a:cs typeface="Arial" pitchFamily="34" charset="0"/>
              </a:rPr>
              <a:t>H</a:t>
            </a:r>
            <a:r>
              <a:rPr lang="ru-RU" sz="4400" b="1" baseline="-30000" dirty="0" smtClean="0">
                <a:solidFill>
                  <a:srgbClr val="000000"/>
                </a:solidFill>
                <a:latin typeface="Courier New" pitchFamily="49" charset="0"/>
                <a:cs typeface="Arial" pitchFamily="34" charset="0"/>
              </a:rPr>
              <a:t>19</a:t>
            </a:r>
            <a:r>
              <a:rPr lang="ru-RU" sz="4400" b="1" dirty="0" smtClean="0">
                <a:solidFill>
                  <a:srgbClr val="000000"/>
                </a:solidFill>
                <a:latin typeface="Courier New" pitchFamily="49" charset="0"/>
                <a:cs typeface="Arial" pitchFamily="34" charset="0"/>
              </a:rPr>
              <a:t>N</a:t>
            </a:r>
            <a:r>
              <a:rPr lang="ru-RU" sz="4400" b="1" baseline="-30000" dirty="0" smtClean="0">
                <a:solidFill>
                  <a:srgbClr val="000000"/>
                </a:solidFill>
                <a:latin typeface="Courier New" pitchFamily="49" charset="0"/>
                <a:cs typeface="Arial" pitchFamily="34" charset="0"/>
              </a:rPr>
              <a:t>7</a:t>
            </a:r>
            <a:r>
              <a:rPr lang="ru-RU" sz="4400" b="1" dirty="0" smtClean="0">
                <a:solidFill>
                  <a:srgbClr val="000000"/>
                </a:solidFill>
                <a:latin typeface="Courier New" pitchFamily="49" charset="0"/>
                <a:cs typeface="Arial" pitchFamily="34" charset="0"/>
              </a:rPr>
              <a:t>O</a:t>
            </a:r>
            <a:r>
              <a:rPr lang="ru-RU" sz="4400" b="1" baseline="-30000" dirty="0" smtClean="0">
                <a:solidFill>
                  <a:srgbClr val="000000"/>
                </a:solidFill>
                <a:latin typeface="Courier New" pitchFamily="49" charset="0"/>
                <a:cs typeface="Arial" pitchFamily="34" charset="0"/>
              </a:rPr>
              <a:t>6</a:t>
            </a:r>
            <a:endParaRPr lang="ru-RU" sz="4000" b="1" dirty="0" smtClean="0">
              <a:solidFill>
                <a:prstClr val="black"/>
              </a:solidFill>
              <a:latin typeface="Arial" pitchFamily="34" charset="0"/>
              <a:cs typeface="Arial" pitchFamily="34"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988840"/>
            <a:ext cx="3816424" cy="38164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1026" name="Picture 2" descr="Фолиевая кислота: химическая формула"/>
          <p:cNvPicPr>
            <a:picLocks noChangeAspect="1" noChangeArrowheads="1"/>
          </p:cNvPicPr>
          <p:nvPr/>
        </p:nvPicPr>
        <p:blipFill>
          <a:blip r:embed="rId2" cstate="print"/>
          <a:srcRect/>
          <a:stretch>
            <a:fillRect/>
          </a:stretch>
        </p:blipFill>
        <p:spPr bwMode="auto">
          <a:xfrm>
            <a:off x="251520" y="1556792"/>
            <a:ext cx="4221825" cy="4392488"/>
          </a:xfrm>
          <a:prstGeom prst="rect">
            <a:avLst/>
          </a:prstGeom>
          <a:noFill/>
        </p:spPr>
      </p:pic>
      <p:pic>
        <p:nvPicPr>
          <p:cNvPr id="1028" name="Picture 4" descr="Фолиевая кислота: вид молекулы"/>
          <p:cNvPicPr>
            <a:picLocks noChangeAspect="1" noChangeArrowheads="1"/>
          </p:cNvPicPr>
          <p:nvPr/>
        </p:nvPicPr>
        <p:blipFill>
          <a:blip r:embed="rId3" cstate="print"/>
          <a:srcRect/>
          <a:stretch>
            <a:fillRect/>
          </a:stretch>
        </p:blipFill>
        <p:spPr bwMode="auto">
          <a:xfrm>
            <a:off x="4644008" y="1613443"/>
            <a:ext cx="4312669" cy="4279186"/>
          </a:xfrm>
          <a:prstGeom prst="rect">
            <a:avLst/>
          </a:prstGeom>
          <a:noFill/>
        </p:spPr>
      </p:pic>
      <p:sp>
        <p:nvSpPr>
          <p:cNvPr id="2" name="TextBox 1"/>
          <p:cNvSpPr txBox="1"/>
          <p:nvPr/>
        </p:nvSpPr>
        <p:spPr>
          <a:xfrm>
            <a:off x="1115616" y="664970"/>
            <a:ext cx="2307811" cy="369332"/>
          </a:xfrm>
          <a:prstGeom prst="rect">
            <a:avLst/>
          </a:prstGeom>
          <a:noFill/>
        </p:spPr>
        <p:txBody>
          <a:bodyPr wrap="none" rtlCol="0">
            <a:spAutoFit/>
          </a:bodyPr>
          <a:lstStyle/>
          <a:p>
            <a:r>
              <a:rPr lang="ru-RU" dirty="0" smtClean="0"/>
              <a:t>Структурная формула</a:t>
            </a:r>
            <a:endParaRPr lang="ru-RU" dirty="0"/>
          </a:p>
        </p:txBody>
      </p:sp>
      <p:sp>
        <p:nvSpPr>
          <p:cNvPr id="3" name="TextBox 2"/>
          <p:cNvSpPr txBox="1"/>
          <p:nvPr/>
        </p:nvSpPr>
        <p:spPr>
          <a:xfrm>
            <a:off x="5177173" y="526471"/>
            <a:ext cx="3246338" cy="646331"/>
          </a:xfrm>
          <a:prstGeom prst="rect">
            <a:avLst/>
          </a:prstGeom>
          <a:noFill/>
        </p:spPr>
        <p:txBody>
          <a:bodyPr wrap="none" rtlCol="0">
            <a:spAutoFit/>
          </a:bodyPr>
          <a:lstStyle/>
          <a:p>
            <a:r>
              <a:rPr lang="ru-RU" dirty="0" smtClean="0"/>
              <a:t>Масштабная модель молекулы</a:t>
            </a:r>
          </a:p>
          <a:p>
            <a:r>
              <a:rPr lang="ru-RU" dirty="0" smtClean="0"/>
              <a:t> в пространстве</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История открытия</a:t>
            </a:r>
            <a:endParaRPr lang="ru-RU" dirty="0"/>
          </a:p>
        </p:txBody>
      </p:sp>
      <p:sp>
        <p:nvSpPr>
          <p:cNvPr id="3" name="Прямоугольник 2"/>
          <p:cNvSpPr/>
          <p:nvPr/>
        </p:nvSpPr>
        <p:spPr>
          <a:xfrm>
            <a:off x="0" y="1484784"/>
            <a:ext cx="9144000" cy="3539430"/>
          </a:xfrm>
          <a:prstGeom prst="rect">
            <a:avLst/>
          </a:prstGeom>
        </p:spPr>
        <p:txBody>
          <a:bodyPr wrap="square">
            <a:spAutoFit/>
          </a:bodyPr>
          <a:lstStyle/>
          <a:p>
            <a:r>
              <a:rPr lang="ru-RU" sz="2800" dirty="0" smtClean="0"/>
              <a:t>В 1931 году исследователь </a:t>
            </a:r>
            <a:r>
              <a:rPr lang="ru-RU" sz="2800" dirty="0" smtClean="0">
                <a:hlinkClick r:id="rId2" tooltip="Люси Уиллс (страница отсутствует)"/>
              </a:rPr>
              <a:t>Люси </a:t>
            </a:r>
            <a:r>
              <a:rPr lang="ru-RU" sz="2800" dirty="0" err="1" smtClean="0">
                <a:hlinkClick r:id="rId2" tooltip="Люси Уиллс (страница отсутствует)"/>
              </a:rPr>
              <a:t>Уиллс</a:t>
            </a:r>
            <a:r>
              <a:rPr lang="ru-RU" sz="2800" dirty="0" smtClean="0"/>
              <a:t> сообщила о том, что приём </a:t>
            </a:r>
            <a:r>
              <a:rPr lang="ru-RU" sz="2800" dirty="0" smtClean="0">
                <a:hlinkClick r:id="rId3" tooltip="Дрожжевой экстракт (страница отсутствует)"/>
              </a:rPr>
              <a:t>дрожжевого  экстракта</a:t>
            </a:r>
            <a:r>
              <a:rPr lang="ru-RU" sz="2800" dirty="0" smtClean="0"/>
              <a:t> помогает вылечить </a:t>
            </a:r>
            <a:r>
              <a:rPr lang="ru-RU" sz="2800" dirty="0" smtClean="0">
                <a:hlinkClick r:id="rId4" tooltip="Анемия"/>
              </a:rPr>
              <a:t>анемию</a:t>
            </a:r>
            <a:r>
              <a:rPr lang="ru-RU" sz="2800" dirty="0" smtClean="0"/>
              <a:t> у беременных женщин. Это наблюдение привело исследователей в конце 1930-х годов к идентификации </a:t>
            </a:r>
            <a:r>
              <a:rPr lang="ru-RU" sz="2800" dirty="0" err="1" smtClean="0"/>
              <a:t>фолиевой</a:t>
            </a:r>
            <a:r>
              <a:rPr lang="ru-RU" sz="2800" dirty="0" smtClean="0"/>
              <a:t> кислоты как главного действующего фактора в составе дрожжей. </a:t>
            </a:r>
            <a:r>
              <a:rPr lang="ru-RU" sz="2800" dirty="0" err="1" smtClean="0"/>
              <a:t>Фолиевая</a:t>
            </a:r>
            <a:r>
              <a:rPr lang="ru-RU" sz="2800" dirty="0" smtClean="0"/>
              <a:t> кислота была получена из листьев </a:t>
            </a:r>
            <a:r>
              <a:rPr lang="ru-RU" sz="2800" dirty="0" smtClean="0">
                <a:hlinkClick r:id="rId5" tooltip="Шпинат"/>
              </a:rPr>
              <a:t>шпината</a:t>
            </a:r>
            <a:r>
              <a:rPr lang="ru-RU" sz="2800" dirty="0" smtClean="0"/>
              <a:t> в 1941 году и впервые синтезирована химическим способом в 1945.</a:t>
            </a:r>
            <a:endParaRPr lang="ru-RU"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Биологическое значение</a:t>
            </a:r>
            <a:endParaRPr lang="ru-RU" dirty="0"/>
          </a:p>
        </p:txBody>
      </p:sp>
      <p:sp>
        <p:nvSpPr>
          <p:cNvPr id="6" name="Прямоугольник 5"/>
          <p:cNvSpPr/>
          <p:nvPr/>
        </p:nvSpPr>
        <p:spPr>
          <a:xfrm>
            <a:off x="467544" y="1412776"/>
            <a:ext cx="7920880" cy="1938992"/>
          </a:xfrm>
          <a:prstGeom prst="rect">
            <a:avLst/>
          </a:prstGeom>
        </p:spPr>
        <p:txBody>
          <a:bodyPr wrap="square">
            <a:spAutoFit/>
          </a:bodyPr>
          <a:lstStyle/>
          <a:p>
            <a:r>
              <a:rPr lang="ru-RU" sz="2400" dirty="0" smtClean="0">
                <a:solidFill>
                  <a:prstClr val="black"/>
                </a:solidFill>
              </a:rPr>
              <a:t>Фолиевая кислота необходима для создания и поддержания в здоровом состоянии новых клеток, поэтому её наличие особенно важно в периоды быстрого развития организма — на стадии раннего внутриутробного развития и в раннем детстве. </a:t>
            </a:r>
            <a:endParaRPr lang="ru-RU" sz="2400" dirty="0">
              <a:solidFill>
                <a:prstClr val="black"/>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67744" y="3351768"/>
            <a:ext cx="4320480" cy="32259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38599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Биологическое значение</a:t>
            </a:r>
            <a:endParaRPr lang="ru-RU" dirty="0"/>
          </a:p>
        </p:txBody>
      </p:sp>
      <p:sp>
        <p:nvSpPr>
          <p:cNvPr id="6" name="Прямоугольник 5"/>
          <p:cNvSpPr/>
          <p:nvPr/>
        </p:nvSpPr>
        <p:spPr>
          <a:xfrm>
            <a:off x="1187624" y="1412776"/>
            <a:ext cx="7272808" cy="1200329"/>
          </a:xfrm>
          <a:prstGeom prst="rect">
            <a:avLst/>
          </a:prstGeom>
        </p:spPr>
        <p:txBody>
          <a:bodyPr wrap="square">
            <a:spAutoFit/>
          </a:bodyPr>
          <a:lstStyle/>
          <a:p>
            <a:r>
              <a:rPr lang="ru-RU" sz="2400" dirty="0" smtClean="0"/>
              <a:t>Процесс репликации </a:t>
            </a:r>
            <a:r>
              <a:rPr lang="ru-RU" sz="2400" dirty="0" smtClean="0">
                <a:hlinkClick r:id="rId2" tooltip="ДНК"/>
              </a:rPr>
              <a:t>ДНК</a:t>
            </a:r>
            <a:r>
              <a:rPr lang="ru-RU" sz="2400" dirty="0" smtClean="0"/>
              <a:t> требует участия фолиевой кислоты, и нарушение этого процесса увеличивает опасность развития раковых опухолей</a:t>
            </a:r>
            <a:endParaRPr lang="ru-RU" sz="2400"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6200000">
            <a:off x="3107362" y="1365247"/>
            <a:ext cx="3073296" cy="61926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Биологическое значение</a:t>
            </a:r>
            <a:endParaRPr lang="ru-RU" dirty="0"/>
          </a:p>
        </p:txBody>
      </p:sp>
      <p:sp>
        <p:nvSpPr>
          <p:cNvPr id="6" name="Прямоугольник 5"/>
          <p:cNvSpPr/>
          <p:nvPr/>
        </p:nvSpPr>
        <p:spPr>
          <a:xfrm>
            <a:off x="170488" y="1268760"/>
            <a:ext cx="8866008" cy="2308324"/>
          </a:xfrm>
          <a:prstGeom prst="rect">
            <a:avLst/>
          </a:prstGeom>
        </p:spPr>
        <p:txBody>
          <a:bodyPr wrap="square">
            <a:spAutoFit/>
          </a:bodyPr>
          <a:lstStyle/>
          <a:p>
            <a:r>
              <a:rPr lang="ru-RU" sz="2400" dirty="0">
                <a:solidFill>
                  <a:prstClr val="black"/>
                </a:solidFill>
              </a:rPr>
              <a:t>О</a:t>
            </a:r>
            <a:r>
              <a:rPr lang="ru-RU" sz="2400" dirty="0" smtClean="0">
                <a:solidFill>
                  <a:prstClr val="black"/>
                </a:solidFill>
              </a:rPr>
              <a:t>т нехватки фолиевой кислоты страдает </a:t>
            </a:r>
            <a:r>
              <a:rPr lang="ru-RU" sz="2400" dirty="0" smtClean="0">
                <a:solidFill>
                  <a:prstClr val="black"/>
                </a:solidFill>
                <a:hlinkClick r:id="rId2" tooltip="Костный мозг"/>
              </a:rPr>
              <a:t>костный мозг</a:t>
            </a:r>
            <a:r>
              <a:rPr lang="ru-RU" sz="2400" dirty="0" smtClean="0">
                <a:solidFill>
                  <a:prstClr val="black"/>
                </a:solidFill>
              </a:rPr>
              <a:t>, в котором происходит активное деление клеток. Клетки-предшественники красных кровяных телец, образующиеся в костном мозге, при дефиците фолиевой кислоты увеличиваются в размере, образуя так называемые </a:t>
            </a:r>
            <a:r>
              <a:rPr lang="ru-RU" sz="2400" dirty="0" err="1" smtClean="0">
                <a:solidFill>
                  <a:prstClr val="black"/>
                </a:solidFill>
                <a:hlinkClick r:id="rId3" tooltip="Мегалобласт"/>
              </a:rPr>
              <a:t>мегалобласты</a:t>
            </a:r>
            <a:r>
              <a:rPr lang="ru-RU" sz="2400" dirty="0" smtClean="0">
                <a:solidFill>
                  <a:prstClr val="black"/>
                </a:solidFill>
              </a:rPr>
              <a:t> и приводя к </a:t>
            </a:r>
            <a:r>
              <a:rPr lang="ru-RU" sz="2400" dirty="0" err="1" smtClean="0">
                <a:solidFill>
                  <a:prstClr val="black"/>
                </a:solidFill>
                <a:hlinkClick r:id="rId4" tooltip="Мегалобластная анемия (страница отсутствует)"/>
              </a:rPr>
              <a:t>мегалобластной</a:t>
            </a:r>
            <a:r>
              <a:rPr lang="ru-RU" sz="2400" dirty="0" smtClean="0">
                <a:solidFill>
                  <a:prstClr val="black"/>
                </a:solidFill>
                <a:hlinkClick r:id="rId4" tooltip="Мегалобластная анемия (страница отсутствует)"/>
              </a:rPr>
              <a:t> анемии</a:t>
            </a:r>
            <a:r>
              <a:rPr lang="ru-RU" sz="2400" dirty="0" smtClean="0">
                <a:solidFill>
                  <a:prstClr val="black"/>
                </a:solidFill>
              </a:rPr>
              <a:t>.</a:t>
            </a:r>
            <a:endParaRPr lang="ru-RU" sz="2400" dirty="0">
              <a:solidFill>
                <a:prstClr val="black"/>
              </a:solidFill>
            </a:endParaRPr>
          </a:p>
        </p:txBody>
      </p:sp>
      <p:pic>
        <p:nvPicPr>
          <p:cNvPr id="5122"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284220" y="3429000"/>
            <a:ext cx="4248472" cy="31619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80398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Суточная норма</a:t>
            </a:r>
            <a:endParaRPr lang="ru-RU" dirty="0"/>
          </a:p>
        </p:txBody>
      </p:sp>
      <p:sp>
        <p:nvSpPr>
          <p:cNvPr id="3" name="Прямоугольник 2"/>
          <p:cNvSpPr/>
          <p:nvPr/>
        </p:nvSpPr>
        <p:spPr>
          <a:xfrm>
            <a:off x="0" y="1484784"/>
            <a:ext cx="9144000" cy="2062103"/>
          </a:xfrm>
          <a:prstGeom prst="rect">
            <a:avLst/>
          </a:prstGeom>
        </p:spPr>
        <p:txBody>
          <a:bodyPr wrap="square">
            <a:spAutoFit/>
          </a:bodyPr>
          <a:lstStyle/>
          <a:p>
            <a:r>
              <a:rPr lang="ru-RU" sz="3200" dirty="0" smtClean="0"/>
              <a:t>Взрослые - 400 мкг </a:t>
            </a:r>
          </a:p>
          <a:p>
            <a:r>
              <a:rPr lang="ru-RU" sz="3200" dirty="0" smtClean="0"/>
              <a:t>Беременные женщины -  600 мкг</a:t>
            </a:r>
          </a:p>
          <a:p>
            <a:r>
              <a:rPr lang="ru-RU" sz="3200" dirty="0" smtClean="0"/>
              <a:t>Кормящие женщины - 500 мкг</a:t>
            </a:r>
          </a:p>
          <a:p>
            <a:r>
              <a:rPr lang="ru-RU" sz="3200" dirty="0" smtClean="0"/>
              <a:t>Дети - 150 до 300 мкг в день</a:t>
            </a:r>
            <a:endParaRPr lang="ru-RU" sz="3200"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TotalTime>
  <Words>435</Words>
  <Application>Microsoft Office PowerPoint</Application>
  <PresentationFormat>Экран (4:3)</PresentationFormat>
  <Paragraphs>41</Paragraphs>
  <Slides>15</Slides>
  <Notes>0</Notes>
  <HiddenSlides>0</HiddenSlides>
  <MMClips>0</MMClips>
  <ScaleCrop>false</ScaleCrop>
  <HeadingPairs>
    <vt:vector size="4" baseType="variant">
      <vt:variant>
        <vt:lpstr>Тема</vt:lpstr>
      </vt:variant>
      <vt:variant>
        <vt:i4>3</vt:i4>
      </vt:variant>
      <vt:variant>
        <vt:lpstr>Заголовки слайдов</vt:lpstr>
      </vt:variant>
      <vt:variant>
        <vt:i4>15</vt:i4>
      </vt:variant>
    </vt:vector>
  </HeadingPairs>
  <TitlesOfParts>
    <vt:vector size="18" baseType="lpstr">
      <vt:lpstr>Тема Office</vt:lpstr>
      <vt:lpstr>1_Тема Office</vt:lpstr>
      <vt:lpstr>2_Тема Office</vt:lpstr>
      <vt:lpstr>  Фолиевая кислота </vt:lpstr>
      <vt:lpstr>Слайд 2</vt:lpstr>
      <vt:lpstr>Химическая формула</vt:lpstr>
      <vt:lpstr>Слайд 4</vt:lpstr>
      <vt:lpstr>История открытия</vt:lpstr>
      <vt:lpstr>Биологическое значение</vt:lpstr>
      <vt:lpstr>Биологическое значение</vt:lpstr>
      <vt:lpstr>Биологическое значение</vt:lpstr>
      <vt:lpstr>Суточная норма</vt:lpstr>
      <vt:lpstr>Слайд 10</vt:lpstr>
      <vt:lpstr>Слайд 11</vt:lpstr>
      <vt:lpstr>Гиповитаминоз</vt:lpstr>
      <vt:lpstr>Гипервитаминоз</vt:lpstr>
      <vt:lpstr>Слайд 14</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Фолиевая кислота</dc:title>
  <dc:creator>Елена</dc:creator>
  <cp:lastModifiedBy>Megavatt</cp:lastModifiedBy>
  <cp:revision>10</cp:revision>
  <dcterms:created xsi:type="dcterms:W3CDTF">2012-05-15T15:22:13Z</dcterms:created>
  <dcterms:modified xsi:type="dcterms:W3CDTF">2014-08-02T09:20:20Z</dcterms:modified>
</cp:coreProperties>
</file>