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307" r:id="rId6"/>
    <p:sldId id="308" r:id="rId7"/>
    <p:sldId id="309" r:id="rId8"/>
    <p:sldId id="260" r:id="rId9"/>
    <p:sldId id="261" r:id="rId10"/>
    <p:sldId id="262" r:id="rId11"/>
    <p:sldId id="263" r:id="rId12"/>
    <p:sldId id="264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82" r:id="rId22"/>
    <p:sldId id="285" r:id="rId23"/>
    <p:sldId id="276" r:id="rId24"/>
    <p:sldId id="278" r:id="rId25"/>
    <p:sldId id="279" r:id="rId26"/>
    <p:sldId id="280" r:id="rId27"/>
    <p:sldId id="288" r:id="rId28"/>
    <p:sldId id="293" r:id="rId29"/>
    <p:sldId id="294" r:id="rId30"/>
    <p:sldId id="289" r:id="rId31"/>
    <p:sldId id="295" r:id="rId32"/>
    <p:sldId id="296" r:id="rId33"/>
    <p:sldId id="297" r:id="rId34"/>
    <p:sldId id="299" r:id="rId35"/>
    <p:sldId id="302" r:id="rId36"/>
    <p:sldId id="304" r:id="rId37"/>
    <p:sldId id="305" r:id="rId38"/>
    <p:sldId id="310" r:id="rId3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3.jpeg"/><Relationship Id="rId4" Type="http://schemas.openxmlformats.org/officeDocument/2006/relationships/image" Target="../media/image2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1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23.jpeg"/><Relationship Id="rId4" Type="http://schemas.openxmlformats.org/officeDocument/2006/relationships/image" Target="../media/image25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9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685800" y="476250"/>
            <a:ext cx="7772400" cy="266541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Что такое деньги?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  <p:pic>
        <p:nvPicPr>
          <p:cNvPr id="3076" name="Picture 7"/>
          <p:cNvPicPr>
            <a:picLocks noChangeAspect="1" noChangeArrowheads="1"/>
          </p:cNvPicPr>
          <p:nvPr/>
        </p:nvPicPr>
        <p:blipFill>
          <a:blip r:embed="rId3" cstate="print"/>
          <a:srcRect t="12201" b="17870"/>
          <a:stretch>
            <a:fillRect/>
          </a:stretch>
        </p:blipFill>
        <p:spPr bwMode="auto">
          <a:xfrm>
            <a:off x="1752600" y="3124200"/>
            <a:ext cx="5715000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Рамка 5"/>
          <p:cNvSpPr/>
          <p:nvPr/>
        </p:nvSpPr>
        <p:spPr>
          <a:xfrm>
            <a:off x="3352800" y="6477000"/>
            <a:ext cx="2133600" cy="381000"/>
          </a:xfrm>
          <a:prstGeom prst="fram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Prezentacii.com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пять копеек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2362200"/>
            <a:ext cx="5972175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десять копеек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2209800"/>
            <a:ext cx="6205767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пятьдесят копеек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5" name="Picture 7" descr="http://sky911.ru/images/cms/data/50ko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650" y="-22280563"/>
            <a:ext cx="5238750" cy="5238750"/>
          </a:xfrm>
          <a:prstGeom prst="rect">
            <a:avLst/>
          </a:prstGeom>
          <a:noFill/>
        </p:spPr>
      </p:pic>
      <p:pic>
        <p:nvPicPr>
          <p:cNvPr id="7176" name="Picture 8" descr="http://sky911.ru/images/cms/data/50kopo20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12863" y="-22280563"/>
            <a:ext cx="5238750" cy="5238750"/>
          </a:xfrm>
          <a:prstGeom prst="rect">
            <a:avLst/>
          </a:prstGeom>
          <a:noFill/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28800" y="2286000"/>
            <a:ext cx="300037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6" cstate="print"/>
          <a:srcRect t="6761" r="5352" b="5352"/>
          <a:stretch>
            <a:fillRect/>
          </a:stretch>
        </p:blipFill>
        <p:spPr bwMode="auto">
          <a:xfrm>
            <a:off x="4724400" y="2286000"/>
            <a:ext cx="32004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один рубль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/>
          <a:srcRect l="1432" t="22800" r="1221" b="22800"/>
          <a:stretch>
            <a:fillRect/>
          </a:stretch>
        </p:blipFill>
        <p:spPr bwMode="auto">
          <a:xfrm>
            <a:off x="2057400" y="2286000"/>
            <a:ext cx="51816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два рубля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2057400"/>
            <a:ext cx="6503589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пять рублей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1828800"/>
            <a:ext cx="686435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десять рублей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1752600"/>
            <a:ext cx="6781800" cy="3819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пятьдесят рублей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print"/>
          <a:srcRect l="6714" r="6178"/>
          <a:stretch>
            <a:fillRect/>
          </a:stretch>
        </p:blipFill>
        <p:spPr bwMode="auto">
          <a:xfrm>
            <a:off x="1752600" y="1598700"/>
            <a:ext cx="5410200" cy="474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сто рублей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1600200"/>
            <a:ext cx="5314950" cy="4616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пятьсот рублей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1544117"/>
            <a:ext cx="5410200" cy="4696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368"/>
            <a:ext cx="9144000" cy="6844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Что такое деньги?</a:t>
            </a: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pPr algn="just" eaLnBrk="1" hangingPunct="1">
              <a:buFont typeface="Arial" charset="0"/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Деньги      это      то,       что</a:t>
            </a:r>
          </a:p>
          <a:p>
            <a:pPr algn="just" eaLnBrk="1" hangingPunct="1">
              <a:buFont typeface="Arial" charset="0"/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принимают      в     качестве</a:t>
            </a:r>
          </a:p>
          <a:p>
            <a:pPr algn="just" eaLnBrk="1" hangingPunct="1">
              <a:buFont typeface="Arial" charset="0"/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уплаты за товары, услуги.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одна тысяча рублей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1415692"/>
            <a:ext cx="5638800" cy="496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b="17450"/>
          <a:stretch>
            <a:fillRect/>
          </a:stretch>
        </p:blipFill>
        <p:spPr bwMode="auto">
          <a:xfrm>
            <a:off x="-1" y="0"/>
            <a:ext cx="911538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37160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Определи заданную сумму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            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3 коп.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lum/>
          </a:blip>
          <a:srcRect l="25467" t="4448" r="11600" b="10142"/>
          <a:stretch>
            <a:fillRect/>
          </a:stretch>
        </p:blipFill>
        <p:spPr bwMode="auto">
          <a:xfrm>
            <a:off x="2286000" y="2362200"/>
            <a:ext cx="1483260" cy="150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lum/>
          </a:blip>
          <a:srcRect l="25467" t="4448" r="11600" b="10142"/>
          <a:stretch>
            <a:fillRect/>
          </a:stretch>
        </p:blipFill>
        <p:spPr bwMode="auto">
          <a:xfrm>
            <a:off x="4114800" y="2362200"/>
            <a:ext cx="1447800" cy="1472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lum/>
          </a:blip>
          <a:srcRect l="25467" t="4448" r="11600" b="10142"/>
          <a:stretch>
            <a:fillRect/>
          </a:stretch>
        </p:blipFill>
        <p:spPr bwMode="auto">
          <a:xfrm>
            <a:off x="6019800" y="2362200"/>
            <a:ext cx="1483260" cy="150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828800" y="2133600"/>
            <a:ext cx="6172200" cy="1905000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810000" y="5029200"/>
            <a:ext cx="2286000" cy="114300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 b="17450"/>
          <a:stretch>
            <a:fillRect/>
          </a:stretch>
        </p:blipFill>
        <p:spPr bwMode="auto">
          <a:xfrm>
            <a:off x="-1" y="0"/>
            <a:ext cx="911538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Определи заданную сумму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           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3 руб.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r="49619"/>
          <a:stretch>
            <a:fillRect/>
          </a:stretch>
        </p:blipFill>
        <p:spPr bwMode="auto">
          <a:xfrm>
            <a:off x="4648200" y="1981200"/>
            <a:ext cx="2658009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 l="50105" t="22800" r="1221" b="22800"/>
          <a:stretch>
            <a:fillRect/>
          </a:stretch>
        </p:blipFill>
        <p:spPr bwMode="auto">
          <a:xfrm>
            <a:off x="2514600" y="2209800"/>
            <a:ext cx="1909011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209800" y="1676400"/>
            <a:ext cx="5257800" cy="3124200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810000" y="5257800"/>
            <a:ext cx="2286000" cy="114300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 b="17450"/>
          <a:stretch>
            <a:fillRect/>
          </a:stretch>
        </p:blipFill>
        <p:spPr bwMode="auto">
          <a:xfrm>
            <a:off x="-1" y="0"/>
            <a:ext cx="911538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Определи заданную сумму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           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7 руб.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r="49619"/>
          <a:stretch>
            <a:fillRect/>
          </a:stretch>
        </p:blipFill>
        <p:spPr bwMode="auto">
          <a:xfrm>
            <a:off x="5105400" y="2133600"/>
            <a:ext cx="2319717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209800" y="1676400"/>
            <a:ext cx="5257800" cy="3124200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810000" y="5257800"/>
            <a:ext cx="2286000" cy="114300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 l="2760" r="48936"/>
          <a:stretch>
            <a:fillRect/>
          </a:stretch>
        </p:blipFill>
        <p:spPr bwMode="auto">
          <a:xfrm>
            <a:off x="2362200" y="1828800"/>
            <a:ext cx="26670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/>
          <a:srcRect b="17450"/>
          <a:stretch>
            <a:fillRect/>
          </a:stretch>
        </p:blipFill>
        <p:spPr bwMode="auto">
          <a:xfrm>
            <a:off x="-1" y="0"/>
            <a:ext cx="911538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Определи заданную сумму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           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15 руб.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09800" y="1676400"/>
            <a:ext cx="5257800" cy="3124200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810000" y="5257800"/>
            <a:ext cx="2438400" cy="114300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 l="2760" r="48936"/>
          <a:stretch>
            <a:fillRect/>
          </a:stretch>
        </p:blipFill>
        <p:spPr bwMode="auto">
          <a:xfrm>
            <a:off x="4953000" y="2057400"/>
            <a:ext cx="2378676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 l="2247" t="5984" r="50562" b="10233"/>
          <a:stretch>
            <a:fillRect/>
          </a:stretch>
        </p:blipFill>
        <p:spPr bwMode="auto">
          <a:xfrm>
            <a:off x="2362200" y="2057400"/>
            <a:ext cx="2514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 b="17450"/>
          <a:stretch>
            <a:fillRect/>
          </a:stretch>
        </p:blipFill>
        <p:spPr bwMode="auto">
          <a:xfrm>
            <a:off x="-1" y="0"/>
            <a:ext cx="911538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Определи заданную сумму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           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20 руб.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09800" y="1676400"/>
            <a:ext cx="5257800" cy="3124200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810000" y="5257800"/>
            <a:ext cx="2514600" cy="114300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 l="2247" t="7979" r="50562" b="8239"/>
          <a:stretch>
            <a:fillRect/>
          </a:stretch>
        </p:blipFill>
        <p:spPr bwMode="auto">
          <a:xfrm>
            <a:off x="2438400" y="2057400"/>
            <a:ext cx="2438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 l="2247" t="7979" r="50562" b="8239"/>
          <a:stretch>
            <a:fillRect/>
          </a:stretch>
        </p:blipFill>
        <p:spPr bwMode="auto">
          <a:xfrm>
            <a:off x="4953000" y="2057400"/>
            <a:ext cx="2438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 b="17450"/>
          <a:stretch>
            <a:fillRect/>
          </a:stretch>
        </p:blipFill>
        <p:spPr bwMode="auto">
          <a:xfrm>
            <a:off x="-1" y="0"/>
            <a:ext cx="911538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Определи заданную сумму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       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30 руб.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9600" y="1676400"/>
            <a:ext cx="7924800" cy="3124200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429000" y="5257800"/>
            <a:ext cx="2514600" cy="114300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 l="2247" t="7979" r="50562" b="8239"/>
          <a:stretch>
            <a:fillRect/>
          </a:stretch>
        </p:blipFill>
        <p:spPr bwMode="auto">
          <a:xfrm>
            <a:off x="3352800" y="2133600"/>
            <a:ext cx="2438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 l="2247" t="7979" r="50562" b="8239"/>
          <a:stretch>
            <a:fillRect/>
          </a:stretch>
        </p:blipFill>
        <p:spPr bwMode="auto">
          <a:xfrm>
            <a:off x="838200" y="2133600"/>
            <a:ext cx="2438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 l="2247" t="7979" r="50562" b="8239"/>
          <a:stretch>
            <a:fillRect/>
          </a:stretch>
        </p:blipFill>
        <p:spPr bwMode="auto">
          <a:xfrm>
            <a:off x="5867400" y="2057400"/>
            <a:ext cx="2438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 b="17450"/>
          <a:stretch>
            <a:fillRect/>
          </a:stretch>
        </p:blipFill>
        <p:spPr bwMode="auto">
          <a:xfrm>
            <a:off x="-1" y="0"/>
            <a:ext cx="911538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Определи заданную сумму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           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51 руб.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9600" y="1676400"/>
            <a:ext cx="7924800" cy="3124200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962400" y="5257800"/>
            <a:ext cx="2514600" cy="114300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 l="6714" r="6178" b="50209"/>
          <a:stretch>
            <a:fillRect/>
          </a:stretch>
        </p:blipFill>
        <p:spPr bwMode="auto">
          <a:xfrm>
            <a:off x="762000" y="2133600"/>
            <a:ext cx="5008871" cy="2188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/>
          <a:srcRect l="50105" t="22800" r="1221" b="22800"/>
          <a:stretch>
            <a:fillRect/>
          </a:stretch>
        </p:blipFill>
        <p:spPr bwMode="auto">
          <a:xfrm>
            <a:off x="6781800" y="2590800"/>
            <a:ext cx="1227221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 b="17450"/>
          <a:stretch>
            <a:fillRect/>
          </a:stretch>
        </p:blipFill>
        <p:spPr bwMode="auto">
          <a:xfrm>
            <a:off x="-1" y="0"/>
            <a:ext cx="911538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Определи заданную сумму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           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55 руб.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9600" y="1676400"/>
            <a:ext cx="7924800" cy="3124200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962400" y="5257800"/>
            <a:ext cx="2514600" cy="114300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 l="6714" r="6178" b="50209"/>
          <a:stretch>
            <a:fillRect/>
          </a:stretch>
        </p:blipFill>
        <p:spPr bwMode="auto">
          <a:xfrm>
            <a:off x="762000" y="2133600"/>
            <a:ext cx="5008871" cy="2188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/>
          <a:srcRect l="2760" r="48936"/>
          <a:stretch>
            <a:fillRect/>
          </a:stretch>
        </p:blipFill>
        <p:spPr bwMode="auto">
          <a:xfrm>
            <a:off x="6343134" y="2362200"/>
            <a:ext cx="1657866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/>
          <a:srcRect b="17450"/>
          <a:stretch>
            <a:fillRect/>
          </a:stretch>
        </p:blipFill>
        <p:spPr bwMode="auto">
          <a:xfrm>
            <a:off x="-1" y="0"/>
            <a:ext cx="911538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Определи заданную сумму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           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60 руб.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9600" y="1676400"/>
            <a:ext cx="7924800" cy="3124200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962400" y="5257800"/>
            <a:ext cx="2514600" cy="114300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 l="6714" r="6178" b="50209"/>
          <a:stretch>
            <a:fillRect/>
          </a:stretch>
        </p:blipFill>
        <p:spPr bwMode="auto">
          <a:xfrm>
            <a:off x="762000" y="2133600"/>
            <a:ext cx="5008871" cy="2188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 l="2247" t="7979" r="50562" b="8239"/>
          <a:stretch>
            <a:fillRect/>
          </a:stretch>
        </p:blipFill>
        <p:spPr bwMode="auto">
          <a:xfrm>
            <a:off x="6096000" y="2438400"/>
            <a:ext cx="16764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368"/>
            <a:ext cx="9144000" cy="6844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06362"/>
          </a:xfrm>
        </p:spPr>
        <p:txBody>
          <a:bodyPr>
            <a:normAutofit fontScale="90000"/>
          </a:bodyPr>
          <a:lstStyle/>
          <a:p>
            <a:pPr eaLnBrk="1" hangingPunct="1"/>
            <a:endParaRPr lang="ru-RU" sz="7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152400" y="762000"/>
            <a:ext cx="8839200" cy="5364163"/>
          </a:xfrm>
        </p:spPr>
        <p:txBody>
          <a:bodyPr/>
          <a:lstStyle/>
          <a:p>
            <a:pPr algn="just" eaLnBrk="1" hangingPunct="1">
              <a:buFont typeface="Arial" charset="0"/>
              <a:buNone/>
            </a:pPr>
            <a:r>
              <a:rPr lang="ru-RU" sz="54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Деньги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–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это средство обмена; люди    принимают     деньги </a:t>
            </a:r>
          </a:p>
          <a:p>
            <a:pPr algn="just" eaLnBrk="1" hangingPunct="1">
              <a:buFont typeface="Arial" charset="0"/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  в    обмен    на    товары    и</a:t>
            </a:r>
          </a:p>
          <a:p>
            <a:pPr algn="just" eaLnBrk="1" hangingPunct="1">
              <a:buFont typeface="Arial" charset="0"/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  услуги, которые они предоставляют.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 b="17450"/>
          <a:stretch>
            <a:fillRect/>
          </a:stretch>
        </p:blipFill>
        <p:spPr bwMode="auto">
          <a:xfrm>
            <a:off x="-1" y="0"/>
            <a:ext cx="911538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Определи заданную сумму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just"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                100 руб.</a:t>
            </a:r>
          </a:p>
          <a:p>
            <a:pPr>
              <a:buNone/>
            </a:pPr>
            <a:r>
              <a:rPr lang="ru-RU" dirty="0" smtClean="0"/>
              <a:t>                                      </a:t>
            </a:r>
            <a:endParaRPr lang="ru-RU" sz="5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5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9600" y="1676400"/>
            <a:ext cx="7924800" cy="2286000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276600" y="4648200"/>
            <a:ext cx="2590800" cy="129540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 l="6714" r="6178" b="50209"/>
          <a:stretch>
            <a:fillRect/>
          </a:stretch>
        </p:blipFill>
        <p:spPr bwMode="auto">
          <a:xfrm>
            <a:off x="685800" y="1905000"/>
            <a:ext cx="3843859" cy="1679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/>
          <a:srcRect l="6714" r="6178" b="50209"/>
          <a:stretch>
            <a:fillRect/>
          </a:stretch>
        </p:blipFill>
        <p:spPr bwMode="auto">
          <a:xfrm>
            <a:off x="4724399" y="1905000"/>
            <a:ext cx="3745647" cy="163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/>
          <a:srcRect b="17450"/>
          <a:stretch>
            <a:fillRect/>
          </a:stretch>
        </p:blipFill>
        <p:spPr bwMode="auto">
          <a:xfrm>
            <a:off x="-1" y="0"/>
            <a:ext cx="911538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Определи заданную сумму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just"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                150 руб.</a:t>
            </a:r>
          </a:p>
          <a:p>
            <a:pPr>
              <a:buNone/>
            </a:pPr>
            <a:r>
              <a:rPr lang="ru-RU" dirty="0" smtClean="0"/>
              <a:t>                                      </a:t>
            </a:r>
            <a:endParaRPr lang="ru-RU" sz="5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5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9600" y="1676400"/>
            <a:ext cx="7924800" cy="2286000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276600" y="4648200"/>
            <a:ext cx="2590800" cy="129540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 l="6714" r="6178" b="50209"/>
          <a:stretch>
            <a:fillRect/>
          </a:stretch>
        </p:blipFill>
        <p:spPr bwMode="auto">
          <a:xfrm>
            <a:off x="4724400" y="2057400"/>
            <a:ext cx="3657600" cy="159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 b="50481"/>
          <a:stretch>
            <a:fillRect/>
          </a:stretch>
        </p:blipFill>
        <p:spPr bwMode="auto">
          <a:xfrm>
            <a:off x="762000" y="2057400"/>
            <a:ext cx="372046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 b="17450"/>
          <a:stretch>
            <a:fillRect/>
          </a:stretch>
        </p:blipFill>
        <p:spPr bwMode="auto">
          <a:xfrm>
            <a:off x="-1" y="0"/>
            <a:ext cx="911538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Определи заданную сумму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just"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                200 руб.</a:t>
            </a:r>
          </a:p>
          <a:p>
            <a:pPr>
              <a:buNone/>
            </a:pPr>
            <a:r>
              <a:rPr lang="ru-RU" dirty="0" smtClean="0"/>
              <a:t>                                      </a:t>
            </a:r>
            <a:endParaRPr lang="ru-RU" sz="5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5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9600" y="1676400"/>
            <a:ext cx="7924800" cy="2286000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276600" y="4648200"/>
            <a:ext cx="2590800" cy="129540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 b="50481"/>
          <a:stretch>
            <a:fillRect/>
          </a:stretch>
        </p:blipFill>
        <p:spPr bwMode="auto">
          <a:xfrm>
            <a:off x="762000" y="2057400"/>
            <a:ext cx="372046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 b="50481"/>
          <a:stretch>
            <a:fillRect/>
          </a:stretch>
        </p:blipFill>
        <p:spPr bwMode="auto">
          <a:xfrm>
            <a:off x="4648200" y="2057400"/>
            <a:ext cx="372046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 b="17450"/>
          <a:stretch>
            <a:fillRect/>
          </a:stretch>
        </p:blipFill>
        <p:spPr bwMode="auto">
          <a:xfrm>
            <a:off x="-1" y="0"/>
            <a:ext cx="911538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Определи заданную сумму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just"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                300 руб.</a:t>
            </a:r>
          </a:p>
          <a:p>
            <a:pPr>
              <a:buNone/>
            </a:pPr>
            <a:r>
              <a:rPr lang="ru-RU" dirty="0" smtClean="0"/>
              <a:t>                                      </a:t>
            </a:r>
            <a:endParaRPr lang="ru-RU" sz="5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5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9600" y="1676400"/>
            <a:ext cx="7924800" cy="2286000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276600" y="4648200"/>
            <a:ext cx="2590800" cy="129540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 b="50481"/>
          <a:stretch>
            <a:fillRect/>
          </a:stretch>
        </p:blipFill>
        <p:spPr bwMode="auto">
          <a:xfrm>
            <a:off x="914400" y="1905000"/>
            <a:ext cx="283464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 b="50481"/>
          <a:stretch>
            <a:fillRect/>
          </a:stretch>
        </p:blipFill>
        <p:spPr bwMode="auto">
          <a:xfrm>
            <a:off x="3124200" y="2667000"/>
            <a:ext cx="283464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 b="50481"/>
          <a:stretch>
            <a:fillRect/>
          </a:stretch>
        </p:blipFill>
        <p:spPr bwMode="auto">
          <a:xfrm>
            <a:off x="5715000" y="1828800"/>
            <a:ext cx="2667000" cy="1147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/>
          <a:srcRect b="17450"/>
          <a:stretch>
            <a:fillRect/>
          </a:stretch>
        </p:blipFill>
        <p:spPr bwMode="auto">
          <a:xfrm>
            <a:off x="-1" y="0"/>
            <a:ext cx="911538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Определи заданную сумму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just"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                600 руб.</a:t>
            </a:r>
          </a:p>
          <a:p>
            <a:pPr>
              <a:buNone/>
            </a:pPr>
            <a:r>
              <a:rPr lang="ru-RU" dirty="0" smtClean="0"/>
              <a:t>                                      </a:t>
            </a:r>
            <a:endParaRPr lang="ru-RU" sz="5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5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3000" y="1676400"/>
            <a:ext cx="7391400" cy="2286000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276600" y="4648200"/>
            <a:ext cx="2590800" cy="129540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 b="50481"/>
          <a:stretch>
            <a:fillRect/>
          </a:stretch>
        </p:blipFill>
        <p:spPr bwMode="auto">
          <a:xfrm>
            <a:off x="4876800" y="2133600"/>
            <a:ext cx="336613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 b="50127"/>
          <a:stretch>
            <a:fillRect/>
          </a:stretch>
        </p:blipFill>
        <p:spPr bwMode="auto">
          <a:xfrm>
            <a:off x="1371600" y="2096981"/>
            <a:ext cx="3429000" cy="1484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/>
          <a:srcRect b="17450"/>
          <a:stretch>
            <a:fillRect/>
          </a:stretch>
        </p:blipFill>
        <p:spPr bwMode="auto">
          <a:xfrm>
            <a:off x="-1" y="0"/>
            <a:ext cx="911538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Определи заданную сумму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just"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</a:p>
          <a:p>
            <a:pPr algn="just">
              <a:buNone/>
            </a:pPr>
            <a:endParaRPr lang="ru-RU" sz="5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5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                         650 руб.</a:t>
            </a:r>
          </a:p>
          <a:p>
            <a:pPr>
              <a:buNone/>
            </a:pPr>
            <a:r>
              <a:rPr lang="ru-RU" dirty="0" smtClean="0"/>
              <a:t>                                      </a:t>
            </a:r>
            <a:endParaRPr lang="ru-RU" sz="5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5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3000" y="1676400"/>
            <a:ext cx="7391400" cy="3276600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124200" y="5181600"/>
            <a:ext cx="2590800" cy="99060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 b="50481"/>
          <a:stretch>
            <a:fillRect/>
          </a:stretch>
        </p:blipFill>
        <p:spPr bwMode="auto">
          <a:xfrm>
            <a:off x="4939665" y="1752600"/>
            <a:ext cx="336613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 b="50127"/>
          <a:stretch>
            <a:fillRect/>
          </a:stretch>
        </p:blipFill>
        <p:spPr bwMode="auto">
          <a:xfrm>
            <a:off x="1219200" y="1752600"/>
            <a:ext cx="3429000" cy="1484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/>
          <a:srcRect l="6714" r="6178" b="50209"/>
          <a:stretch>
            <a:fillRect/>
          </a:stretch>
        </p:blipFill>
        <p:spPr bwMode="auto">
          <a:xfrm>
            <a:off x="3124200" y="3276600"/>
            <a:ext cx="3657600" cy="159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/>
          <a:srcRect b="17450"/>
          <a:stretch>
            <a:fillRect/>
          </a:stretch>
        </p:blipFill>
        <p:spPr bwMode="auto">
          <a:xfrm>
            <a:off x="-1" y="0"/>
            <a:ext cx="911538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Определи заданную сумму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just"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</a:p>
          <a:p>
            <a:pPr algn="just">
              <a:buNone/>
            </a:pPr>
            <a:endParaRPr lang="ru-RU" sz="5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5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                         655 руб.</a:t>
            </a:r>
          </a:p>
          <a:p>
            <a:pPr>
              <a:buNone/>
            </a:pPr>
            <a:r>
              <a:rPr lang="ru-RU" dirty="0" smtClean="0"/>
              <a:t>                                      </a:t>
            </a:r>
            <a:endParaRPr lang="ru-RU" sz="5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5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3000" y="1676400"/>
            <a:ext cx="7391400" cy="3276600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124200" y="5181600"/>
            <a:ext cx="2590800" cy="129540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 b="50481"/>
          <a:stretch>
            <a:fillRect/>
          </a:stretch>
        </p:blipFill>
        <p:spPr bwMode="auto">
          <a:xfrm>
            <a:off x="4939665" y="1752600"/>
            <a:ext cx="336613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 b="50127"/>
          <a:stretch>
            <a:fillRect/>
          </a:stretch>
        </p:blipFill>
        <p:spPr bwMode="auto">
          <a:xfrm>
            <a:off x="1219200" y="1752600"/>
            <a:ext cx="3429000" cy="1484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/>
          <a:srcRect l="6714" r="6178" b="50209"/>
          <a:stretch>
            <a:fillRect/>
          </a:stretch>
        </p:blipFill>
        <p:spPr bwMode="auto">
          <a:xfrm>
            <a:off x="1295400" y="3276600"/>
            <a:ext cx="3657600" cy="159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 cstate="print"/>
          <a:srcRect l="2760" r="48936"/>
          <a:stretch>
            <a:fillRect/>
          </a:stretch>
        </p:blipFill>
        <p:spPr bwMode="auto">
          <a:xfrm>
            <a:off x="5715000" y="3581400"/>
            <a:ext cx="100913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rcRect b="17450"/>
          <a:stretch>
            <a:fillRect/>
          </a:stretch>
        </p:blipFill>
        <p:spPr bwMode="auto">
          <a:xfrm>
            <a:off x="-1" y="0"/>
            <a:ext cx="911538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Определи заданную сумму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just"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</a:p>
          <a:p>
            <a:pPr algn="just">
              <a:buNone/>
            </a:pPr>
            <a:endParaRPr lang="ru-RU" sz="5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5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                         653 руб.</a:t>
            </a:r>
          </a:p>
          <a:p>
            <a:pPr>
              <a:buNone/>
            </a:pPr>
            <a:r>
              <a:rPr lang="ru-RU" dirty="0" smtClean="0"/>
              <a:t>                                      </a:t>
            </a:r>
            <a:endParaRPr lang="ru-RU" sz="5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5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3000" y="1676400"/>
            <a:ext cx="7391400" cy="3276600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124200" y="5105400"/>
            <a:ext cx="2590800" cy="129540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 b="50481"/>
          <a:stretch>
            <a:fillRect/>
          </a:stretch>
        </p:blipFill>
        <p:spPr bwMode="auto">
          <a:xfrm>
            <a:off x="4939665" y="1752600"/>
            <a:ext cx="336613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 b="50127"/>
          <a:stretch>
            <a:fillRect/>
          </a:stretch>
        </p:blipFill>
        <p:spPr bwMode="auto">
          <a:xfrm>
            <a:off x="1219200" y="1752600"/>
            <a:ext cx="3429000" cy="1484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/>
          <a:srcRect l="6714" r="6178" b="50209"/>
          <a:stretch>
            <a:fillRect/>
          </a:stretch>
        </p:blipFill>
        <p:spPr bwMode="auto">
          <a:xfrm>
            <a:off x="1371600" y="3276600"/>
            <a:ext cx="3657600" cy="159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 cstate="print"/>
          <a:srcRect r="49619"/>
          <a:stretch>
            <a:fillRect/>
          </a:stretch>
        </p:blipFill>
        <p:spPr bwMode="auto">
          <a:xfrm>
            <a:off x="5410200" y="3657600"/>
            <a:ext cx="1005211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 cstate="print"/>
          <a:srcRect l="50105" t="22800" r="1221" b="22800"/>
          <a:stretch>
            <a:fillRect/>
          </a:stretch>
        </p:blipFill>
        <p:spPr bwMode="auto">
          <a:xfrm>
            <a:off x="6553200" y="3733800"/>
            <a:ext cx="762000" cy="851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Презентацию </a:t>
            </a: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разработала учитель – олигофренопедагог </a:t>
            </a: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ОГОУ «Специальная (коррекционная) общеобразовательная школа – интернат «Вера»</a:t>
            </a: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г. Рязани» </a:t>
            </a:r>
          </a:p>
          <a:p>
            <a:pPr algn="ctr">
              <a:buNone/>
            </a:pP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Игнатьева Светлана Валерьевна.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368"/>
            <a:ext cx="9144000" cy="6844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rmAutofit fontScale="90000"/>
          </a:bodyPr>
          <a:lstStyle/>
          <a:p>
            <a:pPr eaLnBrk="1" hangingPunct="1"/>
            <a:endParaRPr lang="ru-RU" sz="7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>
          <a:xfrm>
            <a:off x="228600" y="990600"/>
            <a:ext cx="8763000" cy="5135563"/>
          </a:xfrm>
        </p:spPr>
        <p:txBody>
          <a:bodyPr/>
          <a:lstStyle/>
          <a:p>
            <a:pPr algn="just" eaLnBrk="1" hangingPunct="1">
              <a:buFont typeface="Arial" charset="0"/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Деньги      служат        также</a:t>
            </a:r>
          </a:p>
          <a:p>
            <a:pPr algn="just" eaLnBrk="1" hangingPunct="1">
              <a:buFont typeface="Arial" charset="0"/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расчетной     единицей      или</a:t>
            </a:r>
          </a:p>
          <a:p>
            <a:pPr algn="just" eaLnBrk="1" hangingPunct="1">
              <a:buFont typeface="Arial" charset="0"/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«мерой стоимости». </a:t>
            </a:r>
          </a:p>
          <a:p>
            <a:pPr eaLnBrk="1" hangingPunct="1">
              <a:buFont typeface="Arial" charset="0"/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368"/>
            <a:ext cx="9144000" cy="6844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Autofit/>
          </a:bodyPr>
          <a:lstStyle/>
          <a:p>
            <a:pPr eaLnBrk="1" hangingPunct="1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Первые деньги на Руси</a:t>
            </a:r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>
          <a:xfrm>
            <a:off x="228600" y="1143000"/>
            <a:ext cx="8763000" cy="5334000"/>
          </a:xfrm>
        </p:spPr>
        <p:txBody>
          <a:bodyPr>
            <a:normAutofit fontScale="92500" lnSpcReduction="20000"/>
          </a:bodyPr>
          <a:lstStyle/>
          <a:p>
            <a:pPr algn="just" eaLnBrk="1" hangingPunct="1">
              <a:buFont typeface="Arial" charset="0"/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Вначале у наших предков деньгами</a:t>
            </a:r>
          </a:p>
          <a:p>
            <a:pPr algn="just" eaLnBrk="1" hangingPunct="1">
              <a:buFont typeface="Arial" charset="0"/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служили скот или шкуры животных, чаще</a:t>
            </a:r>
          </a:p>
          <a:p>
            <a:pPr algn="just" eaLnBrk="1" hangingPunct="1">
              <a:buFont typeface="Arial" charset="0"/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всего, белки, соболя, куницы.</a:t>
            </a:r>
          </a:p>
          <a:p>
            <a:pPr algn="just" eaLnBrk="1" hangingPunct="1">
              <a:buFont typeface="Arial" charset="0"/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До нашествия монголов на Русскую землю</a:t>
            </a:r>
          </a:p>
          <a:p>
            <a:pPr algn="just" eaLnBrk="1" hangingPunct="1">
              <a:buFont typeface="Arial" charset="0"/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 нашем языке не было слова “деньги”.</a:t>
            </a:r>
          </a:p>
          <a:p>
            <a:pPr algn="just" eaLnBrk="1" hangingPunct="1">
              <a:buFont typeface="Arial" charset="0"/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Денежные ценности </a:t>
            </a:r>
          </a:p>
          <a:p>
            <a:pPr algn="just" eaLnBrk="1" hangingPunct="1">
              <a:buFont typeface="Arial" charset="0"/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называли скотом,</a:t>
            </a:r>
          </a:p>
          <a:p>
            <a:pPr algn="just" eaLnBrk="1" hangingPunct="1">
              <a:buFont typeface="Arial" charset="0"/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княжескую казну </a:t>
            </a:r>
          </a:p>
          <a:p>
            <a:pPr algn="just" eaLnBrk="1" hangingPunct="1">
              <a:buFont typeface="Arial" charset="0"/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- скотницей, а казначея –</a:t>
            </a:r>
          </a:p>
          <a:p>
            <a:pPr algn="just" eaLnBrk="1" hangingPunct="1">
              <a:buFont typeface="Arial" charset="0"/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скотником.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5181600" y="3810000"/>
            <a:ext cx="3657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368"/>
            <a:ext cx="9144000" cy="6844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28600"/>
          </a:xfrm>
        </p:spPr>
        <p:txBody>
          <a:bodyPr>
            <a:normAutofit fontScale="90000"/>
          </a:bodyPr>
          <a:lstStyle/>
          <a:p>
            <a:pPr eaLnBrk="1" hangingPunct="1"/>
            <a:endParaRPr lang="ru-RU" sz="7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>
          <a:xfrm>
            <a:off x="304800" y="990600"/>
            <a:ext cx="8686800" cy="5715000"/>
          </a:xfrm>
        </p:spPr>
        <p:txBody>
          <a:bodyPr>
            <a:normAutofit fontScale="70000" lnSpcReduction="20000"/>
          </a:bodyPr>
          <a:lstStyle/>
          <a:p>
            <a:pPr algn="just" eaLnBrk="1" hangingPunct="1">
              <a:buFont typeface="Arial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	В XI веке деньги стали обозначать словом“куны”. А</a:t>
            </a:r>
          </a:p>
          <a:p>
            <a:pPr algn="just" eaLnBrk="1" hangingPunct="1">
              <a:buFont typeface="Arial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мелкие денежные единицы – словами “бела”, “лобки”,</a:t>
            </a:r>
          </a:p>
          <a:p>
            <a:pPr algn="just" eaLnBrk="1" hangingPunct="1">
              <a:buFont typeface="Arial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мордки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”, “ушки” и т.д.</a:t>
            </a:r>
          </a:p>
          <a:p>
            <a:pPr algn="just" eaLnBrk="1" hangingPunct="1">
              <a:buFont typeface="Arial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	Это были металлические бруски, кольца, лопаты,</a:t>
            </a:r>
          </a:p>
          <a:p>
            <a:pPr algn="just" eaLnBrk="1" hangingPunct="1">
              <a:buFont typeface="Arial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топорики и даже бронзовые диски в виде шкур</a:t>
            </a:r>
          </a:p>
          <a:p>
            <a:pPr algn="just" eaLnBrk="1" hangingPunct="1">
              <a:buFont typeface="Arial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животных. А какие же были преимущества</a:t>
            </a:r>
          </a:p>
          <a:p>
            <a:pPr algn="just" eaLnBrk="1" hangingPunct="1">
              <a:buFont typeface="Arial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металлических денег перед</a:t>
            </a:r>
          </a:p>
          <a:p>
            <a:pPr algn="just" eaLnBrk="1" hangingPunct="1">
              <a:buFont typeface="Arial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другими? Они не</a:t>
            </a:r>
          </a:p>
          <a:p>
            <a:pPr algn="just" eaLnBrk="1" hangingPunct="1">
              <a:buFont typeface="Arial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портились, не занимали </a:t>
            </a:r>
          </a:p>
          <a:p>
            <a:pPr algn="just" eaLnBrk="1" hangingPunct="1">
              <a:buFont typeface="Arial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много места. А при сделках</a:t>
            </a:r>
          </a:p>
          <a:p>
            <a:pPr algn="just" eaLnBrk="1" hangingPunct="1">
              <a:buFont typeface="Arial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легко делились на части. </a:t>
            </a:r>
          </a:p>
          <a:p>
            <a:pPr algn="just" eaLnBrk="1" hangingPunct="1">
              <a:buFont typeface="Arial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Но самое главное – ими</a:t>
            </a:r>
          </a:p>
          <a:p>
            <a:pPr algn="just" eaLnBrk="1" hangingPunct="1">
              <a:buFont typeface="Arial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можно было расплачиваться </a:t>
            </a:r>
          </a:p>
          <a:p>
            <a:pPr algn="just" eaLnBrk="1" hangingPunct="1">
              <a:buFont typeface="Arial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 любой товар.</a:t>
            </a:r>
          </a:p>
          <a:p>
            <a:pPr algn="just" eaLnBrk="1" hangingPunct="1">
              <a:buFont typeface="Arial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Изготавливали их из серебра, золота, меди.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3048000"/>
            <a:ext cx="4038600" cy="2451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368"/>
            <a:ext cx="9144000" cy="6844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7316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Первые монеты</a:t>
            </a:r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>
          <a:xfrm>
            <a:off x="228600" y="1600200"/>
            <a:ext cx="8763000" cy="50292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ru-RU" dirty="0" smtClean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676400"/>
            <a:ext cx="4343400" cy="2290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print"/>
          <a:srcRect l="5159" t="16667" r="5159" b="35333"/>
          <a:stretch>
            <a:fillRect/>
          </a:stretch>
        </p:blipFill>
        <p:spPr bwMode="auto">
          <a:xfrm>
            <a:off x="2743200" y="4267200"/>
            <a:ext cx="5181600" cy="2119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53000" y="1676400"/>
            <a:ext cx="3740642" cy="2270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4859338" y="3213100"/>
            <a:ext cx="3600450" cy="8636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68313" y="3213100"/>
            <a:ext cx="3743325" cy="8636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627313" y="404813"/>
            <a:ext cx="4032250" cy="10795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173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Деньги</a:t>
            </a:r>
          </a:p>
        </p:txBody>
      </p:sp>
      <p:sp>
        <p:nvSpPr>
          <p:cNvPr id="7174" name="Содержимое 2"/>
          <p:cNvSpPr>
            <a:spLocks noGrp="1"/>
          </p:cNvSpPr>
          <p:nvPr>
            <p:ph idx="1"/>
          </p:nvPr>
        </p:nvSpPr>
        <p:spPr>
          <a:xfrm>
            <a:off x="468313" y="1557338"/>
            <a:ext cx="8229600" cy="4525962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ru-RU" sz="72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купюры     монеты</a:t>
            </a: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2195513" y="1412875"/>
            <a:ext cx="1800225" cy="1655763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5148263" y="1412875"/>
            <a:ext cx="1800225" cy="1728788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4343400"/>
            <a:ext cx="2879999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4343400"/>
            <a:ext cx="2878464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71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одна копейка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lum/>
          </a:blip>
          <a:srcRect l="25467" t="4448" r="11600" b="10142"/>
          <a:stretch>
            <a:fillRect/>
          </a:stretch>
        </p:blipFill>
        <p:spPr bwMode="auto">
          <a:xfrm>
            <a:off x="1524000" y="2362200"/>
            <a:ext cx="2832000" cy="28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lum/>
          </a:blip>
          <a:srcRect l="31867" t="21530" r="26533" b="22954"/>
          <a:stretch>
            <a:fillRect/>
          </a:stretch>
        </p:blipFill>
        <p:spPr bwMode="auto">
          <a:xfrm>
            <a:off x="5029200" y="2438400"/>
            <a:ext cx="2880000" cy="28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296</Words>
  <Application>Microsoft Office PowerPoint</Application>
  <PresentationFormat>Экран (4:3)</PresentationFormat>
  <Paragraphs>220</Paragraphs>
  <Slides>38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Office Theme</vt:lpstr>
      <vt:lpstr>Что такое деньги?</vt:lpstr>
      <vt:lpstr>Что такое деньги?</vt:lpstr>
      <vt:lpstr>Слайд 3</vt:lpstr>
      <vt:lpstr>Слайд 4</vt:lpstr>
      <vt:lpstr>Первые деньги на Руси</vt:lpstr>
      <vt:lpstr>Слайд 6</vt:lpstr>
      <vt:lpstr>Первые монеты</vt:lpstr>
      <vt:lpstr>Деньги</vt:lpstr>
      <vt:lpstr>одна копейка</vt:lpstr>
      <vt:lpstr>пять копеек</vt:lpstr>
      <vt:lpstr>десять копеек</vt:lpstr>
      <vt:lpstr>пятьдесят копеек</vt:lpstr>
      <vt:lpstr>один рубль</vt:lpstr>
      <vt:lpstr>два рубля</vt:lpstr>
      <vt:lpstr>пять рублей</vt:lpstr>
      <vt:lpstr>десять рублей</vt:lpstr>
      <vt:lpstr>пятьдесят рублей</vt:lpstr>
      <vt:lpstr>сто рублей</vt:lpstr>
      <vt:lpstr>пятьсот рублей</vt:lpstr>
      <vt:lpstr>одна тысяча рублей</vt:lpstr>
      <vt:lpstr>Определи заданную сумму</vt:lpstr>
      <vt:lpstr>Определи заданную сумму</vt:lpstr>
      <vt:lpstr>Определи заданную сумму</vt:lpstr>
      <vt:lpstr>Определи заданную сумму</vt:lpstr>
      <vt:lpstr>Определи заданную сумму</vt:lpstr>
      <vt:lpstr>Определи заданную сумму</vt:lpstr>
      <vt:lpstr>Определи заданную сумму</vt:lpstr>
      <vt:lpstr>Определи заданную сумму</vt:lpstr>
      <vt:lpstr>Определи заданную сумму</vt:lpstr>
      <vt:lpstr>Определи заданную сумму</vt:lpstr>
      <vt:lpstr>Определи заданную сумму</vt:lpstr>
      <vt:lpstr>Определи заданную сумму</vt:lpstr>
      <vt:lpstr>Определи заданную сумму</vt:lpstr>
      <vt:lpstr>Определи заданную сумму</vt:lpstr>
      <vt:lpstr>Определи заданную сумму</vt:lpstr>
      <vt:lpstr>Определи заданную сумму</vt:lpstr>
      <vt:lpstr>Определи заданную сумму</vt:lpstr>
      <vt:lpstr>Слайд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такое деньги?</dc:title>
  <cp:lastModifiedBy>Admin</cp:lastModifiedBy>
  <cp:revision>32</cp:revision>
  <dcterms:modified xsi:type="dcterms:W3CDTF">2012-02-16T20:55:22Z</dcterms:modified>
</cp:coreProperties>
</file>