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3300"/>
    <a:srgbClr val="990033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18CF5BE-5680-47F7-9649-1591356D7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6A4ED-429A-446F-B801-0B01887555E4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62347-BA02-4FF4-8BA6-C57383C03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C9EEC-9E72-42E6-97FF-0629010B4D56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36023-ABA4-44F1-8B42-D94FA12DF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5B48A-0830-4658-B210-65843C91AFE5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3C659-3F32-4494-9252-331B0BBD2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F49BD-3190-429E-9463-E6C11C65D7E1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D28D0-F482-418E-BF9A-8B9E8065A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6F8D8-05BD-4E48-87F4-4E6AE343C821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79FB6-1402-4562-8EE2-E454760A9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195A9-367B-4B1C-AE28-8AC96EAFCFFB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234B3-CBD0-42FE-B297-A2040A6A0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C2B41-16D4-47B1-967B-95588A46A3D3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9A106-9F70-42A2-9B07-0E7DFD091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16B1A-2960-46B9-A376-181E8E37E7BE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12D07-919A-4B74-8791-10A7BE46E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5DED6-F8F8-496F-A478-F892C4AC9DD4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4776F-E3AD-4649-A27E-F885DD9309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978C5-B1AE-447F-93E1-695190BA7D4E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5C1FA-D37F-463A-BA8E-A9A4123C7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81D03-42F6-453E-936B-3AB6D7101D3A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078B0-753C-4DA0-A05C-CF79DCA9D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fld id="{F2C8E776-5DE7-49E9-BC29-A7BEB22A64D0}" type="datetime1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F8DF768-D2B5-4294-A627-F7EB74926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ADE99AD-97CF-46DF-B080-B507A46A0495}" type="slidenum">
              <a:rPr lang="ru-RU"/>
              <a:pPr/>
              <a:t>1</a:t>
            </a:fld>
            <a:endParaRPr lang="ru-RU"/>
          </a:p>
        </p:txBody>
      </p:sp>
      <p:sp>
        <p:nvSpPr>
          <p:cNvPr id="2051" name="WordArt 8"/>
          <p:cNvSpPr>
            <a:spLocks noChangeArrowheads="1" noChangeShapeType="1" noTextEdit="1"/>
          </p:cNvSpPr>
          <p:nvPr/>
        </p:nvSpPr>
        <p:spPr bwMode="auto">
          <a:xfrm>
            <a:off x="2209800" y="2438400"/>
            <a:ext cx="4953000" cy="1049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Аммиак</a:t>
            </a:r>
          </a:p>
        </p:txBody>
      </p:sp>
      <p:sp>
        <p:nvSpPr>
          <p:cNvPr id="4" name="Рамка 3"/>
          <p:cNvSpPr/>
          <p:nvPr/>
        </p:nvSpPr>
        <p:spPr>
          <a:xfrm>
            <a:off x="3733800" y="4191000"/>
            <a:ext cx="2362200" cy="381000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436F12B-9390-4D80-A66C-47E17C9ECB38}" type="slidenum">
              <a:rPr lang="ru-RU"/>
              <a:pPr/>
              <a:t>10</a:t>
            </a:fld>
            <a:endParaRPr lang="ru-RU"/>
          </a:p>
        </p:txBody>
      </p:sp>
      <p:grpSp>
        <p:nvGrpSpPr>
          <p:cNvPr id="11267" name="Group 4"/>
          <p:cNvGrpSpPr>
            <a:grpSpLocks/>
          </p:cNvGrpSpPr>
          <p:nvPr/>
        </p:nvGrpSpPr>
        <p:grpSpPr bwMode="auto">
          <a:xfrm>
            <a:off x="7620000" y="152400"/>
            <a:ext cx="1371600" cy="1143000"/>
            <a:chOff x="4752" y="96"/>
            <a:chExt cx="864" cy="720"/>
          </a:xfrm>
        </p:grpSpPr>
        <p:sp>
          <p:nvSpPr>
            <p:cNvPr id="11316" name="Oval 5"/>
            <p:cNvSpPr>
              <a:spLocks noChangeArrowheads="1"/>
            </p:cNvSpPr>
            <p:nvPr/>
          </p:nvSpPr>
          <p:spPr bwMode="auto">
            <a:xfrm>
              <a:off x="4752" y="96"/>
              <a:ext cx="86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7" name="Rectangle 6"/>
            <p:cNvSpPr>
              <a:spLocks noChangeArrowheads="1"/>
            </p:cNvSpPr>
            <p:nvPr/>
          </p:nvSpPr>
          <p:spPr bwMode="auto">
            <a:xfrm>
              <a:off x="4848" y="240"/>
              <a:ext cx="6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rgbClr val="990033"/>
                  </a:solidFill>
                </a:rPr>
                <a:t>NH</a:t>
              </a:r>
              <a:r>
                <a:rPr lang="en-US" sz="4000" b="1" baseline="-25000">
                  <a:solidFill>
                    <a:srgbClr val="990033"/>
                  </a:solidFill>
                </a:rPr>
                <a:t>3</a:t>
              </a:r>
              <a:endParaRPr lang="ru-RU" sz="4000" b="1" baseline="-25000">
                <a:solidFill>
                  <a:srgbClr val="990033"/>
                </a:solidFill>
              </a:endParaRPr>
            </a:p>
          </p:txBody>
        </p:sp>
      </p:grpSp>
      <p:sp>
        <p:nvSpPr>
          <p:cNvPr id="11268" name="AutoShape 7"/>
          <p:cNvSpPr>
            <a:spLocks noChangeArrowheads="1"/>
          </p:cNvSpPr>
          <p:nvPr/>
        </p:nvSpPr>
        <p:spPr bwMode="auto">
          <a:xfrm>
            <a:off x="3200400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Проверка знаний</a:t>
            </a:r>
          </a:p>
        </p:txBody>
      </p:sp>
      <p:graphicFrame>
        <p:nvGraphicFramePr>
          <p:cNvPr id="26731" name="Group 107"/>
          <p:cNvGraphicFramePr>
            <a:graphicFrameLocks noGrp="1"/>
          </p:cNvGraphicFramePr>
          <p:nvPr/>
        </p:nvGraphicFramePr>
        <p:xfrm>
          <a:off x="381000" y="1371600"/>
          <a:ext cx="8458200" cy="4800600"/>
        </p:xfrm>
        <a:graphic>
          <a:graphicData uri="http://schemas.openxmlformats.org/drawingml/2006/table">
            <a:tbl>
              <a:tblPr/>
              <a:tblGrid>
                <a:gridCol w="4229100"/>
                <a:gridCol w="4229100"/>
              </a:tblGrid>
              <a:tr h="240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Для аммиака характерны свойства: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Аммиак взаимодействует с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0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Цвет лакмуса в растворе аммиака: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Аммиак –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восстановитель в реакции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1280" name="Rectangle 46"/>
          <p:cNvSpPr>
            <a:spLocks noChangeArrowheads="1"/>
          </p:cNvSpPr>
          <p:nvPr/>
        </p:nvSpPr>
        <p:spPr bwMode="auto">
          <a:xfrm>
            <a:off x="533400" y="3124200"/>
            <a:ext cx="1752600" cy="457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Правильно!</a:t>
            </a:r>
          </a:p>
        </p:txBody>
      </p:sp>
      <p:sp>
        <p:nvSpPr>
          <p:cNvPr id="11281" name="Rectangle 47"/>
          <p:cNvSpPr>
            <a:spLocks noChangeArrowheads="1"/>
          </p:cNvSpPr>
          <p:nvPr/>
        </p:nvSpPr>
        <p:spPr bwMode="auto">
          <a:xfrm>
            <a:off x="2514600" y="2438400"/>
            <a:ext cx="16002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282" name="Rectangle 50"/>
          <p:cNvSpPr>
            <a:spLocks noChangeArrowheads="1"/>
          </p:cNvSpPr>
          <p:nvPr/>
        </p:nvSpPr>
        <p:spPr bwMode="auto">
          <a:xfrm>
            <a:off x="2514600" y="3124200"/>
            <a:ext cx="16002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283" name="Rectangle 51"/>
          <p:cNvSpPr>
            <a:spLocks noChangeArrowheads="1"/>
          </p:cNvSpPr>
          <p:nvPr/>
        </p:nvSpPr>
        <p:spPr bwMode="auto">
          <a:xfrm>
            <a:off x="533400" y="24384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284" name="Rectangle 52"/>
          <p:cNvSpPr>
            <a:spLocks noChangeArrowheads="1"/>
          </p:cNvSpPr>
          <p:nvPr/>
        </p:nvSpPr>
        <p:spPr bwMode="auto">
          <a:xfrm>
            <a:off x="533400" y="1447800"/>
            <a:ext cx="609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26677" name="Rectangle 53"/>
          <p:cNvSpPr>
            <a:spLocks noChangeArrowheads="1"/>
          </p:cNvSpPr>
          <p:nvPr/>
        </p:nvSpPr>
        <p:spPr bwMode="auto">
          <a:xfrm>
            <a:off x="533400" y="24384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кислот</a:t>
            </a:r>
          </a:p>
        </p:txBody>
      </p:sp>
      <p:sp>
        <p:nvSpPr>
          <p:cNvPr id="26678" name="Rectangle 54"/>
          <p:cNvSpPr>
            <a:spLocks noChangeArrowheads="1"/>
          </p:cNvSpPr>
          <p:nvPr/>
        </p:nvSpPr>
        <p:spPr bwMode="auto">
          <a:xfrm>
            <a:off x="2439988" y="24384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солей</a:t>
            </a:r>
          </a:p>
        </p:txBody>
      </p:sp>
      <p:sp>
        <p:nvSpPr>
          <p:cNvPr id="26679" name="Rectangle 55"/>
          <p:cNvSpPr>
            <a:spLocks noChangeArrowheads="1"/>
          </p:cNvSpPr>
          <p:nvPr/>
        </p:nvSpPr>
        <p:spPr bwMode="auto">
          <a:xfrm>
            <a:off x="2438400" y="31242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оксидов</a:t>
            </a:r>
          </a:p>
        </p:txBody>
      </p:sp>
      <p:sp>
        <p:nvSpPr>
          <p:cNvPr id="26680" name="Rectangle 56"/>
          <p:cNvSpPr>
            <a:spLocks noChangeArrowheads="1"/>
          </p:cNvSpPr>
          <p:nvPr/>
        </p:nvSpPr>
        <p:spPr bwMode="auto">
          <a:xfrm>
            <a:off x="533400" y="31242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оснований</a:t>
            </a:r>
          </a:p>
        </p:txBody>
      </p:sp>
      <p:sp>
        <p:nvSpPr>
          <p:cNvPr id="11289" name="Rectangle 62"/>
          <p:cNvSpPr>
            <a:spLocks noChangeArrowheads="1"/>
          </p:cNvSpPr>
          <p:nvPr/>
        </p:nvSpPr>
        <p:spPr bwMode="auto">
          <a:xfrm>
            <a:off x="4724400" y="1447800"/>
            <a:ext cx="609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11290" name="Rectangle 63"/>
          <p:cNvSpPr>
            <a:spLocks noChangeArrowheads="1"/>
          </p:cNvSpPr>
          <p:nvPr/>
        </p:nvSpPr>
        <p:spPr bwMode="auto">
          <a:xfrm>
            <a:off x="4800600" y="25146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291" name="Rectangle 64"/>
          <p:cNvSpPr>
            <a:spLocks noChangeArrowheads="1"/>
          </p:cNvSpPr>
          <p:nvPr/>
        </p:nvSpPr>
        <p:spPr bwMode="auto">
          <a:xfrm>
            <a:off x="6781800" y="2514600"/>
            <a:ext cx="1752600" cy="457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Правильно!</a:t>
            </a:r>
          </a:p>
        </p:txBody>
      </p:sp>
      <p:sp>
        <p:nvSpPr>
          <p:cNvPr id="11292" name="Rectangle 65"/>
          <p:cNvSpPr>
            <a:spLocks noChangeArrowheads="1"/>
          </p:cNvSpPr>
          <p:nvPr/>
        </p:nvSpPr>
        <p:spPr bwMode="auto">
          <a:xfrm>
            <a:off x="4802188" y="31242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293" name="Rectangle 66"/>
          <p:cNvSpPr>
            <a:spLocks noChangeArrowheads="1"/>
          </p:cNvSpPr>
          <p:nvPr/>
        </p:nvSpPr>
        <p:spPr bwMode="auto">
          <a:xfrm>
            <a:off x="6781800" y="31242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26691" name="Rectangle 67"/>
          <p:cNvSpPr>
            <a:spLocks noChangeArrowheads="1"/>
          </p:cNvSpPr>
          <p:nvPr/>
        </p:nvSpPr>
        <p:spPr bwMode="auto">
          <a:xfrm>
            <a:off x="4800600" y="25146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щелочами</a:t>
            </a:r>
          </a:p>
        </p:txBody>
      </p:sp>
      <p:sp>
        <p:nvSpPr>
          <p:cNvPr id="26692" name="Rectangle 68"/>
          <p:cNvSpPr>
            <a:spLocks noChangeArrowheads="1"/>
          </p:cNvSpPr>
          <p:nvPr/>
        </p:nvSpPr>
        <p:spPr bwMode="auto">
          <a:xfrm>
            <a:off x="6781800" y="25146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кислотами</a:t>
            </a:r>
          </a:p>
        </p:txBody>
      </p:sp>
      <p:sp>
        <p:nvSpPr>
          <p:cNvPr id="26693" name="Rectangle 69"/>
          <p:cNvSpPr>
            <a:spLocks noChangeArrowheads="1"/>
          </p:cNvSpPr>
          <p:nvPr/>
        </p:nvSpPr>
        <p:spPr bwMode="auto">
          <a:xfrm>
            <a:off x="6781800" y="31242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металлами</a:t>
            </a:r>
          </a:p>
        </p:txBody>
      </p:sp>
      <p:sp>
        <p:nvSpPr>
          <p:cNvPr id="26694" name="Rectangle 70"/>
          <p:cNvSpPr>
            <a:spLocks noChangeArrowheads="1"/>
          </p:cNvSpPr>
          <p:nvPr/>
        </p:nvSpPr>
        <p:spPr bwMode="auto">
          <a:xfrm>
            <a:off x="4800600" y="31242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неметаллами</a:t>
            </a:r>
          </a:p>
        </p:txBody>
      </p:sp>
      <p:sp>
        <p:nvSpPr>
          <p:cNvPr id="11298" name="Rectangle 71"/>
          <p:cNvSpPr>
            <a:spLocks noChangeArrowheads="1"/>
          </p:cNvSpPr>
          <p:nvPr/>
        </p:nvSpPr>
        <p:spPr bwMode="auto">
          <a:xfrm>
            <a:off x="457200" y="3810000"/>
            <a:ext cx="609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3</a:t>
            </a:r>
          </a:p>
        </p:txBody>
      </p:sp>
      <p:sp>
        <p:nvSpPr>
          <p:cNvPr id="11299" name="Rectangle 72"/>
          <p:cNvSpPr>
            <a:spLocks noChangeArrowheads="1"/>
          </p:cNvSpPr>
          <p:nvPr/>
        </p:nvSpPr>
        <p:spPr bwMode="auto">
          <a:xfrm>
            <a:off x="533400" y="48006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300" name="Rectangle 73"/>
          <p:cNvSpPr>
            <a:spLocks noChangeArrowheads="1"/>
          </p:cNvSpPr>
          <p:nvPr/>
        </p:nvSpPr>
        <p:spPr bwMode="auto">
          <a:xfrm>
            <a:off x="2514600" y="5553075"/>
            <a:ext cx="1752600" cy="457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Правильно!</a:t>
            </a:r>
          </a:p>
        </p:txBody>
      </p:sp>
      <p:sp>
        <p:nvSpPr>
          <p:cNvPr id="11301" name="Rectangle 75"/>
          <p:cNvSpPr>
            <a:spLocks noChangeArrowheads="1"/>
          </p:cNvSpPr>
          <p:nvPr/>
        </p:nvSpPr>
        <p:spPr bwMode="auto">
          <a:xfrm>
            <a:off x="533400" y="55626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302" name="Rectangle 76"/>
          <p:cNvSpPr>
            <a:spLocks noChangeArrowheads="1"/>
          </p:cNvSpPr>
          <p:nvPr/>
        </p:nvSpPr>
        <p:spPr bwMode="auto">
          <a:xfrm>
            <a:off x="2514600" y="48006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303" name="Rectangle 77"/>
          <p:cNvSpPr>
            <a:spLocks noChangeArrowheads="1"/>
          </p:cNvSpPr>
          <p:nvPr/>
        </p:nvSpPr>
        <p:spPr bwMode="auto">
          <a:xfrm>
            <a:off x="4800600" y="48006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304" name="Rectangle 78"/>
          <p:cNvSpPr>
            <a:spLocks noChangeArrowheads="1"/>
          </p:cNvSpPr>
          <p:nvPr/>
        </p:nvSpPr>
        <p:spPr bwMode="auto">
          <a:xfrm>
            <a:off x="6858000" y="48006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305" name="Rectangle 79"/>
          <p:cNvSpPr>
            <a:spLocks noChangeArrowheads="1"/>
          </p:cNvSpPr>
          <p:nvPr/>
        </p:nvSpPr>
        <p:spPr bwMode="auto">
          <a:xfrm>
            <a:off x="6858000" y="5486400"/>
            <a:ext cx="1752600" cy="457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Ошибка</a:t>
            </a:r>
          </a:p>
        </p:txBody>
      </p:sp>
      <p:sp>
        <p:nvSpPr>
          <p:cNvPr id="11306" name="Rectangle 80"/>
          <p:cNvSpPr>
            <a:spLocks noChangeArrowheads="1"/>
          </p:cNvSpPr>
          <p:nvPr/>
        </p:nvSpPr>
        <p:spPr bwMode="auto">
          <a:xfrm>
            <a:off x="4800600" y="5486400"/>
            <a:ext cx="1752600" cy="457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Правильно!</a:t>
            </a:r>
          </a:p>
        </p:txBody>
      </p:sp>
      <p:sp>
        <p:nvSpPr>
          <p:cNvPr id="26705" name="Rectangle 81"/>
          <p:cNvSpPr>
            <a:spLocks noChangeArrowheads="1"/>
          </p:cNvSpPr>
          <p:nvPr/>
        </p:nvSpPr>
        <p:spPr bwMode="auto">
          <a:xfrm>
            <a:off x="533400" y="48006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фиолетовый</a:t>
            </a:r>
          </a:p>
        </p:txBody>
      </p:sp>
      <p:sp>
        <p:nvSpPr>
          <p:cNvPr id="26706" name="Rectangle 82"/>
          <p:cNvSpPr>
            <a:spLocks noChangeArrowheads="1"/>
          </p:cNvSpPr>
          <p:nvPr/>
        </p:nvSpPr>
        <p:spPr bwMode="auto">
          <a:xfrm>
            <a:off x="533400" y="55626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бесцветный</a:t>
            </a:r>
          </a:p>
        </p:txBody>
      </p:sp>
      <p:sp>
        <p:nvSpPr>
          <p:cNvPr id="26707" name="Rectangle 83"/>
          <p:cNvSpPr>
            <a:spLocks noChangeArrowheads="1"/>
          </p:cNvSpPr>
          <p:nvPr/>
        </p:nvSpPr>
        <p:spPr bwMode="auto">
          <a:xfrm>
            <a:off x="2514600" y="48006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красный</a:t>
            </a:r>
          </a:p>
        </p:txBody>
      </p:sp>
      <p:sp>
        <p:nvSpPr>
          <p:cNvPr id="26708" name="Rectangle 84"/>
          <p:cNvSpPr>
            <a:spLocks noChangeArrowheads="1"/>
          </p:cNvSpPr>
          <p:nvPr/>
        </p:nvSpPr>
        <p:spPr bwMode="auto">
          <a:xfrm>
            <a:off x="2514600" y="5553075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синий</a:t>
            </a:r>
          </a:p>
        </p:txBody>
      </p:sp>
      <p:sp>
        <p:nvSpPr>
          <p:cNvPr id="26709" name="Rectangle 85"/>
          <p:cNvSpPr>
            <a:spLocks noChangeArrowheads="1"/>
          </p:cNvSpPr>
          <p:nvPr/>
        </p:nvSpPr>
        <p:spPr bwMode="auto">
          <a:xfrm>
            <a:off x="4800600" y="48006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 кислотами</a:t>
            </a:r>
          </a:p>
        </p:txBody>
      </p:sp>
      <p:sp>
        <p:nvSpPr>
          <p:cNvPr id="26710" name="Rectangle 86"/>
          <p:cNvSpPr>
            <a:spLocks noChangeArrowheads="1"/>
          </p:cNvSpPr>
          <p:nvPr/>
        </p:nvSpPr>
        <p:spPr bwMode="auto">
          <a:xfrm>
            <a:off x="4800600" y="54864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С оксидами </a:t>
            </a:r>
          </a:p>
          <a:p>
            <a:pPr algn="ctr"/>
            <a:r>
              <a:rPr lang="ru-RU" sz="1600"/>
              <a:t>металлов</a:t>
            </a:r>
          </a:p>
        </p:txBody>
      </p:sp>
      <p:sp>
        <p:nvSpPr>
          <p:cNvPr id="26711" name="Rectangle 87"/>
          <p:cNvSpPr>
            <a:spLocks noChangeArrowheads="1"/>
          </p:cNvSpPr>
          <p:nvPr/>
        </p:nvSpPr>
        <p:spPr bwMode="auto">
          <a:xfrm>
            <a:off x="6858000" y="48006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 неметаллами</a:t>
            </a:r>
          </a:p>
        </p:txBody>
      </p:sp>
      <p:sp>
        <p:nvSpPr>
          <p:cNvPr id="26712" name="Rectangle 88"/>
          <p:cNvSpPr>
            <a:spLocks noChangeArrowheads="1"/>
          </p:cNvSpPr>
          <p:nvPr/>
        </p:nvSpPr>
        <p:spPr bwMode="auto">
          <a:xfrm>
            <a:off x="6858000" y="5486400"/>
            <a:ext cx="1752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 металлами</a:t>
            </a:r>
          </a:p>
        </p:txBody>
      </p:sp>
      <p:sp>
        <p:nvSpPr>
          <p:cNvPr id="11315" name="Rectangle 89"/>
          <p:cNvSpPr>
            <a:spLocks noChangeArrowheads="1"/>
          </p:cNvSpPr>
          <p:nvPr/>
        </p:nvSpPr>
        <p:spPr bwMode="auto">
          <a:xfrm>
            <a:off x="4648200" y="3810000"/>
            <a:ext cx="6096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7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7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7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8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6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7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7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6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7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67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1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7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1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7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10"/>
                  </p:tgtEl>
                </p:cond>
              </p:nextCondLst>
            </p:seq>
          </p:childTnLst>
        </p:cTn>
      </p:par>
    </p:tnLst>
    <p:bldLst>
      <p:bldP spid="26677" grpId="0" animBg="1"/>
      <p:bldP spid="26678" grpId="0" animBg="1"/>
      <p:bldP spid="26679" grpId="0" animBg="1"/>
      <p:bldP spid="26680" grpId="0" animBg="1"/>
      <p:bldP spid="26691" grpId="0" animBg="1"/>
      <p:bldP spid="26692" grpId="0" animBg="1"/>
      <p:bldP spid="26693" grpId="0" animBg="1"/>
      <p:bldP spid="26694" grpId="0" animBg="1"/>
      <p:bldP spid="26705" grpId="0" animBg="1"/>
      <p:bldP spid="26706" grpId="0" animBg="1"/>
      <p:bldP spid="26707" grpId="0" animBg="1"/>
      <p:bldP spid="26708" grpId="0" animBg="1"/>
      <p:bldP spid="26709" grpId="0" animBg="1"/>
      <p:bldP spid="26710" grpId="0" animBg="1"/>
      <p:bldP spid="26711" grpId="0" animBg="1"/>
      <p:bldP spid="267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BD1264-A545-4D1C-8B36-C2ED4C8ED6F7}" type="slidenum">
              <a:rPr lang="ru-RU"/>
              <a:pPr/>
              <a:t>2</a:t>
            </a:fld>
            <a:endParaRPr lang="ru-RU"/>
          </a:p>
        </p:txBody>
      </p:sp>
      <p:sp>
        <p:nvSpPr>
          <p:cNvPr id="3075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76600" y="4572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Состав вещества</a:t>
            </a:r>
          </a:p>
        </p:txBody>
      </p:sp>
      <p:sp>
        <p:nvSpPr>
          <p:cNvPr id="3076" name="AutoShap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943600" y="25146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Строение</a:t>
            </a:r>
          </a:p>
        </p:txBody>
      </p:sp>
      <p:sp>
        <p:nvSpPr>
          <p:cNvPr id="3077" name="AutoShap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410200" y="54102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Свойства</a:t>
            </a:r>
          </a:p>
        </p:txBody>
      </p:sp>
      <p:sp>
        <p:nvSpPr>
          <p:cNvPr id="3078" name="AutoShape 22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43000" y="54102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Применение</a:t>
            </a:r>
          </a:p>
        </p:txBody>
      </p:sp>
      <p:sp>
        <p:nvSpPr>
          <p:cNvPr id="3079" name="AutoShape 2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81000" y="25146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Получение</a:t>
            </a:r>
          </a:p>
        </p:txBody>
      </p:sp>
      <p:sp>
        <p:nvSpPr>
          <p:cNvPr id="3080" name="Line 25"/>
          <p:cNvSpPr>
            <a:spLocks noChangeShapeType="1"/>
          </p:cNvSpPr>
          <p:nvPr/>
        </p:nvSpPr>
        <p:spPr bwMode="auto">
          <a:xfrm>
            <a:off x="6019800" y="990600"/>
            <a:ext cx="1295400" cy="1524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1" name="Line 26"/>
          <p:cNvSpPr>
            <a:spLocks noChangeShapeType="1"/>
          </p:cNvSpPr>
          <p:nvPr/>
        </p:nvSpPr>
        <p:spPr bwMode="auto">
          <a:xfrm flipH="1">
            <a:off x="6705600" y="3048000"/>
            <a:ext cx="685800" cy="23622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2" name="Line 29"/>
          <p:cNvSpPr>
            <a:spLocks noChangeShapeType="1"/>
          </p:cNvSpPr>
          <p:nvPr/>
        </p:nvSpPr>
        <p:spPr bwMode="auto">
          <a:xfrm flipH="1">
            <a:off x="3886200" y="5638800"/>
            <a:ext cx="15240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 flipH="1" flipV="1">
            <a:off x="1752600" y="3048000"/>
            <a:ext cx="762000" cy="23622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4" name="Line 32"/>
          <p:cNvSpPr>
            <a:spLocks noChangeShapeType="1"/>
          </p:cNvSpPr>
          <p:nvPr/>
        </p:nvSpPr>
        <p:spPr bwMode="auto">
          <a:xfrm flipV="1">
            <a:off x="1752600" y="990600"/>
            <a:ext cx="1524000" cy="1524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5" name="WordArt 33"/>
          <p:cNvSpPr>
            <a:spLocks noChangeArrowheads="1" noChangeShapeType="1" noTextEdit="1"/>
          </p:cNvSpPr>
          <p:nvPr/>
        </p:nvSpPr>
        <p:spPr bwMode="auto">
          <a:xfrm>
            <a:off x="3124200" y="3352800"/>
            <a:ext cx="31242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аммиак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53F2D0D-9B73-4381-BC62-ACE1BE3697D4}" type="slidenum">
              <a:rPr lang="ru-RU"/>
              <a:pPr/>
              <a:t>3</a:t>
            </a:fld>
            <a:endParaRPr lang="ru-RU"/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828800" y="1676400"/>
            <a:ext cx="3048000" cy="1828800"/>
            <a:chOff x="1152" y="1056"/>
            <a:chExt cx="1920" cy="1152"/>
          </a:xfrm>
        </p:grpSpPr>
        <p:sp>
          <p:nvSpPr>
            <p:cNvPr id="4131" name="Rectangle 7"/>
            <p:cNvSpPr>
              <a:spLocks noChangeArrowheads="1"/>
            </p:cNvSpPr>
            <p:nvPr/>
          </p:nvSpPr>
          <p:spPr bwMode="auto">
            <a:xfrm>
              <a:off x="1536" y="1440"/>
              <a:ext cx="384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32" name="Rectangle 8"/>
            <p:cNvSpPr>
              <a:spLocks noChangeArrowheads="1"/>
            </p:cNvSpPr>
            <p:nvPr/>
          </p:nvSpPr>
          <p:spPr bwMode="auto">
            <a:xfrm>
              <a:off x="1920" y="1056"/>
              <a:ext cx="384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33" name="Rectangle 9"/>
            <p:cNvSpPr>
              <a:spLocks noChangeArrowheads="1"/>
            </p:cNvSpPr>
            <p:nvPr/>
          </p:nvSpPr>
          <p:spPr bwMode="auto">
            <a:xfrm>
              <a:off x="2304" y="1056"/>
              <a:ext cx="384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34" name="Rectangle 10"/>
            <p:cNvSpPr>
              <a:spLocks noChangeArrowheads="1"/>
            </p:cNvSpPr>
            <p:nvPr/>
          </p:nvSpPr>
          <p:spPr bwMode="auto">
            <a:xfrm>
              <a:off x="2688" y="1056"/>
              <a:ext cx="384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35" name="Rectangle 29"/>
            <p:cNvSpPr>
              <a:spLocks noChangeArrowheads="1"/>
            </p:cNvSpPr>
            <p:nvPr/>
          </p:nvSpPr>
          <p:spPr bwMode="auto">
            <a:xfrm>
              <a:off x="1152" y="1824"/>
              <a:ext cx="384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0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00400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Состав вещества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57200" y="1371600"/>
            <a:ext cx="15478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baseline="-25000">
                <a:solidFill>
                  <a:srgbClr val="0033CC"/>
                </a:solidFill>
              </a:rPr>
              <a:t>+7</a:t>
            </a:r>
            <a:r>
              <a:rPr lang="en-US" sz="3600" b="1">
                <a:solidFill>
                  <a:srgbClr val="0033CC"/>
                </a:solidFill>
              </a:rPr>
              <a:t>N )  )</a:t>
            </a:r>
          </a:p>
          <a:p>
            <a:r>
              <a:rPr lang="en-US" sz="3600" b="1">
                <a:solidFill>
                  <a:srgbClr val="0033CC"/>
                </a:solidFill>
              </a:rPr>
              <a:t>      </a:t>
            </a:r>
            <a:r>
              <a:rPr lang="en-US" sz="2400" b="1">
                <a:solidFill>
                  <a:srgbClr val="0033CC"/>
                </a:solidFill>
              </a:rPr>
              <a:t>2   5</a:t>
            </a:r>
            <a:endParaRPr lang="ru-RU" sz="2400" b="1">
              <a:solidFill>
                <a:srgbClr val="0033CC"/>
              </a:solidFill>
            </a:endParaRPr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819400" y="2416175"/>
            <a:ext cx="0" cy="3810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 flipV="1">
            <a:off x="3352800" y="1752600"/>
            <a:ext cx="0" cy="4572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 flipV="1">
            <a:off x="3962400" y="1752600"/>
            <a:ext cx="0" cy="4572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 flipV="1">
            <a:off x="4572000" y="1752600"/>
            <a:ext cx="0" cy="4572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 flipV="1">
            <a:off x="2667000" y="2405063"/>
            <a:ext cx="0" cy="3810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2438400" y="1828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b="1">
                <a:solidFill>
                  <a:srgbClr val="0033CC"/>
                </a:solidFill>
              </a:rPr>
              <a:t>2s</a:t>
            </a:r>
            <a:r>
              <a:rPr lang="en-US" sz="2000" b="1" baseline="30000">
                <a:solidFill>
                  <a:srgbClr val="0033CC"/>
                </a:solidFill>
              </a:rPr>
              <a:t>2</a:t>
            </a:r>
            <a:endParaRPr lang="ru-RU" sz="2000" b="1" baseline="30000">
              <a:solidFill>
                <a:srgbClr val="0033CC"/>
              </a:solidFill>
            </a:endParaRP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3581400" y="1219200"/>
            <a:ext cx="573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b="1">
                <a:solidFill>
                  <a:srgbClr val="0033CC"/>
                </a:solidFill>
              </a:rPr>
              <a:t>2p</a:t>
            </a:r>
            <a:r>
              <a:rPr lang="en-US" sz="2000" b="1" baseline="30000">
                <a:solidFill>
                  <a:srgbClr val="0033CC"/>
                </a:solidFill>
              </a:rPr>
              <a:t>3</a:t>
            </a:r>
            <a:endParaRPr lang="ru-RU" sz="2000" b="1" baseline="30000">
              <a:solidFill>
                <a:srgbClr val="0033CC"/>
              </a:solidFill>
            </a:endParaRP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3581400" y="3919538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электронная формула</a:t>
            </a:r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438400" y="1828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b="1">
                <a:solidFill>
                  <a:srgbClr val="0033CC"/>
                </a:solidFill>
              </a:rPr>
              <a:t>2s</a:t>
            </a:r>
            <a:r>
              <a:rPr lang="en-US" sz="2000" b="1" baseline="30000">
                <a:solidFill>
                  <a:srgbClr val="0033CC"/>
                </a:solidFill>
              </a:rPr>
              <a:t>2</a:t>
            </a:r>
            <a:endParaRPr lang="ru-RU" sz="2000" b="1" baseline="30000">
              <a:solidFill>
                <a:srgbClr val="0033CC"/>
              </a:solidFill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 flipV="1">
            <a:off x="2057400" y="2971800"/>
            <a:ext cx="0" cy="3810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2209800" y="2971800"/>
            <a:ext cx="0" cy="3810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1828800" y="25146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000" b="1">
                <a:solidFill>
                  <a:srgbClr val="0033CC"/>
                </a:solidFill>
              </a:rPr>
              <a:t>1</a:t>
            </a:r>
            <a:r>
              <a:rPr lang="en-US" sz="2000" b="1">
                <a:solidFill>
                  <a:srgbClr val="0033CC"/>
                </a:solidFill>
              </a:rPr>
              <a:t>s</a:t>
            </a:r>
            <a:r>
              <a:rPr lang="en-US" sz="2000" b="1" baseline="30000">
                <a:solidFill>
                  <a:srgbClr val="0033CC"/>
                </a:solidFill>
              </a:rPr>
              <a:t>2</a:t>
            </a:r>
            <a:endParaRPr lang="ru-RU" sz="2000" b="1" baseline="30000">
              <a:solidFill>
                <a:srgbClr val="0033CC"/>
              </a:solidFill>
            </a:endParaRP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1828800" y="25146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000" b="1">
                <a:solidFill>
                  <a:srgbClr val="0033CC"/>
                </a:solidFill>
              </a:rPr>
              <a:t>1</a:t>
            </a:r>
            <a:r>
              <a:rPr lang="en-US" sz="2000" b="1">
                <a:solidFill>
                  <a:srgbClr val="0033CC"/>
                </a:solidFill>
              </a:rPr>
              <a:t>s</a:t>
            </a:r>
            <a:r>
              <a:rPr lang="en-US" sz="2000" b="1" baseline="30000">
                <a:solidFill>
                  <a:srgbClr val="0033CC"/>
                </a:solidFill>
              </a:rPr>
              <a:t>2</a:t>
            </a:r>
            <a:endParaRPr lang="ru-RU" sz="2000" b="1" baseline="30000">
              <a:solidFill>
                <a:srgbClr val="0033CC"/>
              </a:solidFill>
            </a:endParaRP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3581400" y="1219200"/>
            <a:ext cx="573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b="1">
                <a:solidFill>
                  <a:srgbClr val="0033CC"/>
                </a:solidFill>
              </a:rPr>
              <a:t>2p</a:t>
            </a:r>
            <a:r>
              <a:rPr lang="en-US" sz="2000" b="1" baseline="30000">
                <a:solidFill>
                  <a:srgbClr val="0033CC"/>
                </a:solidFill>
              </a:rPr>
              <a:t>3</a:t>
            </a:r>
            <a:endParaRPr lang="ru-RU" sz="2000" b="1" baseline="30000">
              <a:solidFill>
                <a:srgbClr val="0033CC"/>
              </a:solidFill>
            </a:endParaRP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1524000" y="4267200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3581400" y="4692650"/>
            <a:ext cx="3024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b="1"/>
              <a:t>валентные возможности</a:t>
            </a:r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1752600" y="4495800"/>
            <a:ext cx="69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600" b="1">
                <a:solidFill>
                  <a:srgbClr val="0033CC"/>
                </a:solidFill>
              </a:rPr>
              <a:t>III,</a:t>
            </a:r>
            <a:endParaRPr lang="ru-RU" sz="3600" b="1">
              <a:solidFill>
                <a:srgbClr val="0033CC"/>
              </a:solidFill>
            </a:endParaRPr>
          </a:p>
        </p:txBody>
      </p: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2514600" y="4495800"/>
            <a:ext cx="61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33CC"/>
                </a:solidFill>
              </a:rPr>
              <a:t>IV</a:t>
            </a:r>
            <a:endParaRPr lang="ru-RU" sz="3600" b="1">
              <a:solidFill>
                <a:srgbClr val="0033CC"/>
              </a:solidFill>
            </a:endParaRPr>
          </a:p>
        </p:txBody>
      </p:sp>
      <p:sp>
        <p:nvSpPr>
          <p:cNvPr id="6185" name="Rectangle 41"/>
          <p:cNvSpPr>
            <a:spLocks noChangeArrowheads="1"/>
          </p:cNvSpPr>
          <p:nvPr/>
        </p:nvSpPr>
        <p:spPr bwMode="auto">
          <a:xfrm>
            <a:off x="5257800" y="1447800"/>
            <a:ext cx="13954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baseline="-25000">
                <a:solidFill>
                  <a:srgbClr val="0033CC"/>
                </a:solidFill>
              </a:rPr>
              <a:t>+1</a:t>
            </a:r>
            <a:r>
              <a:rPr lang="en-US" sz="3600" b="1">
                <a:solidFill>
                  <a:srgbClr val="0033CC"/>
                </a:solidFill>
              </a:rPr>
              <a:t>H )  </a:t>
            </a:r>
          </a:p>
          <a:p>
            <a:r>
              <a:rPr lang="en-US" sz="3600" b="1">
                <a:solidFill>
                  <a:srgbClr val="0033CC"/>
                </a:solidFill>
              </a:rPr>
              <a:t>      </a:t>
            </a:r>
            <a:r>
              <a:rPr lang="en-US" sz="2400" b="1">
                <a:solidFill>
                  <a:srgbClr val="0033CC"/>
                </a:solidFill>
              </a:rPr>
              <a:t>1   </a:t>
            </a:r>
            <a:endParaRPr lang="ru-RU" sz="2400" b="1">
              <a:solidFill>
                <a:srgbClr val="0033CC"/>
              </a:solidFill>
            </a:endParaRP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6629400" y="1524000"/>
            <a:ext cx="609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88" name="Line 44"/>
          <p:cNvSpPr>
            <a:spLocks noChangeShapeType="1"/>
          </p:cNvSpPr>
          <p:nvPr/>
        </p:nvSpPr>
        <p:spPr bwMode="auto">
          <a:xfrm>
            <a:off x="5257800" y="1295400"/>
            <a:ext cx="0" cy="213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89" name="Line 45"/>
          <p:cNvSpPr>
            <a:spLocks noChangeShapeType="1"/>
          </p:cNvSpPr>
          <p:nvPr/>
        </p:nvSpPr>
        <p:spPr bwMode="auto">
          <a:xfrm flipV="1">
            <a:off x="6934200" y="1579563"/>
            <a:ext cx="0" cy="4572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90" name="Rectangle 46"/>
          <p:cNvSpPr>
            <a:spLocks noChangeArrowheads="1"/>
          </p:cNvSpPr>
          <p:nvPr/>
        </p:nvSpPr>
        <p:spPr bwMode="auto">
          <a:xfrm>
            <a:off x="6629400" y="1066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000" b="1">
                <a:solidFill>
                  <a:srgbClr val="0033CC"/>
                </a:solidFill>
              </a:rPr>
              <a:t>1</a:t>
            </a:r>
            <a:r>
              <a:rPr lang="en-US" sz="2000" b="1">
                <a:solidFill>
                  <a:srgbClr val="0033CC"/>
                </a:solidFill>
              </a:rPr>
              <a:t>s</a:t>
            </a:r>
            <a:r>
              <a:rPr lang="en-US" sz="2000" b="1" baseline="30000">
                <a:solidFill>
                  <a:srgbClr val="0033CC"/>
                </a:solidFill>
              </a:rPr>
              <a:t>1</a:t>
            </a:r>
            <a:endParaRPr lang="ru-RU" sz="2000" b="1" baseline="30000">
              <a:solidFill>
                <a:srgbClr val="0033CC"/>
              </a:solidFill>
            </a:endParaRPr>
          </a:p>
        </p:txBody>
      </p:sp>
      <p:sp>
        <p:nvSpPr>
          <p:cNvPr id="6191" name="Rectangle 47"/>
          <p:cNvSpPr>
            <a:spLocks noChangeArrowheads="1"/>
          </p:cNvSpPr>
          <p:nvPr/>
        </p:nvSpPr>
        <p:spPr bwMode="auto">
          <a:xfrm>
            <a:off x="6629400" y="1066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000" b="1">
                <a:solidFill>
                  <a:srgbClr val="0033CC"/>
                </a:solidFill>
              </a:rPr>
              <a:t>1</a:t>
            </a:r>
            <a:r>
              <a:rPr lang="en-US" sz="2000" b="1">
                <a:solidFill>
                  <a:srgbClr val="0033CC"/>
                </a:solidFill>
              </a:rPr>
              <a:t>s</a:t>
            </a:r>
            <a:r>
              <a:rPr lang="en-US" sz="2000" b="1" baseline="30000">
                <a:solidFill>
                  <a:srgbClr val="0033CC"/>
                </a:solidFill>
              </a:rPr>
              <a:t>1</a:t>
            </a:r>
            <a:endParaRPr lang="ru-RU" sz="2000" b="1" baseline="30000">
              <a:solidFill>
                <a:srgbClr val="0033CC"/>
              </a:solidFill>
            </a:endParaRPr>
          </a:p>
        </p:txBody>
      </p: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6705600" y="4495800"/>
            <a:ext cx="38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33CC"/>
                </a:solidFill>
              </a:rPr>
              <a:t>I</a:t>
            </a:r>
            <a:endParaRPr lang="ru-RU" sz="3600" b="1">
              <a:solidFill>
                <a:srgbClr val="0033CC"/>
              </a:solidFill>
            </a:endParaRPr>
          </a:p>
        </p:txBody>
      </p:sp>
      <p:sp>
        <p:nvSpPr>
          <p:cNvPr id="6193" name="Rectangle 49"/>
          <p:cNvSpPr>
            <a:spLocks noChangeArrowheads="1"/>
          </p:cNvSpPr>
          <p:nvPr/>
        </p:nvSpPr>
        <p:spPr bwMode="auto">
          <a:xfrm>
            <a:off x="2133600" y="5486400"/>
            <a:ext cx="2365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>
                <a:solidFill>
                  <a:srgbClr val="990033"/>
                </a:solidFill>
              </a:rPr>
              <a:t>неметалл</a:t>
            </a:r>
          </a:p>
        </p:txBody>
      </p:sp>
      <p:sp>
        <p:nvSpPr>
          <p:cNvPr id="6194" name="Rectangle 50"/>
          <p:cNvSpPr>
            <a:spLocks noChangeArrowheads="1"/>
          </p:cNvSpPr>
          <p:nvPr/>
        </p:nvSpPr>
        <p:spPr bwMode="auto">
          <a:xfrm>
            <a:off x="5943600" y="5486400"/>
            <a:ext cx="2365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>
                <a:solidFill>
                  <a:srgbClr val="990033"/>
                </a:solidFill>
              </a:rPr>
              <a:t>неметалл</a:t>
            </a:r>
          </a:p>
        </p:txBody>
      </p:sp>
      <p:sp>
        <p:nvSpPr>
          <p:cNvPr id="4129" name="AutoShape 5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304800" cy="304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98" name="Line 54"/>
          <p:cNvSpPr>
            <a:spLocks noChangeShapeType="1"/>
          </p:cNvSpPr>
          <p:nvPr/>
        </p:nvSpPr>
        <p:spPr bwMode="auto">
          <a:xfrm>
            <a:off x="6705600" y="41910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18691E-7 L -0.1 0.20911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01296 L -0.10833 0.3058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" y="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1134 L -0.16459 0.39625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6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6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6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6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6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6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6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6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1296 L -3.33333E-6 0.40597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61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5" grpId="0" animBg="1"/>
      <p:bldP spid="6155" grpId="1" animBg="1"/>
      <p:bldP spid="6156" grpId="0" animBg="1"/>
      <p:bldP spid="6156" grpId="1" animBg="1"/>
      <p:bldP spid="6156" grpId="2" animBg="1"/>
      <p:bldP spid="6157" grpId="0" animBg="1"/>
      <p:bldP spid="6157" grpId="1" animBg="1"/>
      <p:bldP spid="6157" grpId="2" animBg="1"/>
      <p:bldP spid="6158" grpId="0" animBg="1"/>
      <p:bldP spid="6158" grpId="1" animBg="1"/>
      <p:bldP spid="6158" grpId="2" animBg="1"/>
      <p:bldP spid="6159" grpId="0" animBg="1"/>
      <p:bldP spid="6159" grpId="1" animBg="1"/>
      <p:bldP spid="6160" grpId="0"/>
      <p:bldP spid="6161" grpId="0"/>
      <p:bldP spid="6162" grpId="0"/>
      <p:bldP spid="6163" grpId="0"/>
      <p:bldP spid="6163" grpId="1"/>
      <p:bldP spid="6174" grpId="0" animBg="1"/>
      <p:bldP spid="6175" grpId="0" animBg="1"/>
      <p:bldP spid="6178" grpId="0"/>
      <p:bldP spid="6179" grpId="0"/>
      <p:bldP spid="6179" grpId="1"/>
      <p:bldP spid="6180" grpId="0"/>
      <p:bldP spid="6180" grpId="1"/>
      <p:bldP spid="6181" grpId="0" animBg="1"/>
      <p:bldP spid="6182" grpId="0"/>
      <p:bldP spid="6183" grpId="0"/>
      <p:bldP spid="6184" grpId="0"/>
      <p:bldP spid="6185" grpId="0"/>
      <p:bldP spid="6187" grpId="0" animBg="1"/>
      <p:bldP spid="6188" grpId="0" animBg="1"/>
      <p:bldP spid="6189" grpId="0" animBg="1"/>
      <p:bldP spid="6189" grpId="1" animBg="1"/>
      <p:bldP spid="6190" grpId="0"/>
      <p:bldP spid="6191" grpId="0"/>
      <p:bldP spid="6191" grpId="1"/>
      <p:bldP spid="6192" grpId="0"/>
      <p:bldP spid="6193" grpId="0"/>
      <p:bldP spid="6194" grpId="0"/>
      <p:bldP spid="61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1E06331-F866-4457-8BC9-E53B2ADC9C65}" type="slidenum">
              <a:rPr lang="ru-RU"/>
              <a:pPr/>
              <a:t>4</a:t>
            </a:fld>
            <a:endParaRPr lang="ru-RU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95400" y="2895600"/>
            <a:ext cx="735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6000" b="1">
                <a:solidFill>
                  <a:srgbClr val="0033CC"/>
                </a:solidFill>
              </a:rPr>
              <a:t>H</a:t>
            </a:r>
            <a:endParaRPr lang="ru-RU" sz="6000" b="1">
              <a:solidFill>
                <a:srgbClr val="0033CC"/>
              </a:solidFill>
            </a:endParaRPr>
          </a:p>
        </p:txBody>
      </p:sp>
      <p:sp>
        <p:nvSpPr>
          <p:cNvPr id="5124" name="AutoShape 5"/>
          <p:cNvSpPr>
            <a:spLocks noChangeArrowheads="1"/>
          </p:cNvSpPr>
          <p:nvPr/>
        </p:nvSpPr>
        <p:spPr bwMode="auto">
          <a:xfrm>
            <a:off x="3200400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Строение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295400" y="1371600"/>
            <a:ext cx="735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0033CC"/>
                </a:solidFill>
              </a:rPr>
              <a:t>N</a:t>
            </a:r>
            <a:endParaRPr lang="ru-RU" sz="6000" b="1">
              <a:solidFill>
                <a:srgbClr val="0033CC"/>
              </a:solidFill>
            </a:endParaRPr>
          </a:p>
        </p:txBody>
      </p:sp>
      <p:sp>
        <p:nvSpPr>
          <p:cNvPr id="5126" name="Line 7"/>
          <p:cNvSpPr>
            <a:spLocks noChangeShapeType="1"/>
          </p:cNvSpPr>
          <p:nvPr/>
        </p:nvSpPr>
        <p:spPr bwMode="auto">
          <a:xfrm>
            <a:off x="4724400" y="2438400"/>
            <a:ext cx="304800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7" name="Line 8"/>
          <p:cNvSpPr>
            <a:spLocks noChangeShapeType="1"/>
          </p:cNvSpPr>
          <p:nvPr/>
        </p:nvSpPr>
        <p:spPr bwMode="auto">
          <a:xfrm>
            <a:off x="3810000" y="2438400"/>
            <a:ext cx="304800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8" name="Line 9"/>
          <p:cNvSpPr>
            <a:spLocks noChangeShapeType="1"/>
          </p:cNvSpPr>
          <p:nvPr/>
        </p:nvSpPr>
        <p:spPr bwMode="auto">
          <a:xfrm flipV="1">
            <a:off x="4419600" y="2819400"/>
            <a:ext cx="1588" cy="30480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1295400"/>
            <a:ext cx="735013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0033CC"/>
                </a:solidFill>
              </a:rPr>
              <a:t>H</a:t>
            </a:r>
            <a:endParaRPr lang="ru-RU" sz="6000" b="1">
              <a:solidFill>
                <a:srgbClr val="0033CC"/>
              </a:solidFill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2819400" y="1371600"/>
            <a:ext cx="735013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0033CC"/>
                </a:solidFill>
              </a:rPr>
              <a:t>H</a:t>
            </a:r>
            <a:endParaRPr lang="ru-RU" sz="6000" b="1">
              <a:solidFill>
                <a:srgbClr val="0033CC"/>
              </a:solidFill>
            </a:endParaRP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1295400" y="914400"/>
            <a:ext cx="71755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0033CC"/>
                </a:solidFill>
              </a:rPr>
              <a:t>••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2057400" y="1828800"/>
            <a:ext cx="685800" cy="0"/>
          </a:xfrm>
          <a:prstGeom prst="line">
            <a:avLst/>
          </a:prstGeom>
          <a:noFill/>
          <a:ln w="762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685800" y="1828800"/>
            <a:ext cx="685800" cy="0"/>
          </a:xfrm>
          <a:prstGeom prst="line">
            <a:avLst/>
          </a:prstGeom>
          <a:noFill/>
          <a:ln w="762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1676400" y="2362200"/>
            <a:ext cx="0" cy="685800"/>
          </a:xfrm>
          <a:prstGeom prst="line">
            <a:avLst/>
          </a:prstGeom>
          <a:noFill/>
          <a:ln w="762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733800" y="2514600"/>
            <a:ext cx="51054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Есть возможность образовать </a:t>
            </a:r>
          </a:p>
          <a:p>
            <a:pPr algn="ctr"/>
            <a:r>
              <a:rPr lang="ru-RU" sz="2400" b="1" u="sng"/>
              <a:t>донорно – акцепторную связь</a:t>
            </a:r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auto">
          <a:xfrm>
            <a:off x="3657600" y="1371600"/>
            <a:ext cx="52578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Молекула образована </a:t>
            </a:r>
          </a:p>
          <a:p>
            <a:pPr algn="ctr"/>
            <a:r>
              <a:rPr lang="ru-RU" sz="2400" b="1"/>
              <a:t>ковалентной полярной связью</a:t>
            </a:r>
          </a:p>
        </p:txBody>
      </p: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2819400" y="4349750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33CC"/>
                </a:solidFill>
              </a:rPr>
              <a:t>N</a:t>
            </a:r>
            <a:endParaRPr lang="ru-RU" sz="3600" b="1">
              <a:solidFill>
                <a:srgbClr val="0033CC"/>
              </a:solidFill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1981200" y="4343400"/>
            <a:ext cx="550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</a:rPr>
              <a:t>H</a:t>
            </a:r>
            <a:endParaRPr lang="ru-RU" sz="4000" b="1">
              <a:solidFill>
                <a:srgbClr val="0033CC"/>
              </a:solidFill>
            </a:endParaRPr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3581400" y="4343400"/>
            <a:ext cx="550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</a:rPr>
              <a:t>H</a:t>
            </a:r>
            <a:endParaRPr lang="ru-RU" sz="4000" b="1">
              <a:solidFill>
                <a:srgbClr val="0033CC"/>
              </a:solidFill>
            </a:endParaRPr>
          </a:p>
        </p:txBody>
      </p:sp>
      <p:sp>
        <p:nvSpPr>
          <p:cNvPr id="9239" name="Rectangle 23"/>
          <p:cNvSpPr>
            <a:spLocks noChangeArrowheads="1"/>
          </p:cNvSpPr>
          <p:nvPr/>
        </p:nvSpPr>
        <p:spPr bwMode="auto">
          <a:xfrm>
            <a:off x="2743200" y="5181600"/>
            <a:ext cx="550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</a:rPr>
              <a:t>H</a:t>
            </a:r>
            <a:endParaRPr lang="ru-RU" sz="4000" b="1">
              <a:solidFill>
                <a:srgbClr val="0033CC"/>
              </a:solidFill>
            </a:endParaRPr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2514600" y="46482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3276600" y="46482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 flipV="1">
            <a:off x="3048000" y="4953000"/>
            <a:ext cx="0" cy="3048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3" name="Rectangle 27"/>
          <p:cNvSpPr>
            <a:spLocks noChangeArrowheads="1"/>
          </p:cNvSpPr>
          <p:nvPr/>
        </p:nvSpPr>
        <p:spPr bwMode="auto">
          <a:xfrm>
            <a:off x="2819400" y="4038600"/>
            <a:ext cx="5048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33CC"/>
                </a:solidFill>
              </a:rPr>
              <a:t>••</a:t>
            </a:r>
          </a:p>
        </p:txBody>
      </p:sp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4038600" y="4343400"/>
            <a:ext cx="11890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/>
              <a:t>+</a:t>
            </a:r>
            <a:r>
              <a:rPr lang="ru-RU" sz="4000" b="1">
                <a:solidFill>
                  <a:srgbClr val="0033CC"/>
                </a:solidFill>
              </a:rPr>
              <a:t> </a:t>
            </a:r>
            <a:r>
              <a:rPr lang="en-US" sz="4000" b="1">
                <a:solidFill>
                  <a:schemeClr val="folHlink"/>
                </a:solidFill>
              </a:rPr>
              <a:t>H</a:t>
            </a:r>
            <a:r>
              <a:rPr lang="ru-RU" sz="4000" b="1" baseline="30000">
                <a:solidFill>
                  <a:schemeClr val="folHlink"/>
                </a:solidFill>
              </a:rPr>
              <a:t>+</a:t>
            </a:r>
          </a:p>
        </p:txBody>
      </p:sp>
      <p:sp>
        <p:nvSpPr>
          <p:cNvPr id="9246" name="AutoShape 30"/>
          <p:cNvSpPr>
            <a:spLocks noChangeArrowheads="1"/>
          </p:cNvSpPr>
          <p:nvPr/>
        </p:nvSpPr>
        <p:spPr bwMode="auto">
          <a:xfrm flipH="1">
            <a:off x="3124200" y="3581400"/>
            <a:ext cx="1981200" cy="990600"/>
          </a:xfrm>
          <a:custGeom>
            <a:avLst/>
            <a:gdLst>
              <a:gd name="T0" fmla="*/ 588123 w 21600"/>
              <a:gd name="T1" fmla="*/ 42697 h 21600"/>
              <a:gd name="T2" fmla="*/ 325614 w 21600"/>
              <a:gd name="T3" fmla="*/ 806605 h 21600"/>
              <a:gd name="T4" fmla="*/ 652879 w 21600"/>
              <a:gd name="T5" fmla="*/ 115478 h 21600"/>
              <a:gd name="T6" fmla="*/ 2224447 w 21600"/>
              <a:gd name="T7" fmla="*/ 443202 h 21600"/>
              <a:gd name="T8" fmla="*/ 1925892 w 21600"/>
              <a:gd name="T9" fmla="*/ 620042 h 21600"/>
              <a:gd name="T10" fmla="*/ 1572119 w 21600"/>
              <a:gd name="T11" fmla="*/ 47076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830" y="10038"/>
                </a:moveTo>
                <a:cubicBezTo>
                  <a:pt x="19434" y="5344"/>
                  <a:pt x="15509" y="1737"/>
                  <a:pt x="10800" y="1737"/>
                </a:cubicBezTo>
                <a:cubicBezTo>
                  <a:pt x="5794" y="1737"/>
                  <a:pt x="1737" y="5794"/>
                  <a:pt x="1737" y="10800"/>
                </a:cubicBezTo>
                <a:cubicBezTo>
                  <a:pt x="1736" y="13100"/>
                  <a:pt x="2611" y="15315"/>
                  <a:pt x="4184" y="16994"/>
                </a:cubicBezTo>
                <a:lnTo>
                  <a:pt x="2916" y="18181"/>
                </a:lnTo>
                <a:cubicBezTo>
                  <a:pt x="1042" y="16180"/>
                  <a:pt x="0" y="13541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412" y="-1"/>
                  <a:pt x="21089" y="4299"/>
                  <a:pt x="21561" y="9891"/>
                </a:cubicBezTo>
                <a:lnTo>
                  <a:pt x="24252" y="9664"/>
                </a:lnTo>
                <a:lnTo>
                  <a:pt x="20997" y="13520"/>
                </a:lnTo>
                <a:lnTo>
                  <a:pt x="17140" y="10265"/>
                </a:lnTo>
                <a:lnTo>
                  <a:pt x="19830" y="10038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47" name="Line 31"/>
          <p:cNvSpPr>
            <a:spLocks noChangeShapeType="1"/>
          </p:cNvSpPr>
          <p:nvPr/>
        </p:nvSpPr>
        <p:spPr bwMode="auto">
          <a:xfrm>
            <a:off x="5181600" y="47244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48" name="Rectangle 32"/>
          <p:cNvSpPr>
            <a:spLocks noChangeArrowheads="1"/>
          </p:cNvSpPr>
          <p:nvPr/>
        </p:nvSpPr>
        <p:spPr bwMode="auto">
          <a:xfrm>
            <a:off x="6858000" y="4273550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33CC"/>
                </a:solidFill>
              </a:rPr>
              <a:t>N</a:t>
            </a:r>
            <a:endParaRPr lang="ru-RU" sz="3600" b="1">
              <a:solidFill>
                <a:srgbClr val="0033CC"/>
              </a:solidFill>
            </a:endParaRPr>
          </a:p>
        </p:txBody>
      </p:sp>
      <p:sp>
        <p:nvSpPr>
          <p:cNvPr id="9249" name="Rectangle 33"/>
          <p:cNvSpPr>
            <a:spLocks noChangeArrowheads="1"/>
          </p:cNvSpPr>
          <p:nvPr/>
        </p:nvSpPr>
        <p:spPr bwMode="auto">
          <a:xfrm>
            <a:off x="6019800" y="4267200"/>
            <a:ext cx="550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</a:rPr>
              <a:t>H</a:t>
            </a:r>
            <a:endParaRPr lang="ru-RU" sz="4000" b="1">
              <a:solidFill>
                <a:srgbClr val="0033CC"/>
              </a:solidFill>
            </a:endParaRPr>
          </a:p>
        </p:txBody>
      </p:sp>
      <p:sp>
        <p:nvSpPr>
          <p:cNvPr id="9250" name="Rectangle 34"/>
          <p:cNvSpPr>
            <a:spLocks noChangeArrowheads="1"/>
          </p:cNvSpPr>
          <p:nvPr/>
        </p:nvSpPr>
        <p:spPr bwMode="auto">
          <a:xfrm>
            <a:off x="7620000" y="4267200"/>
            <a:ext cx="550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</a:rPr>
              <a:t>H</a:t>
            </a:r>
            <a:endParaRPr lang="ru-RU" sz="4000" b="1">
              <a:solidFill>
                <a:srgbClr val="0033CC"/>
              </a:solidFill>
            </a:endParaRPr>
          </a:p>
        </p:txBody>
      </p:sp>
      <p:sp>
        <p:nvSpPr>
          <p:cNvPr id="9251" name="Rectangle 35"/>
          <p:cNvSpPr>
            <a:spLocks noChangeArrowheads="1"/>
          </p:cNvSpPr>
          <p:nvPr/>
        </p:nvSpPr>
        <p:spPr bwMode="auto">
          <a:xfrm>
            <a:off x="6781800" y="5105400"/>
            <a:ext cx="550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</a:rPr>
              <a:t>H</a:t>
            </a:r>
            <a:endParaRPr lang="ru-RU" sz="4000" b="1">
              <a:solidFill>
                <a:srgbClr val="0033CC"/>
              </a:solidFill>
            </a:endParaRPr>
          </a:p>
        </p:txBody>
      </p:sp>
      <p:sp>
        <p:nvSpPr>
          <p:cNvPr id="9252" name="Line 36"/>
          <p:cNvSpPr>
            <a:spLocks noChangeShapeType="1"/>
          </p:cNvSpPr>
          <p:nvPr/>
        </p:nvSpPr>
        <p:spPr bwMode="auto">
          <a:xfrm>
            <a:off x="6553200" y="45720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53" name="Line 37"/>
          <p:cNvSpPr>
            <a:spLocks noChangeShapeType="1"/>
          </p:cNvSpPr>
          <p:nvPr/>
        </p:nvSpPr>
        <p:spPr bwMode="auto">
          <a:xfrm>
            <a:off x="7315200" y="45720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54" name="Line 38"/>
          <p:cNvSpPr>
            <a:spLocks noChangeShapeType="1"/>
          </p:cNvSpPr>
          <p:nvPr/>
        </p:nvSpPr>
        <p:spPr bwMode="auto">
          <a:xfrm flipV="1">
            <a:off x="7086600" y="4876800"/>
            <a:ext cx="0" cy="3048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55" name="Rectangle 39"/>
          <p:cNvSpPr>
            <a:spLocks noChangeArrowheads="1"/>
          </p:cNvSpPr>
          <p:nvPr/>
        </p:nvSpPr>
        <p:spPr bwMode="auto">
          <a:xfrm>
            <a:off x="6858000" y="3962400"/>
            <a:ext cx="5048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33CC"/>
                </a:solidFill>
              </a:rPr>
              <a:t>••</a:t>
            </a: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6677025" y="3571875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>
                <a:solidFill>
                  <a:srgbClr val="0033CC"/>
                </a:solidFill>
              </a:rPr>
              <a:t> </a:t>
            </a:r>
            <a:r>
              <a:rPr lang="en-US" sz="4000" b="1">
                <a:solidFill>
                  <a:schemeClr val="folHlink"/>
                </a:solidFill>
              </a:rPr>
              <a:t>H</a:t>
            </a:r>
            <a:endParaRPr lang="ru-RU" sz="4000" b="1" baseline="30000">
              <a:solidFill>
                <a:schemeClr val="folHlink"/>
              </a:solidFill>
            </a:endParaRPr>
          </a:p>
        </p:txBody>
      </p:sp>
      <p:sp>
        <p:nvSpPr>
          <p:cNvPr id="9258" name="AutoShape 42"/>
          <p:cNvSpPr>
            <a:spLocks/>
          </p:cNvSpPr>
          <p:nvPr/>
        </p:nvSpPr>
        <p:spPr bwMode="auto">
          <a:xfrm>
            <a:off x="6019800" y="3657600"/>
            <a:ext cx="381000" cy="2057400"/>
          </a:xfrm>
          <a:prstGeom prst="leftBracket">
            <a:avLst>
              <a:gd name="adj" fmla="val 45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59" name="AutoShape 43"/>
          <p:cNvSpPr>
            <a:spLocks/>
          </p:cNvSpPr>
          <p:nvPr/>
        </p:nvSpPr>
        <p:spPr bwMode="auto">
          <a:xfrm flipH="1">
            <a:off x="7772400" y="3657600"/>
            <a:ext cx="381000" cy="2057400"/>
          </a:xfrm>
          <a:prstGeom prst="leftBracket">
            <a:avLst>
              <a:gd name="adj" fmla="val 45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8153400" y="3581400"/>
            <a:ext cx="622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/>
              <a:t>+</a:t>
            </a:r>
            <a:r>
              <a:rPr lang="ru-RU" sz="4000" b="1">
                <a:solidFill>
                  <a:srgbClr val="0033CC"/>
                </a:solidFill>
              </a:rPr>
              <a:t> </a:t>
            </a:r>
            <a:endParaRPr lang="ru-RU" sz="4000" b="1" baseline="30000">
              <a:solidFill>
                <a:schemeClr val="folHlink"/>
              </a:solidFill>
            </a:endParaRPr>
          </a:p>
        </p:txBody>
      </p:sp>
      <p:sp>
        <p:nvSpPr>
          <p:cNvPr id="9261" name="AutoShape 45"/>
          <p:cNvSpPr>
            <a:spLocks noChangeArrowheads="1"/>
          </p:cNvSpPr>
          <p:nvPr/>
        </p:nvSpPr>
        <p:spPr bwMode="auto">
          <a:xfrm>
            <a:off x="4114800" y="5181600"/>
            <a:ext cx="13716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АКЦЕПТОР</a:t>
            </a:r>
          </a:p>
        </p:txBody>
      </p:sp>
      <p:sp>
        <p:nvSpPr>
          <p:cNvPr id="9263" name="AutoShape 47"/>
          <p:cNvSpPr>
            <a:spLocks noChangeArrowheads="1"/>
          </p:cNvSpPr>
          <p:nvPr/>
        </p:nvSpPr>
        <p:spPr bwMode="auto">
          <a:xfrm>
            <a:off x="2438400" y="58674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ДОНОР</a:t>
            </a:r>
          </a:p>
        </p:txBody>
      </p:sp>
      <p:sp>
        <p:nvSpPr>
          <p:cNvPr id="5162" name="AutoShape 4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063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Состав</a:t>
            </a:r>
          </a:p>
        </p:txBody>
      </p:sp>
      <p:sp>
        <p:nvSpPr>
          <p:cNvPr id="5163" name="Line 49"/>
          <p:cNvSpPr>
            <a:spLocks noChangeShapeType="1"/>
          </p:cNvSpPr>
          <p:nvPr/>
        </p:nvSpPr>
        <p:spPr bwMode="auto">
          <a:xfrm>
            <a:off x="2895600" y="6096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5164" name="Group 52"/>
          <p:cNvGrpSpPr>
            <a:grpSpLocks/>
          </p:cNvGrpSpPr>
          <p:nvPr/>
        </p:nvGrpSpPr>
        <p:grpSpPr bwMode="auto">
          <a:xfrm>
            <a:off x="7620000" y="152400"/>
            <a:ext cx="1371600" cy="1143000"/>
            <a:chOff x="4752" y="96"/>
            <a:chExt cx="864" cy="720"/>
          </a:xfrm>
        </p:grpSpPr>
        <p:sp>
          <p:nvSpPr>
            <p:cNvPr id="5166" name="Oval 51"/>
            <p:cNvSpPr>
              <a:spLocks noChangeArrowheads="1"/>
            </p:cNvSpPr>
            <p:nvPr/>
          </p:nvSpPr>
          <p:spPr bwMode="auto">
            <a:xfrm>
              <a:off x="4752" y="96"/>
              <a:ext cx="86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67" name="Rectangle 50"/>
            <p:cNvSpPr>
              <a:spLocks noChangeArrowheads="1"/>
            </p:cNvSpPr>
            <p:nvPr/>
          </p:nvSpPr>
          <p:spPr bwMode="auto">
            <a:xfrm>
              <a:off x="4848" y="240"/>
              <a:ext cx="6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rgbClr val="990033"/>
                  </a:solidFill>
                </a:rPr>
                <a:t>NH</a:t>
              </a:r>
              <a:r>
                <a:rPr lang="en-US" sz="4000" b="1" baseline="-25000">
                  <a:solidFill>
                    <a:srgbClr val="990033"/>
                  </a:solidFill>
                </a:rPr>
                <a:t>3</a:t>
              </a:r>
              <a:endParaRPr lang="ru-RU" sz="4000" b="1" baseline="-25000">
                <a:solidFill>
                  <a:srgbClr val="990033"/>
                </a:solidFill>
              </a:endParaRPr>
            </a:p>
          </p:txBody>
        </p:sp>
      </p:grpSp>
      <p:sp>
        <p:nvSpPr>
          <p:cNvPr id="5165" name="AutoShape 5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304800" cy="304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6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9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  <p:bldP spid="9226" grpId="0"/>
      <p:bldP spid="9227" grpId="0"/>
      <p:bldP spid="9228" grpId="0"/>
      <p:bldP spid="9228" grpId="1"/>
      <p:bldP spid="9229" grpId="0" animBg="1"/>
      <p:bldP spid="9230" grpId="0" animBg="1"/>
      <p:bldP spid="9231" grpId="0" animBg="1"/>
      <p:bldP spid="9233" grpId="0" animBg="1"/>
      <p:bldP spid="9232" grpId="0" animBg="1"/>
      <p:bldP spid="9236" grpId="0"/>
      <p:bldP spid="9237" grpId="0"/>
      <p:bldP spid="9238" grpId="0"/>
      <p:bldP spid="9239" grpId="0"/>
      <p:bldP spid="9240" grpId="0" animBg="1"/>
      <p:bldP spid="9241" grpId="0" animBg="1"/>
      <p:bldP spid="9242" grpId="0" animBg="1"/>
      <p:bldP spid="9243" grpId="0"/>
      <p:bldP spid="9244" grpId="0"/>
      <p:bldP spid="9246" grpId="0" animBg="1"/>
      <p:bldP spid="9247" grpId="0" animBg="1"/>
      <p:bldP spid="9248" grpId="0"/>
      <p:bldP spid="9249" grpId="0"/>
      <p:bldP spid="9250" grpId="0"/>
      <p:bldP spid="9251" grpId="0"/>
      <p:bldP spid="9252" grpId="0" animBg="1"/>
      <p:bldP spid="9253" grpId="0" animBg="1"/>
      <p:bldP spid="9254" grpId="0" animBg="1"/>
      <p:bldP spid="9255" grpId="0"/>
      <p:bldP spid="9256" grpId="0"/>
      <p:bldP spid="9258" grpId="0" animBg="1"/>
      <p:bldP spid="9259" grpId="0" animBg="1"/>
      <p:bldP spid="9260" grpId="0"/>
      <p:bldP spid="9261" grpId="0" animBg="1"/>
      <p:bldP spid="926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C6E840F-C6AA-4393-9103-4BC0459B6128}" type="slidenum">
              <a:rPr lang="ru-RU"/>
              <a:pPr/>
              <a:t>5</a:t>
            </a:fld>
            <a:endParaRPr lang="ru-RU"/>
          </a:p>
        </p:txBody>
      </p:sp>
      <p:sp>
        <p:nvSpPr>
          <p:cNvPr id="6147" name="AutoShape 4"/>
          <p:cNvSpPr>
            <a:spLocks noChangeArrowheads="1"/>
          </p:cNvSpPr>
          <p:nvPr/>
        </p:nvSpPr>
        <p:spPr bwMode="auto">
          <a:xfrm>
            <a:off x="3200400" y="304800"/>
            <a:ext cx="29718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Свойства физические</a:t>
            </a:r>
          </a:p>
        </p:txBody>
      </p:sp>
      <p:sp>
        <p:nvSpPr>
          <p:cNvPr id="6148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063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Строение</a:t>
            </a:r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>
            <a:off x="2895600" y="6096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52400" y="4191000"/>
            <a:ext cx="1981200" cy="2362200"/>
            <a:chOff x="576" y="864"/>
            <a:chExt cx="1248" cy="1488"/>
          </a:xfrm>
        </p:grpSpPr>
        <p:sp>
          <p:nvSpPr>
            <p:cNvPr id="6166" name="Oval 7"/>
            <p:cNvSpPr>
              <a:spLocks noChangeArrowheads="1"/>
            </p:cNvSpPr>
            <p:nvPr/>
          </p:nvSpPr>
          <p:spPr bwMode="auto">
            <a:xfrm>
              <a:off x="576" y="864"/>
              <a:ext cx="1248" cy="12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/>
                <a:t>Газ, </a:t>
              </a:r>
            </a:p>
            <a:p>
              <a:pPr algn="ctr"/>
              <a:r>
                <a:rPr lang="ru-RU"/>
                <a:t>с характерным </a:t>
              </a:r>
            </a:p>
            <a:p>
              <a:pPr algn="ctr"/>
              <a:r>
                <a:rPr lang="ru-RU"/>
                <a:t>запахом.</a:t>
              </a:r>
            </a:p>
          </p:txBody>
        </p:sp>
        <p:sp>
          <p:nvSpPr>
            <p:cNvPr id="6167" name="AutoShape 8"/>
            <p:cNvSpPr>
              <a:spLocks noChangeArrowheads="1"/>
            </p:cNvSpPr>
            <p:nvPr/>
          </p:nvSpPr>
          <p:spPr bwMode="auto">
            <a:xfrm>
              <a:off x="1008" y="2064"/>
              <a:ext cx="336" cy="192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6168" name="AutoShape 10"/>
            <p:cNvCxnSpPr>
              <a:cxnSpLocks noChangeShapeType="1"/>
              <a:stCxn id="6167" idx="0"/>
            </p:cNvCxnSpPr>
            <p:nvPr/>
          </p:nvCxnSpPr>
          <p:spPr bwMode="auto">
            <a:xfrm rot="-5400000" flipH="1" flipV="1">
              <a:off x="828" y="2004"/>
              <a:ext cx="288" cy="408"/>
            </a:xfrm>
            <a:prstGeom prst="curvedConnector4">
              <a:avLst>
                <a:gd name="adj1" fmla="val -50000"/>
                <a:gd name="adj2" fmla="val 70588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</p:cxnSp>
      </p:grp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3200400" y="1371600"/>
            <a:ext cx="54864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Легче воздуха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3200400" y="4267200"/>
            <a:ext cx="5486400" cy="457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Хорошо растворим в воде</a:t>
            </a:r>
          </a:p>
        </p:txBody>
      </p:sp>
      <p:pic>
        <p:nvPicPr>
          <p:cNvPr id="10255" name="Picture 15" descr="45glo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981200"/>
            <a:ext cx="1905000" cy="21717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2057400"/>
            <a:ext cx="1123950" cy="18669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4648200" y="5791200"/>
            <a:ext cx="2286000" cy="533400"/>
          </a:xfrm>
          <a:custGeom>
            <a:avLst/>
            <a:gdLst>
              <a:gd name="T0" fmla="*/ 2048616 w 21600"/>
              <a:gd name="T1" fmla="*/ 266700 h 21600"/>
              <a:gd name="T2" fmla="*/ 1143000 w 21600"/>
              <a:gd name="T3" fmla="*/ 533400 h 21600"/>
              <a:gd name="T4" fmla="*/ 237384 w 21600"/>
              <a:gd name="T5" fmla="*/ 266700 h 21600"/>
              <a:gd name="T6" fmla="*/ 11430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043 w 21600"/>
              <a:gd name="T13" fmla="*/ 4043 h 21600"/>
              <a:gd name="T14" fmla="*/ 17557 w 21600"/>
              <a:gd name="T15" fmla="*/ 1755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485" y="21600"/>
                </a:lnTo>
                <a:lnTo>
                  <a:pt x="17115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H</a:t>
            </a:r>
            <a:r>
              <a:rPr lang="en-US" baseline="-25000"/>
              <a:t>2</a:t>
            </a:r>
            <a:r>
              <a:rPr lang="en-US"/>
              <a:t>O</a:t>
            </a:r>
            <a:endParaRPr lang="ru-RU"/>
          </a:p>
        </p:txBody>
      </p:sp>
      <p:sp>
        <p:nvSpPr>
          <p:cNvPr id="10259" name="AutoShape 19"/>
          <p:cNvSpPr>
            <a:spLocks noChangeArrowheads="1"/>
          </p:cNvSpPr>
          <p:nvPr/>
        </p:nvSpPr>
        <p:spPr bwMode="auto">
          <a:xfrm rot="10800000">
            <a:off x="5629275" y="4876800"/>
            <a:ext cx="304800" cy="1143000"/>
          </a:xfrm>
          <a:prstGeom prst="can">
            <a:avLst>
              <a:gd name="adj" fmla="val 47917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0" name="AutoShape 20"/>
          <p:cNvSpPr>
            <a:spLocks noChangeArrowheads="1"/>
          </p:cNvSpPr>
          <p:nvPr/>
        </p:nvSpPr>
        <p:spPr bwMode="auto">
          <a:xfrm>
            <a:off x="4419600" y="5562600"/>
            <a:ext cx="2743200" cy="762000"/>
          </a:xfrm>
          <a:custGeom>
            <a:avLst/>
            <a:gdLst>
              <a:gd name="T0" fmla="*/ 2400300 w 21600"/>
              <a:gd name="T1" fmla="*/ 381000 h 21600"/>
              <a:gd name="T2" fmla="*/ 1371600 w 21600"/>
              <a:gd name="T3" fmla="*/ 762000 h 21600"/>
              <a:gd name="T4" fmla="*/ 342900 w 21600"/>
              <a:gd name="T5" fmla="*/ 381000 h 21600"/>
              <a:gd name="T6" fmla="*/ 13716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3" name="AutoShape 23"/>
          <p:cNvSpPr>
            <a:spLocks noChangeArrowheads="1"/>
          </p:cNvSpPr>
          <p:nvPr/>
        </p:nvSpPr>
        <p:spPr bwMode="auto">
          <a:xfrm rot="10800000">
            <a:off x="5627688" y="5257800"/>
            <a:ext cx="304800" cy="762000"/>
          </a:xfrm>
          <a:prstGeom prst="can">
            <a:avLst>
              <a:gd name="adj" fmla="val 31944"/>
            </a:avLst>
          </a:prstGeom>
          <a:solidFill>
            <a:schemeClr val="accent2"/>
          </a:solidFill>
          <a:ln w="31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4" name="Rectangle 24"/>
          <p:cNvSpPr>
            <a:spLocks noChangeArrowheads="1"/>
          </p:cNvSpPr>
          <p:nvPr/>
        </p:nvSpPr>
        <p:spPr bwMode="auto">
          <a:xfrm>
            <a:off x="5553075" y="4899025"/>
            <a:ext cx="4603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200" b="1">
                <a:solidFill>
                  <a:srgbClr val="0033CC"/>
                </a:solidFill>
              </a:rPr>
              <a:t>NH</a:t>
            </a:r>
            <a:r>
              <a:rPr lang="en-US" sz="1200" b="1" baseline="-25000">
                <a:solidFill>
                  <a:srgbClr val="0033CC"/>
                </a:solidFill>
              </a:rPr>
              <a:t>3</a:t>
            </a:r>
            <a:endParaRPr lang="ru-RU" sz="1200" b="1" baseline="-25000">
              <a:solidFill>
                <a:srgbClr val="0033CC"/>
              </a:solidFill>
            </a:endParaRPr>
          </a:p>
        </p:txBody>
      </p:sp>
      <p:grpSp>
        <p:nvGrpSpPr>
          <p:cNvPr id="6160" name="Group 25"/>
          <p:cNvGrpSpPr>
            <a:grpSpLocks/>
          </p:cNvGrpSpPr>
          <p:nvPr/>
        </p:nvGrpSpPr>
        <p:grpSpPr bwMode="auto">
          <a:xfrm>
            <a:off x="7620000" y="152400"/>
            <a:ext cx="1371600" cy="1143000"/>
            <a:chOff x="4752" y="96"/>
            <a:chExt cx="864" cy="720"/>
          </a:xfrm>
        </p:grpSpPr>
        <p:sp>
          <p:nvSpPr>
            <p:cNvPr id="6164" name="Oval 26"/>
            <p:cNvSpPr>
              <a:spLocks noChangeArrowheads="1"/>
            </p:cNvSpPr>
            <p:nvPr/>
          </p:nvSpPr>
          <p:spPr bwMode="auto">
            <a:xfrm>
              <a:off x="4752" y="96"/>
              <a:ext cx="86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5" name="Rectangle 27"/>
            <p:cNvSpPr>
              <a:spLocks noChangeArrowheads="1"/>
            </p:cNvSpPr>
            <p:nvPr/>
          </p:nvSpPr>
          <p:spPr bwMode="auto">
            <a:xfrm>
              <a:off x="4848" y="240"/>
              <a:ext cx="6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rgbClr val="990033"/>
                  </a:solidFill>
                </a:rPr>
                <a:t>NH</a:t>
              </a:r>
              <a:r>
                <a:rPr lang="en-US" sz="4000" b="1" baseline="-25000">
                  <a:solidFill>
                    <a:srgbClr val="990033"/>
                  </a:solidFill>
                </a:rPr>
                <a:t>3</a:t>
              </a:r>
              <a:endParaRPr lang="ru-RU" sz="4000" b="1" baseline="-25000">
                <a:solidFill>
                  <a:srgbClr val="990033"/>
                </a:solidFill>
              </a:endParaRPr>
            </a:p>
          </p:txBody>
        </p:sp>
      </p:grpSp>
      <p:sp>
        <p:nvSpPr>
          <p:cNvPr id="6161" name="AutoShape 2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63000" y="6400800"/>
            <a:ext cx="304800" cy="304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70" name="AutoShape 30"/>
          <p:cNvSpPr>
            <a:spLocks noChangeArrowheads="1"/>
          </p:cNvSpPr>
          <p:nvPr/>
        </p:nvSpPr>
        <p:spPr bwMode="auto">
          <a:xfrm>
            <a:off x="228600" y="1143000"/>
            <a:ext cx="27432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Молекулярная </a:t>
            </a:r>
          </a:p>
          <a:p>
            <a:pPr algn="ctr"/>
            <a:r>
              <a:rPr lang="ru-RU" b="1"/>
              <a:t>кристаллическая </a:t>
            </a:r>
          </a:p>
          <a:p>
            <a:pPr algn="ctr"/>
            <a:r>
              <a:rPr lang="ru-RU" b="1"/>
              <a:t>решетка</a:t>
            </a:r>
          </a:p>
        </p:txBody>
      </p:sp>
      <p:pic>
        <p:nvPicPr>
          <p:cNvPr id="10272" name="Picture 32" descr="121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5334000"/>
            <a:ext cx="12954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9366E-7 C 0.0309 -0.0192 0.0618 -0.0384 0.07048 -0.07518 C 0.07916 -0.11196 0.05208 -0.17048 0.05173 -0.22091 C 0.05138 -0.27134 0.06753 -0.34097 0.06823 -0.37775 C 0.06892 -0.41453 0.06267 -0.42841 0.05642 -0.44205 " pathEditMode="relative" ptsTypes="aaaaA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animBg="1"/>
      <p:bldP spid="10253" grpId="0" animBg="1"/>
      <p:bldP spid="10258" grpId="0" animBg="1"/>
      <p:bldP spid="10259" grpId="0" animBg="1"/>
      <p:bldP spid="10260" grpId="0" animBg="1"/>
      <p:bldP spid="10263" grpId="0" animBg="1"/>
      <p:bldP spid="10264" grpId="0"/>
      <p:bldP spid="10270" grpId="0" animBg="1"/>
      <p:bldP spid="1027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159D150-7CAA-43A9-A43D-686D6F647B48}" type="slidenum">
              <a:rPr lang="ru-RU"/>
              <a:pPr/>
              <a:t>6</a:t>
            </a:fld>
            <a:endParaRPr lang="ru-RU"/>
          </a:p>
        </p:txBody>
      </p:sp>
      <p:sp>
        <p:nvSpPr>
          <p:cNvPr id="7171" name="AutoShape 67"/>
          <p:cNvSpPr>
            <a:spLocks noChangeArrowheads="1"/>
          </p:cNvSpPr>
          <p:nvPr/>
        </p:nvSpPr>
        <p:spPr bwMode="auto">
          <a:xfrm>
            <a:off x="685800" y="5181600"/>
            <a:ext cx="8001000" cy="1447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3200400" y="304800"/>
            <a:ext cx="28956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Свойства химические</a:t>
            </a:r>
          </a:p>
        </p:txBody>
      </p:sp>
      <p:sp>
        <p:nvSpPr>
          <p:cNvPr id="717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063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Строение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2895600" y="6096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7175" name="Group 7"/>
          <p:cNvGrpSpPr>
            <a:grpSpLocks/>
          </p:cNvGrpSpPr>
          <p:nvPr/>
        </p:nvGrpSpPr>
        <p:grpSpPr bwMode="auto">
          <a:xfrm>
            <a:off x="7620000" y="152400"/>
            <a:ext cx="1371600" cy="1143000"/>
            <a:chOff x="4752" y="96"/>
            <a:chExt cx="864" cy="720"/>
          </a:xfrm>
        </p:grpSpPr>
        <p:sp>
          <p:nvSpPr>
            <p:cNvPr id="7212" name="Oval 8"/>
            <p:cNvSpPr>
              <a:spLocks noChangeArrowheads="1"/>
            </p:cNvSpPr>
            <p:nvPr/>
          </p:nvSpPr>
          <p:spPr bwMode="auto">
            <a:xfrm>
              <a:off x="4752" y="96"/>
              <a:ext cx="86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13" name="Rectangle 9"/>
            <p:cNvSpPr>
              <a:spLocks noChangeArrowheads="1"/>
            </p:cNvSpPr>
            <p:nvPr/>
          </p:nvSpPr>
          <p:spPr bwMode="auto">
            <a:xfrm>
              <a:off x="4848" y="240"/>
              <a:ext cx="6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rgbClr val="990033"/>
                  </a:solidFill>
                </a:rPr>
                <a:t>NH</a:t>
              </a:r>
              <a:r>
                <a:rPr lang="en-US" sz="4000" b="1" baseline="-25000">
                  <a:solidFill>
                    <a:srgbClr val="990033"/>
                  </a:solidFill>
                </a:rPr>
                <a:t>3</a:t>
              </a:r>
              <a:endParaRPr lang="ru-RU" sz="4000" b="1" baseline="-25000">
                <a:solidFill>
                  <a:srgbClr val="990033"/>
                </a:solidFill>
              </a:endParaRPr>
            </a:p>
          </p:txBody>
        </p:sp>
      </p:grpSp>
      <p:graphicFrame>
        <p:nvGraphicFramePr>
          <p:cNvPr id="13368" name="Group 56"/>
          <p:cNvGraphicFramePr>
            <a:graphicFrameLocks noGrp="1"/>
          </p:cNvGraphicFramePr>
          <p:nvPr/>
        </p:nvGraphicFramePr>
        <p:xfrm>
          <a:off x="152400" y="1397000"/>
          <a:ext cx="8686800" cy="3327400"/>
        </p:xfrm>
        <a:graphic>
          <a:graphicData uri="http://schemas.openxmlformats.org/drawingml/2006/table">
            <a:tbl>
              <a:tblPr/>
              <a:tblGrid>
                <a:gridCol w="4343400"/>
                <a:gridCol w="4343400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Восстановитель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Основание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590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3350" name="Rectangle 38"/>
          <p:cNvSpPr>
            <a:spLocks noChangeArrowheads="1"/>
          </p:cNvSpPr>
          <p:nvPr/>
        </p:nvSpPr>
        <p:spPr bwMode="auto">
          <a:xfrm>
            <a:off x="1524000" y="1828800"/>
            <a:ext cx="1571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/>
              <a:t>(т.к. ст.ок. -3)</a:t>
            </a:r>
          </a:p>
        </p:txBody>
      </p:sp>
      <p:sp>
        <p:nvSpPr>
          <p:cNvPr id="13352" name="Rectangle 40"/>
          <p:cNvSpPr>
            <a:spLocks noChangeArrowheads="1"/>
          </p:cNvSpPr>
          <p:nvPr/>
        </p:nvSpPr>
        <p:spPr bwMode="auto">
          <a:xfrm>
            <a:off x="4572000" y="1752600"/>
            <a:ext cx="4029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/>
              <a:t>(т.к. имеется неподеленная  пара е)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762000" y="2438400"/>
            <a:ext cx="3138488" cy="457200"/>
            <a:chOff x="816" y="3122"/>
            <a:chExt cx="1977" cy="288"/>
          </a:xfrm>
        </p:grpSpPr>
        <p:sp>
          <p:nvSpPr>
            <p:cNvPr id="7210" name="Line 42"/>
            <p:cNvSpPr>
              <a:spLocks noChangeShapeType="1"/>
            </p:cNvSpPr>
            <p:nvPr/>
          </p:nvSpPr>
          <p:spPr bwMode="auto">
            <a:xfrm>
              <a:off x="1344" y="3271"/>
              <a:ext cx="5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1" name="Rectangle 44"/>
            <p:cNvSpPr>
              <a:spLocks noChangeArrowheads="1"/>
            </p:cNvSpPr>
            <p:nvPr/>
          </p:nvSpPr>
          <p:spPr bwMode="auto">
            <a:xfrm>
              <a:off x="816" y="3122"/>
              <a:ext cx="197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+ О</a:t>
              </a:r>
              <a:r>
                <a:rPr lang="ru-RU" sz="2400" baseline="-25000"/>
                <a:t>2</a:t>
              </a:r>
              <a:r>
                <a:rPr lang="ru-RU" sz="2400"/>
                <a:t>             </a:t>
              </a:r>
              <a:r>
                <a:rPr lang="en-US" sz="2400"/>
                <a:t>N</a:t>
              </a:r>
              <a:r>
                <a:rPr lang="ru-RU" sz="2400" baseline="-25000"/>
                <a:t>2</a:t>
              </a:r>
              <a:r>
                <a:rPr lang="ru-RU" sz="2400"/>
                <a:t> + Н</a:t>
              </a:r>
              <a:r>
                <a:rPr lang="ru-RU" sz="2400" baseline="-25000"/>
                <a:t>2</a:t>
              </a:r>
              <a:r>
                <a:rPr lang="ru-RU" sz="2400"/>
                <a:t>О</a:t>
              </a:r>
            </a:p>
          </p:txBody>
        </p:sp>
      </p:grpSp>
      <p:grpSp>
        <p:nvGrpSpPr>
          <p:cNvPr id="4" name="Group 50"/>
          <p:cNvGrpSpPr>
            <a:grpSpLocks/>
          </p:cNvGrpSpPr>
          <p:nvPr/>
        </p:nvGrpSpPr>
        <p:grpSpPr bwMode="auto">
          <a:xfrm>
            <a:off x="685800" y="3048000"/>
            <a:ext cx="3262313" cy="762000"/>
            <a:chOff x="912" y="3504"/>
            <a:chExt cx="2055" cy="480"/>
          </a:xfrm>
        </p:grpSpPr>
        <p:grpSp>
          <p:nvGrpSpPr>
            <p:cNvPr id="7206" name="Group 46"/>
            <p:cNvGrpSpPr>
              <a:grpSpLocks/>
            </p:cNvGrpSpPr>
            <p:nvPr/>
          </p:nvGrpSpPr>
          <p:grpSpPr bwMode="auto">
            <a:xfrm>
              <a:off x="912" y="3696"/>
              <a:ext cx="2055" cy="288"/>
              <a:chOff x="816" y="3122"/>
              <a:chExt cx="2055" cy="288"/>
            </a:xfrm>
          </p:grpSpPr>
          <p:sp>
            <p:nvSpPr>
              <p:cNvPr id="7208" name="Line 47"/>
              <p:cNvSpPr>
                <a:spLocks noChangeShapeType="1"/>
              </p:cNvSpPr>
              <p:nvPr/>
            </p:nvSpPr>
            <p:spPr bwMode="auto">
              <a:xfrm>
                <a:off x="1344" y="3271"/>
                <a:ext cx="52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9" name="Rectangle 48"/>
              <p:cNvSpPr>
                <a:spLocks noChangeArrowheads="1"/>
              </p:cNvSpPr>
              <p:nvPr/>
            </p:nvSpPr>
            <p:spPr bwMode="auto">
              <a:xfrm>
                <a:off x="816" y="3122"/>
                <a:ext cx="20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400"/>
                  <a:t>+ О</a:t>
                </a:r>
                <a:r>
                  <a:rPr lang="ru-RU" sz="2400" baseline="-25000"/>
                  <a:t>2</a:t>
                </a:r>
                <a:r>
                  <a:rPr lang="ru-RU" sz="2400"/>
                  <a:t>             </a:t>
                </a:r>
                <a:r>
                  <a:rPr lang="en-US" sz="2400"/>
                  <a:t>N</a:t>
                </a:r>
                <a:r>
                  <a:rPr lang="ru-RU" sz="2400"/>
                  <a:t>О + Н</a:t>
                </a:r>
                <a:r>
                  <a:rPr lang="ru-RU" sz="2400" baseline="-25000"/>
                  <a:t>2</a:t>
                </a:r>
                <a:r>
                  <a:rPr lang="ru-RU" sz="2400"/>
                  <a:t>О</a:t>
                </a:r>
              </a:p>
            </p:txBody>
          </p:sp>
        </p:grpSp>
        <p:sp>
          <p:nvSpPr>
            <p:cNvPr id="7207" name="Rectangle 49"/>
            <p:cNvSpPr>
              <a:spLocks noChangeArrowheads="1"/>
            </p:cNvSpPr>
            <p:nvPr/>
          </p:nvSpPr>
          <p:spPr bwMode="auto">
            <a:xfrm>
              <a:off x="1200" y="3504"/>
              <a:ext cx="94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катализатор</a:t>
              </a:r>
            </a:p>
          </p:txBody>
        </p:sp>
      </p:grpSp>
      <p:grpSp>
        <p:nvGrpSpPr>
          <p:cNvPr id="6" name="Group 54"/>
          <p:cNvGrpSpPr>
            <a:grpSpLocks/>
          </p:cNvGrpSpPr>
          <p:nvPr/>
        </p:nvGrpSpPr>
        <p:grpSpPr bwMode="auto">
          <a:xfrm>
            <a:off x="381000" y="4114800"/>
            <a:ext cx="4152900" cy="457200"/>
            <a:chOff x="432" y="3792"/>
            <a:chExt cx="2616" cy="288"/>
          </a:xfrm>
        </p:grpSpPr>
        <p:sp>
          <p:nvSpPr>
            <p:cNvPr id="7204" name="Line 52"/>
            <p:cNvSpPr>
              <a:spLocks noChangeShapeType="1"/>
            </p:cNvSpPr>
            <p:nvPr/>
          </p:nvSpPr>
          <p:spPr bwMode="auto">
            <a:xfrm>
              <a:off x="1152" y="3936"/>
              <a:ext cx="5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5" name="Rectangle 53"/>
            <p:cNvSpPr>
              <a:spLocks noChangeArrowheads="1"/>
            </p:cNvSpPr>
            <p:nvPr/>
          </p:nvSpPr>
          <p:spPr bwMode="auto">
            <a:xfrm>
              <a:off x="432" y="3792"/>
              <a:ext cx="26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+ </a:t>
              </a:r>
              <a:r>
                <a:rPr lang="en-US" sz="2400"/>
                <a:t>Cu</a:t>
              </a:r>
              <a:r>
                <a:rPr lang="ru-RU" sz="2400"/>
                <a:t>О             </a:t>
              </a:r>
              <a:r>
                <a:rPr lang="en-US" sz="2400"/>
                <a:t>N</a:t>
              </a:r>
              <a:r>
                <a:rPr lang="ru-RU" sz="2400" baseline="-25000"/>
                <a:t>2</a:t>
              </a:r>
              <a:r>
                <a:rPr lang="ru-RU" sz="2400"/>
                <a:t> +</a:t>
              </a:r>
              <a:r>
                <a:rPr lang="en-US" sz="2400"/>
                <a:t>Cu + </a:t>
              </a:r>
              <a:r>
                <a:rPr lang="ru-RU" sz="2400"/>
                <a:t> Н</a:t>
              </a:r>
              <a:r>
                <a:rPr lang="ru-RU" sz="2400" baseline="-25000"/>
                <a:t>2</a:t>
              </a:r>
              <a:r>
                <a:rPr lang="ru-RU" sz="2400"/>
                <a:t>О</a:t>
              </a:r>
            </a:p>
          </p:txBody>
        </p:sp>
      </p:grpSp>
      <p:sp>
        <p:nvSpPr>
          <p:cNvPr id="13369" name="Rectangle 57"/>
          <p:cNvSpPr>
            <a:spLocks noChangeArrowheads="1"/>
          </p:cNvSpPr>
          <p:nvPr/>
        </p:nvSpPr>
        <p:spPr bwMode="auto">
          <a:xfrm>
            <a:off x="381000" y="5260975"/>
            <a:ext cx="8458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/>
              <a:t>Допишите уравнения реакции, составьте электронный баланс, укажите окислитель и восстановитель.</a:t>
            </a:r>
          </a:p>
        </p:txBody>
      </p: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4953000" y="3581400"/>
            <a:ext cx="3060700" cy="457200"/>
            <a:chOff x="432" y="3792"/>
            <a:chExt cx="1928" cy="288"/>
          </a:xfrm>
        </p:grpSpPr>
        <p:sp>
          <p:nvSpPr>
            <p:cNvPr id="7202" name="Line 59"/>
            <p:cNvSpPr>
              <a:spLocks noChangeShapeType="1"/>
            </p:cNvSpPr>
            <p:nvPr/>
          </p:nvSpPr>
          <p:spPr bwMode="auto">
            <a:xfrm>
              <a:off x="1152" y="3936"/>
              <a:ext cx="5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3" name="Rectangle 60"/>
            <p:cNvSpPr>
              <a:spLocks noChangeArrowheads="1"/>
            </p:cNvSpPr>
            <p:nvPr/>
          </p:nvSpPr>
          <p:spPr bwMode="auto">
            <a:xfrm>
              <a:off x="432" y="3792"/>
              <a:ext cx="19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+ </a:t>
              </a:r>
              <a:r>
                <a:rPr lang="en-US" sz="2400"/>
                <a:t>HCl</a:t>
              </a:r>
              <a:r>
                <a:rPr lang="ru-RU" sz="2400"/>
                <a:t>             </a:t>
              </a:r>
              <a:r>
                <a:rPr lang="en-US" sz="2400"/>
                <a:t>  NH</a:t>
              </a:r>
              <a:r>
                <a:rPr lang="en-US" sz="2400" baseline="-25000"/>
                <a:t>4</a:t>
              </a:r>
              <a:r>
                <a:rPr lang="en-US" sz="2400"/>
                <a:t>Cl</a:t>
              </a:r>
              <a:endParaRPr lang="ru-RU" sz="2400"/>
            </a:p>
          </p:txBody>
        </p:sp>
      </p:grpSp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5029200" y="2514600"/>
            <a:ext cx="3289300" cy="457200"/>
            <a:chOff x="1632" y="3360"/>
            <a:chExt cx="2072" cy="288"/>
          </a:xfrm>
        </p:grpSpPr>
        <p:sp>
          <p:nvSpPr>
            <p:cNvPr id="7199" name="Line 62"/>
            <p:cNvSpPr>
              <a:spLocks noChangeShapeType="1"/>
            </p:cNvSpPr>
            <p:nvPr/>
          </p:nvSpPr>
          <p:spPr bwMode="auto">
            <a:xfrm>
              <a:off x="2400" y="3477"/>
              <a:ext cx="48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0" name="Rectangle 63"/>
            <p:cNvSpPr>
              <a:spLocks noChangeArrowheads="1"/>
            </p:cNvSpPr>
            <p:nvPr/>
          </p:nvSpPr>
          <p:spPr bwMode="auto">
            <a:xfrm>
              <a:off x="1632" y="3360"/>
              <a:ext cx="20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/>
                <a:t>+ </a:t>
              </a:r>
              <a:r>
                <a:rPr lang="en-US" sz="2400"/>
                <a:t>H</a:t>
              </a:r>
              <a:r>
                <a:rPr lang="en-US" sz="2400" baseline="-25000"/>
                <a:t>2</a:t>
              </a:r>
              <a:r>
                <a:rPr lang="en-US" sz="2400"/>
                <a:t>O</a:t>
              </a:r>
              <a:r>
                <a:rPr lang="ru-RU" sz="2400"/>
                <a:t>             </a:t>
              </a:r>
              <a:r>
                <a:rPr lang="en-US" sz="2400"/>
                <a:t>  NH</a:t>
              </a:r>
              <a:r>
                <a:rPr lang="en-US" sz="2400" baseline="-25000"/>
                <a:t>4</a:t>
              </a:r>
              <a:r>
                <a:rPr lang="en-US" sz="2400"/>
                <a:t>OH</a:t>
              </a:r>
              <a:endParaRPr lang="ru-RU" sz="2400"/>
            </a:p>
          </p:txBody>
        </p:sp>
        <p:sp>
          <p:nvSpPr>
            <p:cNvPr id="7201" name="Line 64"/>
            <p:cNvSpPr>
              <a:spLocks noChangeShapeType="1"/>
            </p:cNvSpPr>
            <p:nvPr/>
          </p:nvSpPr>
          <p:spPr bwMode="auto">
            <a:xfrm flipH="1">
              <a:off x="2400" y="3573"/>
              <a:ext cx="48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77" name="Rectangle 65"/>
          <p:cNvSpPr>
            <a:spLocks noChangeArrowheads="1"/>
          </p:cNvSpPr>
          <p:nvPr/>
        </p:nvSpPr>
        <p:spPr bwMode="auto">
          <a:xfrm>
            <a:off x="5334000" y="3124200"/>
            <a:ext cx="2266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/>
              <a:t>гидроксид аммония</a:t>
            </a:r>
          </a:p>
        </p:txBody>
      </p:sp>
      <p:sp>
        <p:nvSpPr>
          <p:cNvPr id="13378" name="Rectangle 66"/>
          <p:cNvSpPr>
            <a:spLocks noChangeArrowheads="1"/>
          </p:cNvSpPr>
          <p:nvPr/>
        </p:nvSpPr>
        <p:spPr bwMode="auto">
          <a:xfrm>
            <a:off x="5499100" y="4114800"/>
            <a:ext cx="195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/>
              <a:t>хлорид аммония</a:t>
            </a:r>
          </a:p>
        </p:txBody>
      </p:sp>
      <p:sp>
        <p:nvSpPr>
          <p:cNvPr id="13380" name="Rectangle 68"/>
          <p:cNvSpPr>
            <a:spLocks noChangeArrowheads="1"/>
          </p:cNvSpPr>
          <p:nvPr/>
        </p:nvSpPr>
        <p:spPr bwMode="auto">
          <a:xfrm>
            <a:off x="533400" y="5257800"/>
            <a:ext cx="8458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/>
              <a:t>Запишите уравнения реакции аммиака с серной и ортофосфорной кислотой, назовите продукты реакции.</a:t>
            </a:r>
          </a:p>
        </p:txBody>
      </p:sp>
      <p:sp>
        <p:nvSpPr>
          <p:cNvPr id="7198" name="AutoShape 6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63000" y="6477000"/>
            <a:ext cx="304800" cy="304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0" grpId="0"/>
      <p:bldP spid="13352" grpId="0"/>
      <p:bldP spid="13369" grpId="0"/>
      <p:bldP spid="13369" grpId="1"/>
      <p:bldP spid="13377" grpId="0"/>
      <p:bldP spid="13378" grpId="0"/>
      <p:bldP spid="133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E9841F1-329A-4E05-83BE-821B53540A85}" type="slidenum">
              <a:rPr lang="ru-RU"/>
              <a:pPr/>
              <a:t>7</a:t>
            </a:fld>
            <a:endParaRPr lang="ru-RU"/>
          </a:p>
        </p:txBody>
      </p:sp>
      <p:sp>
        <p:nvSpPr>
          <p:cNvPr id="8195" name="AutoShape 4"/>
          <p:cNvSpPr>
            <a:spLocks noChangeArrowheads="1"/>
          </p:cNvSpPr>
          <p:nvPr/>
        </p:nvSpPr>
        <p:spPr bwMode="auto">
          <a:xfrm>
            <a:off x="3200400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Применение</a:t>
            </a:r>
          </a:p>
        </p:txBody>
      </p:sp>
      <p:sp>
        <p:nvSpPr>
          <p:cNvPr id="8196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063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Свойства</a:t>
            </a:r>
          </a:p>
        </p:txBody>
      </p:sp>
      <p:sp>
        <p:nvSpPr>
          <p:cNvPr id="8197" name="Line 6"/>
          <p:cNvSpPr>
            <a:spLocks noChangeShapeType="1"/>
          </p:cNvSpPr>
          <p:nvPr/>
        </p:nvSpPr>
        <p:spPr bwMode="auto">
          <a:xfrm>
            <a:off x="2895600" y="6096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8198" name="Group 7"/>
          <p:cNvGrpSpPr>
            <a:grpSpLocks/>
          </p:cNvGrpSpPr>
          <p:nvPr/>
        </p:nvGrpSpPr>
        <p:grpSpPr bwMode="auto">
          <a:xfrm>
            <a:off x="7620000" y="152400"/>
            <a:ext cx="1371600" cy="1143000"/>
            <a:chOff x="4752" y="96"/>
            <a:chExt cx="864" cy="720"/>
          </a:xfrm>
        </p:grpSpPr>
        <p:sp>
          <p:nvSpPr>
            <p:cNvPr id="8233" name="Oval 8"/>
            <p:cNvSpPr>
              <a:spLocks noChangeArrowheads="1"/>
            </p:cNvSpPr>
            <p:nvPr/>
          </p:nvSpPr>
          <p:spPr bwMode="auto">
            <a:xfrm>
              <a:off x="4752" y="96"/>
              <a:ext cx="86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4" name="Rectangle 9"/>
            <p:cNvSpPr>
              <a:spLocks noChangeArrowheads="1"/>
            </p:cNvSpPr>
            <p:nvPr/>
          </p:nvSpPr>
          <p:spPr bwMode="auto">
            <a:xfrm>
              <a:off x="4848" y="240"/>
              <a:ext cx="6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rgbClr val="990033"/>
                  </a:solidFill>
                </a:rPr>
                <a:t>NH</a:t>
              </a:r>
              <a:r>
                <a:rPr lang="en-US" sz="4000" b="1" baseline="-25000">
                  <a:solidFill>
                    <a:srgbClr val="990033"/>
                  </a:solidFill>
                </a:rPr>
                <a:t>3</a:t>
              </a:r>
              <a:endParaRPr lang="ru-RU" sz="4000" b="1" baseline="-25000">
                <a:solidFill>
                  <a:srgbClr val="990033"/>
                </a:solidFill>
              </a:endParaRPr>
            </a:p>
          </p:txBody>
        </p:sp>
      </p:grpSp>
      <p:graphicFrame>
        <p:nvGraphicFramePr>
          <p:cNvPr id="16446" name="Group 62"/>
          <p:cNvGraphicFramePr>
            <a:graphicFrameLocks noGrp="1"/>
          </p:cNvGraphicFramePr>
          <p:nvPr/>
        </p:nvGraphicFramePr>
        <p:xfrm>
          <a:off x="457200" y="1397000"/>
          <a:ext cx="8153400" cy="4775200"/>
        </p:xfrm>
        <a:graphic>
          <a:graphicData uri="http://schemas.openxmlformats.org/drawingml/2006/table">
            <a:tbl>
              <a:tblPr/>
              <a:tblGrid>
                <a:gridCol w="2717800"/>
                <a:gridCol w="2717800"/>
                <a:gridCol w="2717800"/>
              </a:tblGrid>
              <a:tr h="2387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Рассчитайте массовую долю азота в аммиачной селитре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Запишите уравнение реакции разложения гидрокарбоната аммония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Рассчитайте объем аммиака для приготовления 50г 5% - ного нашатырного спирта (при н.у.)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7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Как осуществить превращения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?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→ NO → NO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HNO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Составьте окислительно-восстановительную реакцию взаимодействия хлорида аммония с оксидом меди.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Какой объем при нормальных условиях будет занимать 1 кг жидкого аммиака.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533400" y="1524000"/>
            <a:ext cx="2590800" cy="2133600"/>
            <a:chOff x="336" y="960"/>
            <a:chExt cx="1632" cy="1344"/>
          </a:xfrm>
        </p:grpSpPr>
        <p:sp>
          <p:nvSpPr>
            <p:cNvPr id="8231" name="Rectangle 26"/>
            <p:cNvSpPr>
              <a:spLocks noChangeArrowheads="1"/>
            </p:cNvSpPr>
            <p:nvPr/>
          </p:nvSpPr>
          <p:spPr bwMode="auto">
            <a:xfrm>
              <a:off x="336" y="960"/>
              <a:ext cx="1632" cy="134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r"/>
              <a:r>
                <a:rPr lang="ru-RU"/>
                <a:t>Аммиак </a:t>
              </a:r>
            </a:p>
            <a:p>
              <a:pPr algn="r"/>
              <a:r>
                <a:rPr lang="ru-RU"/>
                <a:t>содержит </a:t>
              </a:r>
            </a:p>
            <a:p>
              <a:pPr algn="r"/>
              <a:r>
                <a:rPr lang="ru-RU"/>
                <a:t>ценный для </a:t>
              </a:r>
            </a:p>
            <a:p>
              <a:pPr algn="r"/>
              <a:r>
                <a:rPr lang="ru-RU"/>
                <a:t>растений элемент </a:t>
              </a:r>
            </a:p>
            <a:p>
              <a:pPr algn="r"/>
              <a:r>
                <a:rPr lang="ru-RU"/>
                <a:t>- азот.</a:t>
              </a:r>
            </a:p>
          </p:txBody>
        </p:sp>
        <p:pic>
          <p:nvPicPr>
            <p:cNvPr id="8232" name="Picture 25" descr="12192218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8" y="1056"/>
              <a:ext cx="466" cy="624"/>
            </a:xfrm>
            <a:prstGeom prst="rect">
              <a:avLst/>
            </a:prstGeom>
            <a:noFill/>
            <a:ln w="28575">
              <a:solidFill>
                <a:srgbClr val="0033CC"/>
              </a:solidFill>
              <a:miter lim="800000"/>
              <a:headEnd/>
              <a:tailEnd/>
            </a:ln>
          </p:spPr>
        </p:pic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3276600" y="1524000"/>
            <a:ext cx="2514600" cy="2133600"/>
            <a:chOff x="2064" y="960"/>
            <a:chExt cx="1584" cy="1344"/>
          </a:xfrm>
        </p:grpSpPr>
        <p:sp>
          <p:nvSpPr>
            <p:cNvPr id="8229" name="Rectangle 30"/>
            <p:cNvSpPr>
              <a:spLocks noChangeArrowheads="1"/>
            </p:cNvSpPr>
            <p:nvPr/>
          </p:nvSpPr>
          <p:spPr bwMode="auto">
            <a:xfrm>
              <a:off x="2064" y="960"/>
              <a:ext cx="1584" cy="134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b"/>
            <a:lstStyle/>
            <a:p>
              <a:pPr algn="ctr"/>
              <a:r>
                <a:rPr lang="ru-RU"/>
                <a:t>Аммиак -  газ.</a:t>
              </a:r>
            </a:p>
          </p:txBody>
        </p:sp>
        <p:pic>
          <p:nvPicPr>
            <p:cNvPr id="8230" name="Picture 31" descr="90291455dca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52" y="1056"/>
              <a:ext cx="1008" cy="756"/>
            </a:xfrm>
            <a:prstGeom prst="rect">
              <a:avLst/>
            </a:prstGeom>
            <a:noFill/>
            <a:ln w="28575">
              <a:solidFill>
                <a:srgbClr val="0033CC"/>
              </a:solidFill>
              <a:miter lim="800000"/>
              <a:headEnd/>
              <a:tailEnd/>
            </a:ln>
          </p:spPr>
        </p:pic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5943600" y="1524000"/>
            <a:ext cx="2590800" cy="2133600"/>
            <a:chOff x="3744" y="960"/>
            <a:chExt cx="1632" cy="1344"/>
          </a:xfrm>
        </p:grpSpPr>
        <p:sp>
          <p:nvSpPr>
            <p:cNvPr id="8227" name="Rectangle 39"/>
            <p:cNvSpPr>
              <a:spLocks noChangeArrowheads="1"/>
            </p:cNvSpPr>
            <p:nvPr/>
          </p:nvSpPr>
          <p:spPr bwMode="auto">
            <a:xfrm>
              <a:off x="3744" y="960"/>
              <a:ext cx="1632" cy="134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r>
                <a:rPr lang="ru-RU"/>
                <a:t>Аммиак имеет </a:t>
              </a:r>
            </a:p>
            <a:p>
              <a:pPr algn="ctr"/>
              <a:r>
                <a:rPr lang="ru-RU"/>
                <a:t>резкий запах.</a:t>
              </a:r>
            </a:p>
          </p:txBody>
        </p:sp>
        <p:pic>
          <p:nvPicPr>
            <p:cNvPr id="8228" name="Picture 41" descr="135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32" y="1056"/>
              <a:ext cx="1056" cy="704"/>
            </a:xfrm>
            <a:prstGeom prst="rect">
              <a:avLst/>
            </a:prstGeom>
            <a:noFill/>
            <a:ln w="28575">
              <a:solidFill>
                <a:srgbClr val="0033CC"/>
              </a:solidFill>
              <a:miter lim="800000"/>
              <a:headEnd/>
              <a:tailEnd/>
            </a:ln>
          </p:spPr>
        </p:pic>
      </p:grpSp>
      <p:sp>
        <p:nvSpPr>
          <p:cNvPr id="8216" name="AutoShape 4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55050" y="6369050"/>
            <a:ext cx="381000" cy="3810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7" name="Line 47"/>
          <p:cNvSpPr>
            <a:spLocks noChangeShapeType="1"/>
          </p:cNvSpPr>
          <p:nvPr/>
        </p:nvSpPr>
        <p:spPr bwMode="auto">
          <a:xfrm flipH="1">
            <a:off x="2286000" y="50292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533400" y="3886200"/>
            <a:ext cx="2590800" cy="2133600"/>
            <a:chOff x="336" y="2448"/>
            <a:chExt cx="1632" cy="1344"/>
          </a:xfrm>
        </p:grpSpPr>
        <p:sp>
          <p:nvSpPr>
            <p:cNvPr id="8225" name="Rectangle 48"/>
            <p:cNvSpPr>
              <a:spLocks noChangeArrowheads="1"/>
            </p:cNvSpPr>
            <p:nvPr/>
          </p:nvSpPr>
          <p:spPr bwMode="auto">
            <a:xfrm>
              <a:off x="336" y="2448"/>
              <a:ext cx="1632" cy="134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b"/>
            <a:lstStyle/>
            <a:p>
              <a:pPr algn="ctr"/>
              <a:r>
                <a:rPr lang="ru-RU"/>
                <a:t>Взаимодействует с </a:t>
              </a:r>
            </a:p>
            <a:p>
              <a:pPr algn="ctr"/>
              <a:r>
                <a:rPr lang="ru-RU"/>
                <a:t>Кислородом.</a:t>
              </a:r>
            </a:p>
          </p:txBody>
        </p:sp>
        <p:pic>
          <p:nvPicPr>
            <p:cNvPr id="8226" name="Picture 49" descr="25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68" y="2523"/>
              <a:ext cx="747" cy="900"/>
            </a:xfrm>
            <a:prstGeom prst="rect">
              <a:avLst/>
            </a:prstGeom>
            <a:noFill/>
            <a:ln w="28575">
              <a:solidFill>
                <a:srgbClr val="0033CC"/>
              </a:solidFill>
              <a:miter lim="800000"/>
              <a:headEnd/>
              <a:tailEnd/>
            </a:ln>
          </p:spPr>
        </p:pic>
      </p:grp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3276600" y="3886200"/>
            <a:ext cx="2514600" cy="2133600"/>
            <a:chOff x="2064" y="2448"/>
            <a:chExt cx="1584" cy="1344"/>
          </a:xfrm>
        </p:grpSpPr>
        <p:sp>
          <p:nvSpPr>
            <p:cNvPr id="8223" name="Rectangle 54"/>
            <p:cNvSpPr>
              <a:spLocks noChangeArrowheads="1"/>
            </p:cNvSpPr>
            <p:nvPr/>
          </p:nvSpPr>
          <p:spPr bwMode="auto">
            <a:xfrm>
              <a:off x="2064" y="2448"/>
              <a:ext cx="1584" cy="134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r>
                <a:rPr lang="ru-RU"/>
                <a:t>Аммиак-</a:t>
              </a:r>
            </a:p>
            <a:p>
              <a:pPr algn="ctr"/>
              <a:r>
                <a:rPr lang="ru-RU"/>
                <a:t> хороший </a:t>
              </a:r>
            </a:p>
            <a:p>
              <a:pPr algn="ctr"/>
              <a:r>
                <a:rPr lang="ru-RU"/>
                <a:t>восстановитель</a:t>
              </a:r>
            </a:p>
          </p:txBody>
        </p:sp>
        <p:pic>
          <p:nvPicPr>
            <p:cNvPr id="8224" name="Picture 56"/>
            <p:cNvPicPr>
              <a:picLocks noChangeAspect="1" noChangeArrowheads="1"/>
            </p:cNvPicPr>
            <p:nvPr/>
          </p:nvPicPr>
          <p:blipFill>
            <a:blip r:embed="rId8" cstate="print"/>
            <a:srcRect t="11111"/>
            <a:stretch>
              <a:fillRect/>
            </a:stretch>
          </p:blipFill>
          <p:spPr bwMode="auto">
            <a:xfrm>
              <a:off x="2352" y="2592"/>
              <a:ext cx="1038" cy="384"/>
            </a:xfrm>
            <a:prstGeom prst="rect">
              <a:avLst/>
            </a:prstGeom>
            <a:noFill/>
            <a:ln w="28575">
              <a:solidFill>
                <a:srgbClr val="0033CC"/>
              </a:solidFill>
              <a:miter lim="800000"/>
              <a:headEnd/>
              <a:tailEnd/>
            </a:ln>
          </p:spPr>
        </p:pic>
      </p:grpSp>
      <p:grpSp>
        <p:nvGrpSpPr>
          <p:cNvPr id="8" name="Group 65"/>
          <p:cNvGrpSpPr>
            <a:grpSpLocks/>
          </p:cNvGrpSpPr>
          <p:nvPr/>
        </p:nvGrpSpPr>
        <p:grpSpPr bwMode="auto">
          <a:xfrm>
            <a:off x="6019800" y="3886200"/>
            <a:ext cx="2438400" cy="2133600"/>
            <a:chOff x="3792" y="2448"/>
            <a:chExt cx="1536" cy="1344"/>
          </a:xfrm>
        </p:grpSpPr>
        <p:sp>
          <p:nvSpPr>
            <p:cNvPr id="8221" name="Rectangle 63"/>
            <p:cNvSpPr>
              <a:spLocks noChangeArrowheads="1"/>
            </p:cNvSpPr>
            <p:nvPr/>
          </p:nvSpPr>
          <p:spPr bwMode="auto">
            <a:xfrm>
              <a:off x="3792" y="2448"/>
              <a:ext cx="1536" cy="1344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r"/>
              <a:r>
                <a:rPr lang="ru-RU"/>
                <a:t>При </a:t>
              </a:r>
            </a:p>
            <a:p>
              <a:pPr algn="r"/>
              <a:r>
                <a:rPr lang="ru-RU"/>
                <a:t>испарении </a:t>
              </a:r>
            </a:p>
            <a:p>
              <a:pPr algn="r"/>
              <a:r>
                <a:rPr lang="ru-RU"/>
                <a:t>жидкого </a:t>
              </a:r>
            </a:p>
            <a:p>
              <a:pPr algn="r"/>
              <a:r>
                <a:rPr lang="ru-RU"/>
                <a:t>аммиака </a:t>
              </a:r>
            </a:p>
            <a:p>
              <a:pPr algn="r"/>
              <a:r>
                <a:rPr lang="ru-RU"/>
                <a:t>поглощается </a:t>
              </a:r>
            </a:p>
            <a:p>
              <a:pPr algn="r"/>
              <a:r>
                <a:rPr lang="ru-RU"/>
                <a:t>большое </a:t>
              </a:r>
            </a:p>
            <a:p>
              <a:pPr algn="r"/>
              <a:r>
                <a:rPr lang="ru-RU"/>
                <a:t>количество  теплоты.</a:t>
              </a:r>
            </a:p>
          </p:txBody>
        </p:sp>
        <p:pic>
          <p:nvPicPr>
            <p:cNvPr id="8222" name="Picture 64" descr="PH0492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888" y="2544"/>
              <a:ext cx="498" cy="587"/>
            </a:xfrm>
            <a:prstGeom prst="rect">
              <a:avLst/>
            </a:prstGeom>
            <a:noFill/>
            <a:ln w="28575">
              <a:solidFill>
                <a:srgbClr val="0033CC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2B05C2B-D873-40BE-966A-699AC76634BE}" type="slidenum">
              <a:rPr lang="ru-RU"/>
              <a:pPr/>
              <a:t>8</a:t>
            </a:fld>
            <a:endParaRPr lang="ru-RU"/>
          </a:p>
        </p:txBody>
      </p:sp>
      <p:sp>
        <p:nvSpPr>
          <p:cNvPr id="9219" name="AutoShape 4"/>
          <p:cNvSpPr>
            <a:spLocks noChangeArrowheads="1"/>
          </p:cNvSpPr>
          <p:nvPr/>
        </p:nvSpPr>
        <p:spPr bwMode="auto">
          <a:xfrm>
            <a:off x="3200400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Получение</a:t>
            </a:r>
          </a:p>
        </p:txBody>
      </p:sp>
      <p:sp>
        <p:nvSpPr>
          <p:cNvPr id="9220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063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Применение</a:t>
            </a:r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895600" y="6096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73" name="AutoShape 17"/>
          <p:cNvSpPr>
            <a:spLocks noChangeArrowheads="1"/>
          </p:cNvSpPr>
          <p:nvPr/>
        </p:nvSpPr>
        <p:spPr bwMode="auto">
          <a:xfrm>
            <a:off x="2819400" y="1066800"/>
            <a:ext cx="3352800" cy="533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 лаборатории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371600" y="5715000"/>
            <a:ext cx="6184900" cy="582613"/>
            <a:chOff x="1321" y="1920"/>
            <a:chExt cx="3896" cy="367"/>
          </a:xfrm>
        </p:grpSpPr>
        <p:sp>
          <p:nvSpPr>
            <p:cNvPr id="9297" name="Rectangle 18"/>
            <p:cNvSpPr>
              <a:spLocks noChangeArrowheads="1"/>
            </p:cNvSpPr>
            <p:nvPr/>
          </p:nvSpPr>
          <p:spPr bwMode="auto">
            <a:xfrm>
              <a:off x="1321" y="1999"/>
              <a:ext cx="38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sz="2400" b="1"/>
                <a:t>2NH</a:t>
              </a:r>
              <a:r>
                <a:rPr lang="en-US" sz="2400" b="1" baseline="-20000"/>
                <a:t>4</a:t>
              </a:r>
              <a:r>
                <a:rPr lang="en-US" sz="2400" b="1"/>
                <a:t>Cl + Ca(OH)</a:t>
              </a:r>
              <a:r>
                <a:rPr lang="en-US" sz="2400" b="1" baseline="-20000"/>
                <a:t>2</a:t>
              </a:r>
              <a:r>
                <a:rPr lang="en-US" sz="2400" b="1"/>
                <a:t> = CaCl</a:t>
              </a:r>
              <a:r>
                <a:rPr lang="en-US" sz="2400" b="1" baseline="-20000"/>
                <a:t>2</a:t>
              </a:r>
              <a:r>
                <a:rPr lang="en-US" sz="2400" b="1"/>
                <a:t> + 2NH</a:t>
              </a:r>
              <a:r>
                <a:rPr lang="en-US" sz="2400" b="1" baseline="-20000"/>
                <a:t>3</a:t>
              </a:r>
              <a:r>
                <a:rPr lang="en-US" sz="2400" b="1"/>
                <a:t>↑ + 2H</a:t>
              </a:r>
              <a:r>
                <a:rPr lang="en-US" sz="2400" b="1" baseline="-20000"/>
                <a:t>2</a:t>
              </a:r>
              <a:r>
                <a:rPr lang="en-US" sz="2400" b="1"/>
                <a:t>O</a:t>
              </a:r>
            </a:p>
          </p:txBody>
        </p:sp>
        <p:sp>
          <p:nvSpPr>
            <p:cNvPr id="9298" name="Rectangle 19"/>
            <p:cNvSpPr>
              <a:spLocks noChangeArrowheads="1"/>
            </p:cNvSpPr>
            <p:nvPr/>
          </p:nvSpPr>
          <p:spPr bwMode="auto">
            <a:xfrm>
              <a:off x="2928" y="1920"/>
              <a:ext cx="26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/>
                <a:t>+t</a:t>
              </a:r>
              <a:endParaRPr lang="ru-RU" sz="2000" b="1"/>
            </a:p>
          </p:txBody>
        </p:sp>
      </p:grpSp>
      <p:grpSp>
        <p:nvGrpSpPr>
          <p:cNvPr id="9224" name="Group 25"/>
          <p:cNvGrpSpPr>
            <a:grpSpLocks/>
          </p:cNvGrpSpPr>
          <p:nvPr/>
        </p:nvGrpSpPr>
        <p:grpSpPr bwMode="auto">
          <a:xfrm rot="1015650">
            <a:off x="2286000" y="3505200"/>
            <a:ext cx="2286000" cy="457200"/>
            <a:chOff x="768" y="1536"/>
            <a:chExt cx="1440" cy="288"/>
          </a:xfrm>
        </p:grpSpPr>
        <p:sp>
          <p:nvSpPr>
            <p:cNvPr id="9260" name="AutoShape 26"/>
            <p:cNvSpPr>
              <a:spLocks noChangeArrowheads="1"/>
            </p:cNvSpPr>
            <p:nvPr/>
          </p:nvSpPr>
          <p:spPr bwMode="auto">
            <a:xfrm rot="5260174">
              <a:off x="1344" y="960"/>
              <a:ext cx="288" cy="1440"/>
            </a:xfrm>
            <a:prstGeom prst="can">
              <a:avLst>
                <a:gd name="adj" fmla="val 44792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1" name="Oval 27"/>
            <p:cNvSpPr>
              <a:spLocks noChangeArrowheads="1"/>
            </p:cNvSpPr>
            <p:nvPr/>
          </p:nvSpPr>
          <p:spPr bwMode="auto">
            <a:xfrm rot="-1323138">
              <a:off x="816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2" name="Oval 28"/>
            <p:cNvSpPr>
              <a:spLocks noChangeArrowheads="1"/>
            </p:cNvSpPr>
            <p:nvPr/>
          </p:nvSpPr>
          <p:spPr bwMode="auto">
            <a:xfrm rot="-1323138">
              <a:off x="864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3" name="Oval 29"/>
            <p:cNvSpPr>
              <a:spLocks noChangeArrowheads="1"/>
            </p:cNvSpPr>
            <p:nvPr/>
          </p:nvSpPr>
          <p:spPr bwMode="auto">
            <a:xfrm rot="-1323138">
              <a:off x="912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4" name="Oval 30"/>
            <p:cNvSpPr>
              <a:spLocks noChangeArrowheads="1"/>
            </p:cNvSpPr>
            <p:nvPr/>
          </p:nvSpPr>
          <p:spPr bwMode="auto">
            <a:xfrm rot="-1323138">
              <a:off x="960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5" name="Oval 31"/>
            <p:cNvSpPr>
              <a:spLocks noChangeArrowheads="1"/>
            </p:cNvSpPr>
            <p:nvPr/>
          </p:nvSpPr>
          <p:spPr bwMode="auto">
            <a:xfrm rot="-1323138">
              <a:off x="1008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6" name="Oval 32"/>
            <p:cNvSpPr>
              <a:spLocks noChangeArrowheads="1"/>
            </p:cNvSpPr>
            <p:nvPr/>
          </p:nvSpPr>
          <p:spPr bwMode="auto">
            <a:xfrm rot="-1323138">
              <a:off x="1008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7" name="Oval 33"/>
            <p:cNvSpPr>
              <a:spLocks noChangeArrowheads="1"/>
            </p:cNvSpPr>
            <p:nvPr/>
          </p:nvSpPr>
          <p:spPr bwMode="auto">
            <a:xfrm rot="-1323138">
              <a:off x="960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8" name="Oval 34"/>
            <p:cNvSpPr>
              <a:spLocks noChangeArrowheads="1"/>
            </p:cNvSpPr>
            <p:nvPr/>
          </p:nvSpPr>
          <p:spPr bwMode="auto">
            <a:xfrm rot="-1323138">
              <a:off x="1008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69" name="Oval 35"/>
            <p:cNvSpPr>
              <a:spLocks noChangeArrowheads="1"/>
            </p:cNvSpPr>
            <p:nvPr/>
          </p:nvSpPr>
          <p:spPr bwMode="auto">
            <a:xfrm rot="-1323138">
              <a:off x="912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0" name="Oval 36"/>
            <p:cNvSpPr>
              <a:spLocks noChangeArrowheads="1"/>
            </p:cNvSpPr>
            <p:nvPr/>
          </p:nvSpPr>
          <p:spPr bwMode="auto">
            <a:xfrm rot="-1323138">
              <a:off x="960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1" name="Oval 37"/>
            <p:cNvSpPr>
              <a:spLocks noChangeArrowheads="1"/>
            </p:cNvSpPr>
            <p:nvPr/>
          </p:nvSpPr>
          <p:spPr bwMode="auto">
            <a:xfrm rot="-1323138">
              <a:off x="1008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2" name="Oval 38"/>
            <p:cNvSpPr>
              <a:spLocks noChangeArrowheads="1"/>
            </p:cNvSpPr>
            <p:nvPr/>
          </p:nvSpPr>
          <p:spPr bwMode="auto">
            <a:xfrm rot="-1323138">
              <a:off x="912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3" name="Oval 39"/>
            <p:cNvSpPr>
              <a:spLocks noChangeArrowheads="1"/>
            </p:cNvSpPr>
            <p:nvPr/>
          </p:nvSpPr>
          <p:spPr bwMode="auto">
            <a:xfrm rot="-1323138">
              <a:off x="960" y="163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4" name="Oval 40"/>
            <p:cNvSpPr>
              <a:spLocks noChangeArrowheads="1"/>
            </p:cNvSpPr>
            <p:nvPr/>
          </p:nvSpPr>
          <p:spPr bwMode="auto">
            <a:xfrm rot="-1323138">
              <a:off x="1008" y="163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5" name="Oval 41"/>
            <p:cNvSpPr>
              <a:spLocks noChangeArrowheads="1"/>
            </p:cNvSpPr>
            <p:nvPr/>
          </p:nvSpPr>
          <p:spPr bwMode="auto">
            <a:xfrm rot="-1323138">
              <a:off x="864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6" name="Oval 42"/>
            <p:cNvSpPr>
              <a:spLocks noChangeArrowheads="1"/>
            </p:cNvSpPr>
            <p:nvPr/>
          </p:nvSpPr>
          <p:spPr bwMode="auto">
            <a:xfrm rot="-1323138">
              <a:off x="864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7" name="Oval 43"/>
            <p:cNvSpPr>
              <a:spLocks noChangeArrowheads="1"/>
            </p:cNvSpPr>
            <p:nvPr/>
          </p:nvSpPr>
          <p:spPr bwMode="auto">
            <a:xfrm rot="-1323138">
              <a:off x="864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8" name="Oval 44"/>
            <p:cNvSpPr>
              <a:spLocks noChangeArrowheads="1"/>
            </p:cNvSpPr>
            <p:nvPr/>
          </p:nvSpPr>
          <p:spPr bwMode="auto">
            <a:xfrm rot="-1323138">
              <a:off x="1056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79" name="Oval 45"/>
            <p:cNvSpPr>
              <a:spLocks noChangeArrowheads="1"/>
            </p:cNvSpPr>
            <p:nvPr/>
          </p:nvSpPr>
          <p:spPr bwMode="auto">
            <a:xfrm rot="-1323138">
              <a:off x="1104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0" name="Oval 46"/>
            <p:cNvSpPr>
              <a:spLocks noChangeArrowheads="1"/>
            </p:cNvSpPr>
            <p:nvPr/>
          </p:nvSpPr>
          <p:spPr bwMode="auto">
            <a:xfrm rot="-1323138">
              <a:off x="912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1" name="Oval 47"/>
            <p:cNvSpPr>
              <a:spLocks noChangeArrowheads="1"/>
            </p:cNvSpPr>
            <p:nvPr/>
          </p:nvSpPr>
          <p:spPr bwMode="auto">
            <a:xfrm rot="-1323138">
              <a:off x="960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2" name="Oval 48"/>
            <p:cNvSpPr>
              <a:spLocks noChangeArrowheads="1"/>
            </p:cNvSpPr>
            <p:nvPr/>
          </p:nvSpPr>
          <p:spPr bwMode="auto">
            <a:xfrm rot="-1323138">
              <a:off x="1008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3" name="Oval 49"/>
            <p:cNvSpPr>
              <a:spLocks noChangeArrowheads="1"/>
            </p:cNvSpPr>
            <p:nvPr/>
          </p:nvSpPr>
          <p:spPr bwMode="auto">
            <a:xfrm rot="-1323138">
              <a:off x="1056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4" name="Oval 50"/>
            <p:cNvSpPr>
              <a:spLocks noChangeArrowheads="1"/>
            </p:cNvSpPr>
            <p:nvPr/>
          </p:nvSpPr>
          <p:spPr bwMode="auto">
            <a:xfrm rot="-1323138">
              <a:off x="1056" y="17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5" name="Oval 51"/>
            <p:cNvSpPr>
              <a:spLocks noChangeArrowheads="1"/>
            </p:cNvSpPr>
            <p:nvPr/>
          </p:nvSpPr>
          <p:spPr bwMode="auto">
            <a:xfrm rot="-1323138">
              <a:off x="1008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6" name="Oval 52"/>
            <p:cNvSpPr>
              <a:spLocks noChangeArrowheads="1"/>
            </p:cNvSpPr>
            <p:nvPr/>
          </p:nvSpPr>
          <p:spPr bwMode="auto">
            <a:xfrm rot="-1323138">
              <a:off x="1056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7" name="Oval 53"/>
            <p:cNvSpPr>
              <a:spLocks noChangeArrowheads="1"/>
            </p:cNvSpPr>
            <p:nvPr/>
          </p:nvSpPr>
          <p:spPr bwMode="auto">
            <a:xfrm rot="-1323138">
              <a:off x="960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8" name="Oval 54"/>
            <p:cNvSpPr>
              <a:spLocks noChangeArrowheads="1"/>
            </p:cNvSpPr>
            <p:nvPr/>
          </p:nvSpPr>
          <p:spPr bwMode="auto">
            <a:xfrm rot="-1323138">
              <a:off x="1008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89" name="Oval 55"/>
            <p:cNvSpPr>
              <a:spLocks noChangeArrowheads="1"/>
            </p:cNvSpPr>
            <p:nvPr/>
          </p:nvSpPr>
          <p:spPr bwMode="auto">
            <a:xfrm rot="-1323138">
              <a:off x="1056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90" name="Oval 56"/>
            <p:cNvSpPr>
              <a:spLocks noChangeArrowheads="1"/>
            </p:cNvSpPr>
            <p:nvPr/>
          </p:nvSpPr>
          <p:spPr bwMode="auto">
            <a:xfrm rot="-1323138">
              <a:off x="960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91" name="Oval 57"/>
            <p:cNvSpPr>
              <a:spLocks noChangeArrowheads="1"/>
            </p:cNvSpPr>
            <p:nvPr/>
          </p:nvSpPr>
          <p:spPr bwMode="auto">
            <a:xfrm rot="-1323138">
              <a:off x="1008" y="163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92" name="Oval 58"/>
            <p:cNvSpPr>
              <a:spLocks noChangeArrowheads="1"/>
            </p:cNvSpPr>
            <p:nvPr/>
          </p:nvSpPr>
          <p:spPr bwMode="auto">
            <a:xfrm rot="-1323138">
              <a:off x="1056" y="163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93" name="Oval 59"/>
            <p:cNvSpPr>
              <a:spLocks noChangeArrowheads="1"/>
            </p:cNvSpPr>
            <p:nvPr/>
          </p:nvSpPr>
          <p:spPr bwMode="auto">
            <a:xfrm rot="-1323138">
              <a:off x="912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94" name="Oval 60"/>
            <p:cNvSpPr>
              <a:spLocks noChangeArrowheads="1"/>
            </p:cNvSpPr>
            <p:nvPr/>
          </p:nvSpPr>
          <p:spPr bwMode="auto">
            <a:xfrm rot="-1323138">
              <a:off x="912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95" name="Oval 61"/>
            <p:cNvSpPr>
              <a:spLocks noChangeArrowheads="1"/>
            </p:cNvSpPr>
            <p:nvPr/>
          </p:nvSpPr>
          <p:spPr bwMode="auto">
            <a:xfrm rot="-1323138">
              <a:off x="912" y="172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96" name="Oval 62"/>
            <p:cNvSpPr>
              <a:spLocks noChangeArrowheads="1"/>
            </p:cNvSpPr>
            <p:nvPr/>
          </p:nvSpPr>
          <p:spPr bwMode="auto">
            <a:xfrm rot="-1323138">
              <a:off x="1104" y="16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25" name="Group 64"/>
          <p:cNvGrpSpPr>
            <a:grpSpLocks/>
          </p:cNvGrpSpPr>
          <p:nvPr/>
        </p:nvGrpSpPr>
        <p:grpSpPr bwMode="auto">
          <a:xfrm>
            <a:off x="1905000" y="4495800"/>
            <a:ext cx="990600" cy="628650"/>
            <a:chOff x="1248" y="2976"/>
            <a:chExt cx="336" cy="240"/>
          </a:xfrm>
        </p:grpSpPr>
        <p:sp>
          <p:nvSpPr>
            <p:cNvPr id="9257" name="AutoShape 65"/>
            <p:cNvSpPr>
              <a:spLocks noChangeArrowheads="1"/>
            </p:cNvSpPr>
            <p:nvPr/>
          </p:nvSpPr>
          <p:spPr bwMode="auto">
            <a:xfrm>
              <a:off x="1248" y="3072"/>
              <a:ext cx="336" cy="144"/>
            </a:xfrm>
            <a:custGeom>
              <a:avLst/>
              <a:gdLst>
                <a:gd name="T0" fmla="*/ 294 w 21600"/>
                <a:gd name="T1" fmla="*/ 72 h 21600"/>
                <a:gd name="T2" fmla="*/ 168 w 21600"/>
                <a:gd name="T3" fmla="*/ 144 h 21600"/>
                <a:gd name="T4" fmla="*/ 42 w 21600"/>
                <a:gd name="T5" fmla="*/ 72 h 21600"/>
                <a:gd name="T6" fmla="*/ 16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58" name="AutoShape 66"/>
            <p:cNvSpPr>
              <a:spLocks noChangeArrowheads="1"/>
            </p:cNvSpPr>
            <p:nvPr/>
          </p:nvSpPr>
          <p:spPr bwMode="auto">
            <a:xfrm rot="10800000">
              <a:off x="1248" y="3024"/>
              <a:ext cx="336" cy="48"/>
            </a:xfrm>
            <a:custGeom>
              <a:avLst/>
              <a:gdLst>
                <a:gd name="T0" fmla="*/ 294 w 21600"/>
                <a:gd name="T1" fmla="*/ 24 h 21600"/>
                <a:gd name="T2" fmla="*/ 168 w 21600"/>
                <a:gd name="T3" fmla="*/ 48 h 21600"/>
                <a:gd name="T4" fmla="*/ 42 w 21600"/>
                <a:gd name="T5" fmla="*/ 24 h 21600"/>
                <a:gd name="T6" fmla="*/ 16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59" name="Rectangle 67"/>
            <p:cNvSpPr>
              <a:spLocks noChangeArrowheads="1"/>
            </p:cNvSpPr>
            <p:nvPr/>
          </p:nvSpPr>
          <p:spPr bwMode="auto">
            <a:xfrm>
              <a:off x="1368" y="2976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9524" name="AutoShape 68"/>
          <p:cNvSpPr>
            <a:spLocks noChangeArrowheads="1"/>
          </p:cNvSpPr>
          <p:nvPr/>
        </p:nvSpPr>
        <p:spPr bwMode="auto">
          <a:xfrm rot="-8980562">
            <a:off x="2224088" y="3962400"/>
            <a:ext cx="423862" cy="539750"/>
          </a:xfrm>
          <a:prstGeom prst="lightningBol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Line 69"/>
          <p:cNvSpPr>
            <a:spLocks noChangeShapeType="1"/>
          </p:cNvSpPr>
          <p:nvPr/>
        </p:nvSpPr>
        <p:spPr bwMode="auto">
          <a:xfrm>
            <a:off x="3886200" y="1905000"/>
            <a:ext cx="0" cy="1676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8" name="Line 70"/>
          <p:cNvSpPr>
            <a:spLocks noChangeShapeType="1"/>
          </p:cNvSpPr>
          <p:nvPr/>
        </p:nvSpPr>
        <p:spPr bwMode="auto">
          <a:xfrm>
            <a:off x="3886200" y="4114800"/>
            <a:ext cx="0" cy="990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9" name="Rectangle 71"/>
          <p:cNvSpPr>
            <a:spLocks noChangeArrowheads="1"/>
          </p:cNvSpPr>
          <p:nvPr/>
        </p:nvSpPr>
        <p:spPr bwMode="auto">
          <a:xfrm>
            <a:off x="3733800" y="3581400"/>
            <a:ext cx="304800" cy="76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0" name="Rectangle 72"/>
          <p:cNvSpPr>
            <a:spLocks noChangeArrowheads="1"/>
          </p:cNvSpPr>
          <p:nvPr/>
        </p:nvSpPr>
        <p:spPr bwMode="auto">
          <a:xfrm>
            <a:off x="3733800" y="4038600"/>
            <a:ext cx="304800" cy="76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1" name="Line 73"/>
          <p:cNvSpPr>
            <a:spLocks noChangeShapeType="1"/>
          </p:cNvSpPr>
          <p:nvPr/>
        </p:nvSpPr>
        <p:spPr bwMode="auto">
          <a:xfrm>
            <a:off x="1905000" y="5143500"/>
            <a:ext cx="2895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2" name="AutoShape 74"/>
          <p:cNvSpPr>
            <a:spLocks noChangeArrowheads="1"/>
          </p:cNvSpPr>
          <p:nvPr/>
        </p:nvSpPr>
        <p:spPr bwMode="auto">
          <a:xfrm rot="6379577">
            <a:off x="4229100" y="3771900"/>
            <a:ext cx="381000" cy="457200"/>
          </a:xfrm>
          <a:prstGeom prst="can">
            <a:avLst>
              <a:gd name="adj" fmla="val 30000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Rectangle 75"/>
          <p:cNvSpPr>
            <a:spLocks noChangeArrowheads="1"/>
          </p:cNvSpPr>
          <p:nvPr/>
        </p:nvSpPr>
        <p:spPr bwMode="auto">
          <a:xfrm rot="1009058">
            <a:off x="3600450" y="3810000"/>
            <a:ext cx="609600" cy="7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Rectangle 76"/>
          <p:cNvSpPr>
            <a:spLocks noChangeArrowheads="1"/>
          </p:cNvSpPr>
          <p:nvPr/>
        </p:nvSpPr>
        <p:spPr bwMode="auto">
          <a:xfrm rot="-4414135">
            <a:off x="5029200" y="3686175"/>
            <a:ext cx="762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Rectangle 77"/>
          <p:cNvSpPr>
            <a:spLocks noChangeArrowheads="1"/>
          </p:cNvSpPr>
          <p:nvPr/>
        </p:nvSpPr>
        <p:spPr bwMode="auto">
          <a:xfrm>
            <a:off x="5486400" y="2438400"/>
            <a:ext cx="762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6" name="AutoShape 78"/>
          <p:cNvSpPr>
            <a:spLocks noChangeArrowheads="1"/>
          </p:cNvSpPr>
          <p:nvPr/>
        </p:nvSpPr>
        <p:spPr bwMode="auto">
          <a:xfrm rot="10800000">
            <a:off x="5291138" y="1828800"/>
            <a:ext cx="457200" cy="1905000"/>
          </a:xfrm>
          <a:prstGeom prst="can">
            <a:avLst>
              <a:gd name="adj" fmla="val 3125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7" name="Line 79"/>
          <p:cNvSpPr>
            <a:spLocks noChangeShapeType="1"/>
          </p:cNvSpPr>
          <p:nvPr/>
        </p:nvSpPr>
        <p:spPr bwMode="auto">
          <a:xfrm>
            <a:off x="6705600" y="1828800"/>
            <a:ext cx="0" cy="3276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8" name="Line 80"/>
          <p:cNvSpPr>
            <a:spLocks noChangeShapeType="1"/>
          </p:cNvSpPr>
          <p:nvPr/>
        </p:nvSpPr>
        <p:spPr bwMode="auto">
          <a:xfrm flipH="1">
            <a:off x="5715000" y="2819400"/>
            <a:ext cx="990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9" name="Rectangle 81"/>
          <p:cNvSpPr>
            <a:spLocks noChangeArrowheads="1"/>
          </p:cNvSpPr>
          <p:nvPr/>
        </p:nvSpPr>
        <p:spPr bwMode="auto">
          <a:xfrm>
            <a:off x="5715000" y="2667000"/>
            <a:ext cx="76200" cy="304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40" name="Rectangle 82"/>
          <p:cNvSpPr>
            <a:spLocks noChangeArrowheads="1"/>
          </p:cNvSpPr>
          <p:nvPr/>
        </p:nvSpPr>
        <p:spPr bwMode="auto">
          <a:xfrm>
            <a:off x="5257800" y="2667000"/>
            <a:ext cx="76200" cy="304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41" name="Line 83"/>
          <p:cNvSpPr>
            <a:spLocks noChangeShapeType="1"/>
          </p:cNvSpPr>
          <p:nvPr/>
        </p:nvSpPr>
        <p:spPr bwMode="auto">
          <a:xfrm>
            <a:off x="5181600" y="5148263"/>
            <a:ext cx="3124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2" name="Line 84"/>
          <p:cNvSpPr>
            <a:spLocks noChangeShapeType="1"/>
          </p:cNvSpPr>
          <p:nvPr/>
        </p:nvSpPr>
        <p:spPr bwMode="auto">
          <a:xfrm>
            <a:off x="1905000" y="5181600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3" name="Line 85"/>
          <p:cNvSpPr>
            <a:spLocks noChangeShapeType="1"/>
          </p:cNvSpPr>
          <p:nvPr/>
        </p:nvSpPr>
        <p:spPr bwMode="auto">
          <a:xfrm>
            <a:off x="4191000" y="5181600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4" name="Line 86"/>
          <p:cNvSpPr>
            <a:spLocks noChangeShapeType="1"/>
          </p:cNvSpPr>
          <p:nvPr/>
        </p:nvSpPr>
        <p:spPr bwMode="auto">
          <a:xfrm>
            <a:off x="5181600" y="5181600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5" name="Line 87"/>
          <p:cNvSpPr>
            <a:spLocks noChangeShapeType="1"/>
          </p:cNvSpPr>
          <p:nvPr/>
        </p:nvSpPr>
        <p:spPr bwMode="auto">
          <a:xfrm>
            <a:off x="7696200" y="5181600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6" name="Line 88"/>
          <p:cNvSpPr>
            <a:spLocks noChangeShapeType="1"/>
          </p:cNvSpPr>
          <p:nvPr/>
        </p:nvSpPr>
        <p:spPr bwMode="auto">
          <a:xfrm flipH="1" flipV="1">
            <a:off x="1752600" y="2362200"/>
            <a:ext cx="762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7" name="Line 89"/>
          <p:cNvSpPr>
            <a:spLocks noChangeShapeType="1"/>
          </p:cNvSpPr>
          <p:nvPr/>
        </p:nvSpPr>
        <p:spPr bwMode="auto">
          <a:xfrm flipV="1">
            <a:off x="2514600" y="2362200"/>
            <a:ext cx="381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8" name="Rectangle 90"/>
          <p:cNvSpPr>
            <a:spLocks noChangeArrowheads="1"/>
          </p:cNvSpPr>
          <p:nvPr/>
        </p:nvSpPr>
        <p:spPr bwMode="auto">
          <a:xfrm>
            <a:off x="1371600" y="1905000"/>
            <a:ext cx="827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NH</a:t>
            </a:r>
            <a:r>
              <a:rPr lang="en-US" b="1" baseline="-25000"/>
              <a:t>4</a:t>
            </a:r>
            <a:r>
              <a:rPr lang="en-US" b="1"/>
              <a:t>Cl</a:t>
            </a:r>
            <a:endParaRPr lang="ru-RU" b="1"/>
          </a:p>
        </p:txBody>
      </p:sp>
      <p:sp>
        <p:nvSpPr>
          <p:cNvPr id="9249" name="Rectangle 91"/>
          <p:cNvSpPr>
            <a:spLocks noChangeArrowheads="1"/>
          </p:cNvSpPr>
          <p:nvPr/>
        </p:nvSpPr>
        <p:spPr bwMode="auto">
          <a:xfrm>
            <a:off x="2438400" y="1905000"/>
            <a:ext cx="1055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Ca(OH)</a:t>
            </a:r>
            <a:r>
              <a:rPr lang="en-US" b="1" baseline="-25000"/>
              <a:t>2</a:t>
            </a:r>
            <a:endParaRPr lang="ru-RU" b="1" baseline="-25000"/>
          </a:p>
        </p:txBody>
      </p:sp>
      <p:sp>
        <p:nvSpPr>
          <p:cNvPr id="19548" name="Line 92"/>
          <p:cNvSpPr>
            <a:spLocks noChangeShapeType="1"/>
          </p:cNvSpPr>
          <p:nvPr/>
        </p:nvSpPr>
        <p:spPr bwMode="auto">
          <a:xfrm flipV="1">
            <a:off x="5530850" y="2133600"/>
            <a:ext cx="0" cy="1371600"/>
          </a:xfrm>
          <a:prstGeom prst="line">
            <a:avLst/>
          </a:prstGeom>
          <a:noFill/>
          <a:ln w="1905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549" name="Rectangle 93"/>
          <p:cNvSpPr>
            <a:spLocks noChangeArrowheads="1"/>
          </p:cNvSpPr>
          <p:nvPr/>
        </p:nvSpPr>
        <p:spPr bwMode="auto">
          <a:xfrm>
            <a:off x="5237163" y="1828800"/>
            <a:ext cx="598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NH</a:t>
            </a:r>
            <a:r>
              <a:rPr lang="en-US" b="1" baseline="-25000"/>
              <a:t>3</a:t>
            </a:r>
            <a:endParaRPr lang="ru-RU" b="1" baseline="-25000"/>
          </a:p>
        </p:txBody>
      </p:sp>
      <p:sp>
        <p:nvSpPr>
          <p:cNvPr id="19550" name="Line 94"/>
          <p:cNvSpPr>
            <a:spLocks noChangeShapeType="1"/>
          </p:cNvSpPr>
          <p:nvPr/>
        </p:nvSpPr>
        <p:spPr bwMode="auto">
          <a:xfrm>
            <a:off x="3048000" y="3559175"/>
            <a:ext cx="457200" cy="152400"/>
          </a:xfrm>
          <a:prstGeom prst="line">
            <a:avLst/>
          </a:prstGeom>
          <a:noFill/>
          <a:ln w="1905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53" name="AutoShape 9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01075" y="6478588"/>
            <a:ext cx="457200" cy="304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254" name="Group 97"/>
          <p:cNvGrpSpPr>
            <a:grpSpLocks/>
          </p:cNvGrpSpPr>
          <p:nvPr/>
        </p:nvGrpSpPr>
        <p:grpSpPr bwMode="auto">
          <a:xfrm>
            <a:off x="7620000" y="152400"/>
            <a:ext cx="1371600" cy="1143000"/>
            <a:chOff x="4752" y="96"/>
            <a:chExt cx="864" cy="720"/>
          </a:xfrm>
        </p:grpSpPr>
        <p:sp>
          <p:nvSpPr>
            <p:cNvPr id="9255" name="Oval 98"/>
            <p:cNvSpPr>
              <a:spLocks noChangeArrowheads="1"/>
            </p:cNvSpPr>
            <p:nvPr/>
          </p:nvSpPr>
          <p:spPr bwMode="auto">
            <a:xfrm>
              <a:off x="4752" y="96"/>
              <a:ext cx="86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56" name="Rectangle 99"/>
            <p:cNvSpPr>
              <a:spLocks noChangeArrowheads="1"/>
            </p:cNvSpPr>
            <p:nvPr/>
          </p:nvSpPr>
          <p:spPr bwMode="auto">
            <a:xfrm>
              <a:off x="4848" y="240"/>
              <a:ext cx="6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rgbClr val="990033"/>
                  </a:solidFill>
                </a:rPr>
                <a:t>NH</a:t>
              </a:r>
              <a:r>
                <a:rPr lang="en-US" sz="4000" b="1" baseline="-25000">
                  <a:solidFill>
                    <a:srgbClr val="990033"/>
                  </a:solidFill>
                </a:rPr>
                <a:t>3</a:t>
              </a:r>
              <a:endParaRPr lang="ru-RU" sz="4000" b="1" baseline="-25000">
                <a:solidFill>
                  <a:srgbClr val="990033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3" grpId="0" animBg="1"/>
      <p:bldP spid="19524" grpId="0" animBg="1"/>
      <p:bldP spid="19548" grpId="0" animBg="1"/>
      <p:bldP spid="19549" grpId="0"/>
      <p:bldP spid="195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FE2672-5A8E-4EAA-B1B9-1CFF41869F2A}" type="slidenum">
              <a:rPr lang="ru-RU"/>
              <a:pPr/>
              <a:t>9</a:t>
            </a:fld>
            <a:endParaRPr lang="ru-RU"/>
          </a:p>
        </p:txBody>
      </p:sp>
      <p:sp>
        <p:nvSpPr>
          <p:cNvPr id="10243" name="AutoShape 100"/>
          <p:cNvSpPr>
            <a:spLocks noChangeArrowheads="1"/>
          </p:cNvSpPr>
          <p:nvPr/>
        </p:nvSpPr>
        <p:spPr bwMode="auto">
          <a:xfrm>
            <a:off x="2971800" y="1143000"/>
            <a:ext cx="3352800" cy="533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 промышленности</a:t>
            </a:r>
          </a:p>
        </p:txBody>
      </p:sp>
      <p:grpSp>
        <p:nvGrpSpPr>
          <p:cNvPr id="2" name="Group 101"/>
          <p:cNvGrpSpPr>
            <a:grpSpLocks/>
          </p:cNvGrpSpPr>
          <p:nvPr/>
        </p:nvGrpSpPr>
        <p:grpSpPr bwMode="auto">
          <a:xfrm>
            <a:off x="3200400" y="6024563"/>
            <a:ext cx="2967038" cy="688975"/>
            <a:chOff x="720" y="2976"/>
            <a:chExt cx="1869" cy="434"/>
          </a:xfrm>
        </p:grpSpPr>
        <p:sp>
          <p:nvSpPr>
            <p:cNvPr id="10287" name="Rectangle 102"/>
            <p:cNvSpPr>
              <a:spLocks noChangeArrowheads="1"/>
            </p:cNvSpPr>
            <p:nvPr/>
          </p:nvSpPr>
          <p:spPr bwMode="auto">
            <a:xfrm>
              <a:off x="720" y="3122"/>
              <a:ext cx="186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sz="2400" b="1"/>
                <a:t>N</a:t>
              </a:r>
              <a:r>
                <a:rPr lang="en-US" sz="2400" b="1" baseline="-20000"/>
                <a:t>2</a:t>
              </a:r>
              <a:r>
                <a:rPr lang="en-US" sz="2400" b="1"/>
                <a:t> + 3H</a:t>
              </a:r>
              <a:r>
                <a:rPr lang="en-US" sz="2400" b="1" baseline="-20000"/>
                <a:t>2   </a:t>
              </a:r>
              <a:r>
                <a:rPr lang="en-US" sz="2400" b="1"/>
                <a:t> ↔   2NH</a:t>
              </a:r>
              <a:r>
                <a:rPr lang="en-US" sz="2400" b="1" baseline="-20000"/>
                <a:t>3</a:t>
              </a:r>
              <a:r>
                <a:rPr lang="en-US"/>
                <a:t> </a:t>
              </a:r>
            </a:p>
          </p:txBody>
        </p:sp>
        <p:sp>
          <p:nvSpPr>
            <p:cNvPr id="10288" name="Rectangle 103"/>
            <p:cNvSpPr>
              <a:spLocks noChangeArrowheads="1"/>
            </p:cNvSpPr>
            <p:nvPr/>
          </p:nvSpPr>
          <p:spPr bwMode="auto">
            <a:xfrm>
              <a:off x="1488" y="2976"/>
              <a:ext cx="5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/>
                <a:t>Fe, t, p</a:t>
              </a:r>
              <a:endParaRPr lang="ru-RU" b="1"/>
            </a:p>
          </p:txBody>
        </p:sp>
      </p:grpSp>
      <p:sp>
        <p:nvSpPr>
          <p:cNvPr id="10245" name="AutoShape 104"/>
          <p:cNvSpPr>
            <a:spLocks noChangeArrowheads="1"/>
          </p:cNvSpPr>
          <p:nvPr/>
        </p:nvSpPr>
        <p:spPr bwMode="auto">
          <a:xfrm>
            <a:off x="3200400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Получение</a:t>
            </a:r>
          </a:p>
        </p:txBody>
      </p:sp>
      <p:sp>
        <p:nvSpPr>
          <p:cNvPr id="10246" name="AutoShape 10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063" y="304800"/>
            <a:ext cx="2743200" cy="53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Применение</a:t>
            </a:r>
          </a:p>
        </p:txBody>
      </p:sp>
      <p:sp>
        <p:nvSpPr>
          <p:cNvPr id="10247" name="Line 106"/>
          <p:cNvSpPr>
            <a:spLocks noChangeShapeType="1"/>
          </p:cNvSpPr>
          <p:nvPr/>
        </p:nvSpPr>
        <p:spPr bwMode="auto">
          <a:xfrm>
            <a:off x="2895600" y="609600"/>
            <a:ext cx="3048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0248" name="Group 107"/>
          <p:cNvGrpSpPr>
            <a:grpSpLocks/>
          </p:cNvGrpSpPr>
          <p:nvPr/>
        </p:nvGrpSpPr>
        <p:grpSpPr bwMode="auto">
          <a:xfrm>
            <a:off x="7620000" y="152400"/>
            <a:ext cx="1371600" cy="1143000"/>
            <a:chOff x="4752" y="96"/>
            <a:chExt cx="864" cy="720"/>
          </a:xfrm>
        </p:grpSpPr>
        <p:sp>
          <p:nvSpPr>
            <p:cNvPr id="10285" name="Oval 108"/>
            <p:cNvSpPr>
              <a:spLocks noChangeArrowheads="1"/>
            </p:cNvSpPr>
            <p:nvPr/>
          </p:nvSpPr>
          <p:spPr bwMode="auto">
            <a:xfrm>
              <a:off x="4752" y="96"/>
              <a:ext cx="86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86" name="Rectangle 109"/>
            <p:cNvSpPr>
              <a:spLocks noChangeArrowheads="1"/>
            </p:cNvSpPr>
            <p:nvPr/>
          </p:nvSpPr>
          <p:spPr bwMode="auto">
            <a:xfrm>
              <a:off x="4848" y="240"/>
              <a:ext cx="69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b="1">
                  <a:solidFill>
                    <a:srgbClr val="990033"/>
                  </a:solidFill>
                </a:rPr>
                <a:t>NH</a:t>
              </a:r>
              <a:r>
                <a:rPr lang="en-US" sz="4000" b="1" baseline="-25000">
                  <a:solidFill>
                    <a:srgbClr val="990033"/>
                  </a:solidFill>
                </a:rPr>
                <a:t>3</a:t>
              </a:r>
              <a:endParaRPr lang="ru-RU" sz="4000" b="1" baseline="-25000">
                <a:solidFill>
                  <a:srgbClr val="990033"/>
                </a:solidFill>
              </a:endParaRPr>
            </a:p>
          </p:txBody>
        </p:sp>
      </p:grpSp>
      <p:pic>
        <p:nvPicPr>
          <p:cNvPr id="10249" name="Picture 1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774825"/>
            <a:ext cx="7543800" cy="42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0" name="Line 130"/>
          <p:cNvSpPr>
            <a:spLocks noChangeShapeType="1"/>
          </p:cNvSpPr>
          <p:nvPr/>
        </p:nvSpPr>
        <p:spPr bwMode="auto">
          <a:xfrm>
            <a:off x="838200" y="5203825"/>
            <a:ext cx="38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11" name="Line 131"/>
          <p:cNvSpPr>
            <a:spLocks noChangeShapeType="1"/>
          </p:cNvSpPr>
          <p:nvPr/>
        </p:nvSpPr>
        <p:spPr bwMode="auto">
          <a:xfrm flipH="1">
            <a:off x="5943600" y="5432425"/>
            <a:ext cx="381000" cy="892175"/>
          </a:xfrm>
          <a:prstGeom prst="line">
            <a:avLst/>
          </a:prstGeom>
          <a:noFill/>
          <a:ln w="28575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2" name="Rectangle 132"/>
          <p:cNvSpPr>
            <a:spLocks noChangeArrowheads="1"/>
          </p:cNvSpPr>
          <p:nvPr/>
        </p:nvSpPr>
        <p:spPr bwMode="auto">
          <a:xfrm>
            <a:off x="457200" y="5508625"/>
            <a:ext cx="1143000" cy="609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/>
              <a:t>Смесь </a:t>
            </a:r>
          </a:p>
          <a:p>
            <a:pPr algn="ctr"/>
            <a:r>
              <a:rPr lang="ru-RU" sz="1200" b="1"/>
              <a:t>азота и </a:t>
            </a:r>
          </a:p>
          <a:p>
            <a:pPr algn="ctr"/>
            <a:r>
              <a:rPr lang="ru-RU" sz="1200" b="1"/>
              <a:t>водорода</a:t>
            </a:r>
            <a:endParaRPr lang="ru-RU" b="1"/>
          </a:p>
        </p:txBody>
      </p:sp>
      <p:sp>
        <p:nvSpPr>
          <p:cNvPr id="10253" name="Rectangle 133"/>
          <p:cNvSpPr>
            <a:spLocks noChangeArrowheads="1"/>
          </p:cNvSpPr>
          <p:nvPr/>
        </p:nvSpPr>
        <p:spPr bwMode="auto">
          <a:xfrm>
            <a:off x="381000" y="3298825"/>
            <a:ext cx="16002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/>
              <a:t>турбокомпрессор</a:t>
            </a:r>
          </a:p>
        </p:txBody>
      </p:sp>
      <p:sp>
        <p:nvSpPr>
          <p:cNvPr id="10254" name="Line 134"/>
          <p:cNvSpPr>
            <a:spLocks noChangeShapeType="1"/>
          </p:cNvSpPr>
          <p:nvPr/>
        </p:nvSpPr>
        <p:spPr bwMode="auto">
          <a:xfrm>
            <a:off x="1295400" y="3603625"/>
            <a:ext cx="533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5" name="Rectangle 135"/>
          <p:cNvSpPr>
            <a:spLocks noChangeArrowheads="1"/>
          </p:cNvSpPr>
          <p:nvPr/>
        </p:nvSpPr>
        <p:spPr bwMode="auto">
          <a:xfrm>
            <a:off x="381000" y="2613025"/>
            <a:ext cx="16002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/>
              <a:t>катализатор</a:t>
            </a:r>
          </a:p>
        </p:txBody>
      </p:sp>
      <p:sp>
        <p:nvSpPr>
          <p:cNvPr id="10256" name="Line 136"/>
          <p:cNvSpPr>
            <a:spLocks noChangeShapeType="1"/>
          </p:cNvSpPr>
          <p:nvPr/>
        </p:nvSpPr>
        <p:spPr bwMode="auto">
          <a:xfrm>
            <a:off x="1981200" y="2765425"/>
            <a:ext cx="1447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7" name="Rectangle 137"/>
          <p:cNvSpPr>
            <a:spLocks noChangeArrowheads="1"/>
          </p:cNvSpPr>
          <p:nvPr/>
        </p:nvSpPr>
        <p:spPr bwMode="auto">
          <a:xfrm>
            <a:off x="381000" y="2003425"/>
            <a:ext cx="16002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/>
              <a:t>теплообменник</a:t>
            </a:r>
          </a:p>
        </p:txBody>
      </p:sp>
      <p:sp>
        <p:nvSpPr>
          <p:cNvPr id="10258" name="Line 138"/>
          <p:cNvSpPr>
            <a:spLocks noChangeShapeType="1"/>
          </p:cNvSpPr>
          <p:nvPr/>
        </p:nvSpPr>
        <p:spPr bwMode="auto">
          <a:xfrm>
            <a:off x="1981200" y="2209800"/>
            <a:ext cx="1219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19" name="Line 139"/>
          <p:cNvSpPr>
            <a:spLocks noChangeShapeType="1"/>
          </p:cNvSpPr>
          <p:nvPr/>
        </p:nvSpPr>
        <p:spPr bwMode="auto">
          <a:xfrm flipV="1">
            <a:off x="4295775" y="4746625"/>
            <a:ext cx="0" cy="381000"/>
          </a:xfrm>
          <a:prstGeom prst="line">
            <a:avLst/>
          </a:prstGeom>
          <a:noFill/>
          <a:ln w="28575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0" name="Line 140"/>
          <p:cNvSpPr>
            <a:spLocks noChangeShapeType="1"/>
          </p:cNvSpPr>
          <p:nvPr/>
        </p:nvSpPr>
        <p:spPr bwMode="auto">
          <a:xfrm flipV="1">
            <a:off x="4298950" y="3984625"/>
            <a:ext cx="0" cy="381000"/>
          </a:xfrm>
          <a:prstGeom prst="line">
            <a:avLst/>
          </a:prstGeom>
          <a:noFill/>
          <a:ln w="28575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1" name="Line 141"/>
          <p:cNvSpPr>
            <a:spLocks noChangeShapeType="1"/>
          </p:cNvSpPr>
          <p:nvPr/>
        </p:nvSpPr>
        <p:spPr bwMode="auto">
          <a:xfrm>
            <a:off x="1524000" y="5203825"/>
            <a:ext cx="38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2" name="Line 142"/>
          <p:cNvSpPr>
            <a:spLocks noChangeShapeType="1"/>
          </p:cNvSpPr>
          <p:nvPr/>
        </p:nvSpPr>
        <p:spPr bwMode="auto">
          <a:xfrm>
            <a:off x="2514600" y="4975225"/>
            <a:ext cx="0" cy="304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3" name="Line 143"/>
          <p:cNvSpPr>
            <a:spLocks noChangeShapeType="1"/>
          </p:cNvSpPr>
          <p:nvPr/>
        </p:nvSpPr>
        <p:spPr bwMode="auto">
          <a:xfrm flipV="1">
            <a:off x="2754313" y="4518025"/>
            <a:ext cx="0" cy="457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4" name="Line 144"/>
          <p:cNvSpPr>
            <a:spLocks noChangeShapeType="1"/>
          </p:cNvSpPr>
          <p:nvPr/>
        </p:nvSpPr>
        <p:spPr bwMode="auto">
          <a:xfrm flipV="1">
            <a:off x="2754313" y="3694113"/>
            <a:ext cx="0" cy="457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5" name="Line 145"/>
          <p:cNvSpPr>
            <a:spLocks noChangeShapeType="1"/>
          </p:cNvSpPr>
          <p:nvPr/>
        </p:nvSpPr>
        <p:spPr bwMode="auto">
          <a:xfrm flipV="1">
            <a:off x="2754313" y="2841625"/>
            <a:ext cx="0" cy="457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6" name="Line 146"/>
          <p:cNvSpPr>
            <a:spLocks noChangeShapeType="1"/>
          </p:cNvSpPr>
          <p:nvPr/>
        </p:nvSpPr>
        <p:spPr bwMode="auto">
          <a:xfrm flipV="1">
            <a:off x="4295775" y="3222625"/>
            <a:ext cx="0" cy="381000"/>
          </a:xfrm>
          <a:prstGeom prst="line">
            <a:avLst/>
          </a:prstGeom>
          <a:noFill/>
          <a:ln w="28575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7" name="Line 147"/>
          <p:cNvSpPr>
            <a:spLocks noChangeShapeType="1"/>
          </p:cNvSpPr>
          <p:nvPr/>
        </p:nvSpPr>
        <p:spPr bwMode="auto">
          <a:xfrm>
            <a:off x="5657850" y="2917825"/>
            <a:ext cx="0" cy="304800"/>
          </a:xfrm>
          <a:prstGeom prst="line">
            <a:avLst/>
          </a:prstGeom>
          <a:noFill/>
          <a:ln w="28575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8" name="Line 148"/>
          <p:cNvSpPr>
            <a:spLocks noChangeShapeType="1"/>
          </p:cNvSpPr>
          <p:nvPr/>
        </p:nvSpPr>
        <p:spPr bwMode="auto">
          <a:xfrm>
            <a:off x="5657850" y="2232025"/>
            <a:ext cx="0" cy="304800"/>
          </a:xfrm>
          <a:prstGeom prst="line">
            <a:avLst/>
          </a:prstGeom>
          <a:noFill/>
          <a:ln w="28575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29" name="Line 149"/>
          <p:cNvSpPr>
            <a:spLocks noChangeShapeType="1"/>
          </p:cNvSpPr>
          <p:nvPr/>
        </p:nvSpPr>
        <p:spPr bwMode="auto">
          <a:xfrm>
            <a:off x="5943600" y="3660775"/>
            <a:ext cx="381000" cy="0"/>
          </a:xfrm>
          <a:prstGeom prst="line">
            <a:avLst/>
          </a:prstGeom>
          <a:noFill/>
          <a:ln w="28575">
            <a:solidFill>
              <a:srgbClr val="9900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30" name="Line 150"/>
          <p:cNvSpPr>
            <a:spLocks noChangeShapeType="1"/>
          </p:cNvSpPr>
          <p:nvPr/>
        </p:nvSpPr>
        <p:spPr bwMode="auto">
          <a:xfrm>
            <a:off x="8153400" y="3355975"/>
            <a:ext cx="38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31" name="Line 151"/>
          <p:cNvSpPr>
            <a:spLocks noChangeShapeType="1"/>
          </p:cNvSpPr>
          <p:nvPr/>
        </p:nvSpPr>
        <p:spPr bwMode="auto">
          <a:xfrm>
            <a:off x="7239000" y="3346450"/>
            <a:ext cx="38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32" name="Line 152"/>
          <p:cNvSpPr>
            <a:spLocks noChangeShapeType="1"/>
          </p:cNvSpPr>
          <p:nvPr/>
        </p:nvSpPr>
        <p:spPr bwMode="auto">
          <a:xfrm>
            <a:off x="8591550" y="3756025"/>
            <a:ext cx="0" cy="304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33" name="Line 153"/>
          <p:cNvSpPr>
            <a:spLocks noChangeShapeType="1"/>
          </p:cNvSpPr>
          <p:nvPr/>
        </p:nvSpPr>
        <p:spPr bwMode="auto">
          <a:xfrm>
            <a:off x="8534400" y="5356225"/>
            <a:ext cx="0" cy="304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34" name="Line 154"/>
          <p:cNvSpPr>
            <a:spLocks noChangeShapeType="1"/>
          </p:cNvSpPr>
          <p:nvPr/>
        </p:nvSpPr>
        <p:spPr bwMode="auto">
          <a:xfrm flipH="1">
            <a:off x="7772400" y="5870575"/>
            <a:ext cx="38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35" name="Line 155"/>
          <p:cNvSpPr>
            <a:spLocks noChangeShapeType="1"/>
          </p:cNvSpPr>
          <p:nvPr/>
        </p:nvSpPr>
        <p:spPr bwMode="auto">
          <a:xfrm flipH="1">
            <a:off x="6705600" y="5851525"/>
            <a:ext cx="38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36" name="Line 156"/>
          <p:cNvSpPr>
            <a:spLocks noChangeShapeType="1"/>
          </p:cNvSpPr>
          <p:nvPr/>
        </p:nvSpPr>
        <p:spPr bwMode="auto">
          <a:xfrm flipH="1">
            <a:off x="5486400" y="5864225"/>
            <a:ext cx="38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37" name="Line 157"/>
          <p:cNvSpPr>
            <a:spLocks noChangeShapeType="1"/>
          </p:cNvSpPr>
          <p:nvPr/>
        </p:nvSpPr>
        <p:spPr bwMode="auto">
          <a:xfrm flipH="1">
            <a:off x="4332288" y="5853113"/>
            <a:ext cx="38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638" name="Line 158"/>
          <p:cNvSpPr>
            <a:spLocks noChangeShapeType="1"/>
          </p:cNvSpPr>
          <p:nvPr/>
        </p:nvSpPr>
        <p:spPr bwMode="auto">
          <a:xfrm flipH="1">
            <a:off x="3276600" y="5853113"/>
            <a:ext cx="381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79" name="Rectangle 159"/>
          <p:cNvSpPr>
            <a:spLocks noChangeArrowheads="1"/>
          </p:cNvSpPr>
          <p:nvPr/>
        </p:nvSpPr>
        <p:spPr bwMode="auto">
          <a:xfrm>
            <a:off x="5943600" y="1927225"/>
            <a:ext cx="16002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/>
              <a:t>холодильник</a:t>
            </a:r>
          </a:p>
        </p:txBody>
      </p:sp>
      <p:sp>
        <p:nvSpPr>
          <p:cNvPr id="10280" name="Rectangle 160"/>
          <p:cNvSpPr>
            <a:spLocks noChangeArrowheads="1"/>
          </p:cNvSpPr>
          <p:nvPr/>
        </p:nvSpPr>
        <p:spPr bwMode="auto">
          <a:xfrm>
            <a:off x="4724400" y="4213225"/>
            <a:ext cx="16002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/>
              <a:t>сепаратор </a:t>
            </a:r>
            <a:r>
              <a:rPr lang="en-US" sz="1400" b="1"/>
              <a:t>NH</a:t>
            </a:r>
            <a:r>
              <a:rPr lang="en-US" sz="1400" b="1" baseline="-20000"/>
              <a:t>3</a:t>
            </a:r>
            <a:endParaRPr lang="ru-RU" sz="1400" b="1" baseline="-20000"/>
          </a:p>
        </p:txBody>
      </p:sp>
      <p:sp>
        <p:nvSpPr>
          <p:cNvPr id="10281" name="Line 161"/>
          <p:cNvSpPr>
            <a:spLocks noChangeShapeType="1"/>
          </p:cNvSpPr>
          <p:nvPr/>
        </p:nvSpPr>
        <p:spPr bwMode="auto">
          <a:xfrm flipH="1">
            <a:off x="5410200" y="2079625"/>
            <a:ext cx="533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82" name="Line 162"/>
          <p:cNvSpPr>
            <a:spLocks noChangeShapeType="1"/>
          </p:cNvSpPr>
          <p:nvPr/>
        </p:nvSpPr>
        <p:spPr bwMode="auto">
          <a:xfrm>
            <a:off x="6324600" y="4365625"/>
            <a:ext cx="609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83" name="AutoShape 16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42350" y="6508750"/>
            <a:ext cx="457200" cy="304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44" name="Line 164"/>
          <p:cNvSpPr>
            <a:spLocks noChangeShapeType="1"/>
          </p:cNvSpPr>
          <p:nvPr/>
        </p:nvSpPr>
        <p:spPr bwMode="auto">
          <a:xfrm flipH="1" flipV="1">
            <a:off x="2754313" y="5257800"/>
            <a:ext cx="0" cy="3810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0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0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0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0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0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0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10" grpId="0" animBg="1"/>
      <p:bldP spid="20611" grpId="0" animBg="1"/>
      <p:bldP spid="20619" grpId="0" animBg="1"/>
      <p:bldP spid="20620" grpId="0" animBg="1"/>
      <p:bldP spid="20621" grpId="0" animBg="1"/>
      <p:bldP spid="20622" grpId="0" animBg="1"/>
      <p:bldP spid="20623" grpId="0" animBg="1"/>
      <p:bldP spid="20624" grpId="0" animBg="1"/>
      <p:bldP spid="20625" grpId="0" animBg="1"/>
      <p:bldP spid="20626" grpId="0" animBg="1"/>
      <p:bldP spid="20627" grpId="0" animBg="1"/>
      <p:bldP spid="20628" grpId="0" animBg="1"/>
      <p:bldP spid="20629" grpId="0" animBg="1"/>
      <p:bldP spid="20630" grpId="0" animBg="1"/>
      <p:bldP spid="20631" grpId="0" animBg="1"/>
      <p:bldP spid="20632" grpId="0" animBg="1"/>
      <p:bldP spid="20633" grpId="0" animBg="1"/>
      <p:bldP spid="20634" grpId="0" animBg="1"/>
      <p:bldP spid="20635" grpId="0" animBg="1"/>
      <p:bldP spid="20636" grpId="0" animBg="1"/>
      <p:bldP spid="20637" grpId="0" animBg="1"/>
      <p:bldP spid="20638" grpId="0" animBg="1"/>
      <p:bldP spid="20644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</TotalTime>
  <Words>407</Words>
  <Application>Microsoft Office PowerPoint</Application>
  <PresentationFormat>Экран (4:3)</PresentationFormat>
  <Paragraphs>202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Arial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79</cp:revision>
  <cp:lastPrinted>1601-01-01T00:00:00Z</cp:lastPrinted>
  <dcterms:created xsi:type="dcterms:W3CDTF">1601-01-01T00:00:00Z</dcterms:created>
  <dcterms:modified xsi:type="dcterms:W3CDTF">2012-02-13T19:59:21Z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