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7" r:id="rId2"/>
    <p:sldId id="258" r:id="rId3"/>
    <p:sldId id="259" r:id="rId4"/>
    <p:sldId id="267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74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3366FF"/>
    <a:srgbClr val="FFFFCC"/>
    <a:srgbClr val="FF6600"/>
    <a:srgbClr val="FF9900"/>
    <a:srgbClr val="FF33CC"/>
    <a:srgbClr val="FFCC66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9" autoAdjust="0"/>
    <p:restoredTop sz="94728" autoAdjust="0"/>
  </p:normalViewPr>
  <p:slideViewPr>
    <p:cSldViewPr>
      <p:cViewPr varScale="1">
        <p:scale>
          <a:sx n="100" d="100"/>
          <a:sy n="100" d="100"/>
        </p:scale>
        <p:origin x="-1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522C6-FDF7-46B9-811C-907757C3AB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18E03-3748-4FA8-BE1E-02B88C80C3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2CE61-5859-43D0-B278-051C2DCE6C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A2B8E-36C5-41B2-87DC-84C53C4514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B2918-DA44-42C3-A326-E40098233E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6F795-6B53-4AD9-8F4E-57DED65A68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09072-52B9-4F0A-9244-74FDA7A8B8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2D0E2-2365-46E3-9CD4-41AE465B80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0B750-4925-4F44-B9D2-1441DE5ADE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92865-CE82-44B8-A415-DB63526B4A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4B0BD-75D8-40D3-B1DF-2C07DE9841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72F40A8-37ED-40BF-AD92-01BECC037E8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lgConfetti">
          <a:fgClr>
            <a:srgbClr val="CCECFF"/>
          </a:fgClr>
          <a:bgClr>
            <a:srgbClr val="99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1511300"/>
          </a:xfrm>
        </p:spPr>
        <p:txBody>
          <a:bodyPr/>
          <a:lstStyle/>
          <a:p>
            <a:r>
              <a:rPr lang="ru-RU" sz="9600">
                <a:solidFill>
                  <a:srgbClr val="FF0066"/>
                </a:solidFill>
                <a:latin typeface="Arial Black" pitchFamily="34" charset="0"/>
              </a:rPr>
              <a:t>АЛКАНЫ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8313" y="3284538"/>
            <a:ext cx="8229600" cy="1873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i="1" dirty="0">
                <a:solidFill>
                  <a:srgbClr val="FF3300"/>
                </a:solidFill>
              </a:rPr>
              <a:t>Строение молекулы метана.</a:t>
            </a:r>
          </a:p>
          <a:p>
            <a:pPr algn="ctr">
              <a:buFontTx/>
              <a:buNone/>
            </a:pPr>
            <a:r>
              <a:rPr lang="ru-RU" sz="3600" b="1" i="1">
                <a:solidFill>
                  <a:srgbClr val="FF3300"/>
                </a:solidFill>
              </a:rPr>
              <a:t>Свойства метана и его гомологов.</a:t>
            </a:r>
          </a:p>
        </p:txBody>
      </p:sp>
      <p:sp>
        <p:nvSpPr>
          <p:cNvPr id="6" name="Рамка 5"/>
          <p:cNvSpPr/>
          <p:nvPr/>
        </p:nvSpPr>
        <p:spPr>
          <a:xfrm>
            <a:off x="3857620" y="6286520"/>
            <a:ext cx="2143140" cy="285752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1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5" name="Picture 9" descr="гомологи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E8"/>
              </a:clrFrom>
              <a:clrTo>
                <a:srgbClr val="FFFDE8">
                  <a:alpha val="0"/>
                </a:srgbClr>
              </a:clrTo>
            </a:clrChange>
          </a:blip>
          <a:srcRect l="23174" t="2319" r="4372" b="5411"/>
          <a:stretch>
            <a:fillRect/>
          </a:stretch>
        </p:blipFill>
        <p:spPr bwMode="auto">
          <a:xfrm>
            <a:off x="179388" y="188913"/>
            <a:ext cx="8713787" cy="6396037"/>
          </a:xfrm>
          <a:prstGeom prst="rect">
            <a:avLst/>
          </a:prstGeom>
          <a:noFill/>
        </p:spPr>
      </p:pic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3563938" y="2276475"/>
            <a:ext cx="1873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/>
              <a:t>СН</a:t>
            </a:r>
            <a:r>
              <a:rPr lang="ru-RU"/>
              <a:t>4</a:t>
            </a:r>
            <a:r>
              <a:rPr lang="ru-RU" sz="2600"/>
              <a:t>-С</a:t>
            </a:r>
            <a:r>
              <a:rPr lang="ru-RU"/>
              <a:t>4</a:t>
            </a:r>
            <a:r>
              <a:rPr lang="ru-RU" sz="2600"/>
              <a:t>Н</a:t>
            </a:r>
            <a:r>
              <a:rPr lang="ru-RU"/>
              <a:t>10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348038" y="4581525"/>
            <a:ext cx="2160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/>
              <a:t>С</a:t>
            </a:r>
            <a:r>
              <a:rPr lang="ru-RU"/>
              <a:t>5</a:t>
            </a:r>
            <a:r>
              <a:rPr lang="ru-RU" sz="2600"/>
              <a:t>Н</a:t>
            </a:r>
            <a:r>
              <a:rPr lang="ru-RU"/>
              <a:t>12</a:t>
            </a:r>
            <a:r>
              <a:rPr lang="ru-RU" sz="2600"/>
              <a:t>-С</a:t>
            </a:r>
            <a:r>
              <a:rPr lang="ru-RU"/>
              <a:t>15</a:t>
            </a:r>
            <a:r>
              <a:rPr lang="ru-RU" sz="2600"/>
              <a:t>Н</a:t>
            </a:r>
            <a:r>
              <a:rPr lang="ru-RU"/>
              <a:t>32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3563938" y="5373688"/>
            <a:ext cx="1944687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/>
              <a:t>С</a:t>
            </a:r>
            <a:r>
              <a:rPr lang="ru-RU"/>
              <a:t>16</a:t>
            </a:r>
            <a:r>
              <a:rPr lang="ru-RU" sz="2600"/>
              <a:t>Н</a:t>
            </a:r>
            <a:r>
              <a:rPr lang="ru-RU"/>
              <a:t>34</a:t>
            </a:r>
            <a:r>
              <a:rPr lang="ru-RU" sz="2600"/>
              <a:t>-…</a:t>
            </a:r>
          </a:p>
          <a:p>
            <a:pPr algn="ctr">
              <a:spcBef>
                <a:spcPct val="50000"/>
              </a:spcBef>
            </a:pPr>
            <a:r>
              <a:rPr lang="ru-RU" b="1"/>
              <a:t>твердые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2800" i="1">
                <a:solidFill>
                  <a:srgbClr val="0000CC"/>
                </a:solidFill>
              </a:rPr>
              <a:t>Какое же пространственное строение будут иметь гомологи метана?</a:t>
            </a:r>
          </a:p>
        </p:txBody>
      </p:sp>
      <p:pic>
        <p:nvPicPr>
          <p:cNvPr id="35845" name="Picture 5" descr="сапро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3635375" y="1268413"/>
            <a:ext cx="5292725" cy="2735262"/>
          </a:xfrm>
          <a:prstGeom prst="rect">
            <a:avLst/>
          </a:prstGeom>
          <a:noFill/>
        </p:spPr>
      </p:pic>
      <p:pic>
        <p:nvPicPr>
          <p:cNvPr id="35846" name="Picture 6" descr="этан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0" y="1052513"/>
            <a:ext cx="3384550" cy="2233612"/>
          </a:xfrm>
          <a:prstGeom prst="rect">
            <a:avLst/>
          </a:prstGeom>
          <a:noFill/>
        </p:spPr>
      </p:pic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042988" y="321310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009900"/>
                </a:solidFill>
              </a:rPr>
              <a:t>этан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795963" y="3644900"/>
            <a:ext cx="1728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009900"/>
                </a:solidFill>
              </a:rPr>
              <a:t>пентан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79388" y="4437063"/>
            <a:ext cx="896461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008000"/>
                </a:solidFill>
              </a:rPr>
              <a:t>Молекулы алканов имеют зигзагообразное пространственное строение, в котором соблюдаются все параметры молекулы метана: длина связи, размер угла между атомами, тип гибридизации.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8" grpId="0"/>
      <p:bldP spid="35849" grpId="0"/>
      <p:bldP spid="358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solidFill>
                  <a:srgbClr val="FF6600"/>
                </a:solidFill>
              </a:rPr>
              <a:t>ФИЗИЧЕСКИЕ СВОЙСТВА АЛКАНОВ. НАХОЖДЕНИЕ В ПРИРОДЕ.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238500" y="1227138"/>
            <a:ext cx="5905500" cy="563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7C80"/>
                </a:solidFill>
              </a:rPr>
              <a:t>МЕТАН</a:t>
            </a:r>
            <a:r>
              <a:rPr lang="ru-RU" sz="2400" i="1">
                <a:solidFill>
                  <a:srgbClr val="FF7C80"/>
                </a:solidFill>
              </a:rPr>
              <a:t> </a:t>
            </a:r>
            <a:r>
              <a:rPr lang="ru-RU" sz="2400" i="1">
                <a:solidFill>
                  <a:srgbClr val="0033CC"/>
                </a:solidFill>
              </a:rPr>
              <a:t>– газ, без цвета и запаха, почти в 2 раза легче воздуха, мало растворим в воде. Он образуется в природе в результате разложения без доступа воздуха остатков растительных и животных организмов. Поэтому может быть обнаружен в заболоченных водоемах, где появляется в виде пузырьков газа, или накапливается в каменноугольных шахтах, куда выделяется из угольных пластов. В значительном количестве (80-97%) метан содержится в природном газе и в попутных нефтяных газах.</a:t>
            </a:r>
            <a:r>
              <a:rPr lang="ru-RU" sz="2800" i="1">
                <a:solidFill>
                  <a:srgbClr val="0033CC"/>
                </a:solidFill>
              </a:rPr>
              <a:t> </a:t>
            </a:r>
          </a:p>
        </p:txBody>
      </p:sp>
      <p:pic>
        <p:nvPicPr>
          <p:cNvPr id="41990" name="Picture 6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3132138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23850" y="188913"/>
            <a:ext cx="511175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FF7C80"/>
                </a:solidFill>
              </a:rPr>
              <a:t>ЭТАН, ПРОПАН И БУТАН</a:t>
            </a:r>
            <a:r>
              <a:rPr lang="ru-RU" sz="2800" i="1">
                <a:solidFill>
                  <a:srgbClr val="0033CC"/>
                </a:solidFill>
              </a:rPr>
              <a:t> входят в состав природного и попутного нефтяного газов. </a:t>
            </a:r>
            <a:r>
              <a:rPr lang="ru-RU" sz="2800" b="1" i="1">
                <a:solidFill>
                  <a:srgbClr val="FF7C80"/>
                </a:solidFill>
              </a:rPr>
              <a:t>АЛКАНЫ </a:t>
            </a:r>
            <a:r>
              <a:rPr lang="ru-RU" sz="2800" i="1">
                <a:solidFill>
                  <a:srgbClr val="0033CC"/>
                </a:solidFill>
              </a:rPr>
              <a:t>содержатся в нефти. С ростом относительной молекулярной массы наблюдается переход количественных отношений в качественные: изменяется агрегатное состояние, возрастают температуры плавления и кипения.</a:t>
            </a:r>
          </a:p>
        </p:txBody>
      </p:sp>
      <p:pic>
        <p:nvPicPr>
          <p:cNvPr id="52229" name="Picture 5" descr="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3075" y="1774825"/>
            <a:ext cx="359092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solidFill>
                  <a:srgbClr val="FF6600"/>
                </a:solidFill>
              </a:rPr>
              <a:t>ИЗОМЕРИЯ И НОМЕНКЛАТУРА АЛКАНОВ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0" y="1268413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003399"/>
                </a:solidFill>
              </a:rPr>
              <a:t>У алканов наблюдается изомерия углеродного скелета. Чтобы составить название углеводорода с разветвленной цепью, его рассматривают как продукт замещения атомов водорода в нормальном углеводороде углеводородными радикалами.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39750" y="2636838"/>
            <a:ext cx="8604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FF0066"/>
                </a:solidFill>
              </a:rPr>
              <a:t>1. Выделяют в структурной формуле наиболее длинную цепь атомов углерода и нумеруют эти атомы, начиная с того к которому ближе разветвление.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4925" y="4652963"/>
            <a:ext cx="4824413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1            2           3            4            5</a:t>
            </a:r>
          </a:p>
          <a:p>
            <a:pPr>
              <a:spcBef>
                <a:spcPct val="50000"/>
              </a:spcBef>
            </a:pPr>
            <a:r>
              <a:rPr lang="ru-RU" sz="2800"/>
              <a:t>СН</a:t>
            </a:r>
            <a:r>
              <a:rPr lang="ru-RU" sz="2000"/>
              <a:t>3</a:t>
            </a:r>
            <a:r>
              <a:rPr lang="ru-RU" sz="2800"/>
              <a:t> - СН  - СН</a:t>
            </a:r>
            <a:r>
              <a:rPr lang="ru-RU" sz="2000"/>
              <a:t>2</a:t>
            </a:r>
            <a:r>
              <a:rPr lang="ru-RU" sz="2800"/>
              <a:t> - СН</a:t>
            </a:r>
            <a:r>
              <a:rPr lang="ru-RU" sz="2000"/>
              <a:t>2</a:t>
            </a:r>
            <a:r>
              <a:rPr lang="ru-RU" sz="2800"/>
              <a:t> - СН</a:t>
            </a:r>
            <a:r>
              <a:rPr lang="ru-RU" sz="2000"/>
              <a:t>3</a:t>
            </a:r>
          </a:p>
          <a:p>
            <a:pPr>
              <a:spcBef>
                <a:spcPct val="50000"/>
              </a:spcBef>
            </a:pPr>
            <a:r>
              <a:rPr lang="ru-RU" sz="2800"/>
              <a:t>           СН</a:t>
            </a:r>
            <a:r>
              <a:rPr lang="ru-RU" sz="2000"/>
              <a:t>3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5219700" y="4652963"/>
            <a:ext cx="38179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1             2           3           4</a:t>
            </a:r>
          </a:p>
          <a:p>
            <a:pPr>
              <a:spcBef>
                <a:spcPct val="50000"/>
              </a:spcBef>
            </a:pPr>
            <a:r>
              <a:rPr lang="ru-RU" sz="2800"/>
              <a:t>СН</a:t>
            </a:r>
            <a:r>
              <a:rPr lang="ru-RU" sz="2000"/>
              <a:t>3</a:t>
            </a:r>
            <a:r>
              <a:rPr lang="ru-RU" sz="2800"/>
              <a:t> – СН – СН – СН</a:t>
            </a:r>
            <a:r>
              <a:rPr lang="ru-RU" sz="2000"/>
              <a:t>3</a:t>
            </a:r>
          </a:p>
          <a:p>
            <a:pPr>
              <a:spcBef>
                <a:spcPct val="50000"/>
              </a:spcBef>
            </a:pPr>
            <a:r>
              <a:rPr lang="ru-RU" sz="2800"/>
              <a:t>           СН</a:t>
            </a:r>
            <a:r>
              <a:rPr lang="ru-RU" sz="2000"/>
              <a:t>3</a:t>
            </a:r>
            <a:r>
              <a:rPr lang="ru-RU" sz="2800"/>
              <a:t>   СН</a:t>
            </a:r>
            <a:r>
              <a:rPr lang="ru-RU" sz="2000"/>
              <a:t>3</a:t>
            </a:r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1258888" y="56610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>
            <a:off x="6443663" y="56610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7380288" y="56610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430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4925" y="44450"/>
            <a:ext cx="86042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00CC"/>
                </a:solidFill>
              </a:rPr>
              <a:t>2. Когда радикалов несколько и они равноудалены от концов главной цепи, то нумерацию начинают с того края, к которому ближе расположен простейший радикал.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68313" y="2205038"/>
            <a:ext cx="860425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0000FF"/>
                </a:solidFill>
              </a:rPr>
              <a:t>3. В названии вещества цифрой указывают, при каком атоме углерода находится радикал и называют его (начиная с простейшего). Если радикалы повторяются, то номер повторяют по числу этого радикала, а перед названием радикала приписывают приставку от греческого числительного («ди»-2, «три»-3, «тетра»-4 и т.д.)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547813" y="623728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а)  2 - метил…</a:t>
            </a:r>
            <a:endParaRPr lang="ru-RU"/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343525" y="6113463"/>
            <a:ext cx="2036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5076825" y="6237288"/>
            <a:ext cx="3495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б)  2,3 – диметил…</a:t>
            </a:r>
            <a:r>
              <a:rPr lang="ru-RU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042988" y="2420938"/>
            <a:ext cx="3529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а) 2 – метилпентан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8604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3399"/>
                </a:solidFill>
              </a:rPr>
              <a:t>5. Завершают название алкана по числу атомов углерода в нумерованной цепи.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4925" y="44450"/>
            <a:ext cx="8604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339966"/>
                </a:solidFill>
              </a:rPr>
              <a:t>4. Если радикалов несколько, то цифрами указывают каждого из них.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932363" y="2924175"/>
            <a:ext cx="39608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б) 2,3 - диметилбутан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  <p:bldP spid="48134" grpId="0"/>
      <p:bldP spid="481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76327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FF33CC"/>
                </a:solidFill>
              </a:rPr>
              <a:t>ЗАДАНИЕ. Дайте названия следующим углеводородам по международной номенклатуре.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03225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                           </a:t>
            </a:r>
            <a:r>
              <a:rPr lang="ru-RU" sz="2800"/>
              <a:t>СН</a:t>
            </a:r>
            <a:r>
              <a:rPr lang="ru-RU" sz="2000"/>
              <a:t>3</a:t>
            </a:r>
          </a:p>
          <a:p>
            <a:pPr>
              <a:spcBef>
                <a:spcPct val="50000"/>
              </a:spcBef>
            </a:pPr>
            <a:r>
              <a:rPr lang="ru-RU" sz="2800"/>
              <a:t>СН</a:t>
            </a:r>
            <a:r>
              <a:rPr lang="ru-RU" sz="2000"/>
              <a:t>3</a:t>
            </a:r>
            <a:r>
              <a:rPr lang="ru-RU" sz="2800"/>
              <a:t> – СН</a:t>
            </a:r>
            <a:r>
              <a:rPr lang="ru-RU" sz="2000"/>
              <a:t>2</a:t>
            </a:r>
            <a:r>
              <a:rPr lang="ru-RU" sz="2800"/>
              <a:t> – С – СН</a:t>
            </a:r>
            <a:r>
              <a:rPr lang="ru-RU" sz="2000"/>
              <a:t>3</a:t>
            </a:r>
          </a:p>
          <a:p>
            <a:pPr>
              <a:spcBef>
                <a:spcPct val="50000"/>
              </a:spcBef>
            </a:pPr>
            <a:r>
              <a:rPr lang="ru-RU" sz="2800"/>
              <a:t>                     СН</a:t>
            </a:r>
            <a:r>
              <a:rPr lang="ru-RU" sz="2000"/>
              <a:t>3</a:t>
            </a: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2484438" y="24209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2484438" y="30686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292725" y="2420938"/>
            <a:ext cx="352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2,2 - диметилбутан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50825" y="4149725"/>
            <a:ext cx="611981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СН</a:t>
            </a:r>
            <a:r>
              <a:rPr lang="ru-RU" sz="2000"/>
              <a:t>3 </a:t>
            </a:r>
            <a:r>
              <a:rPr lang="ru-RU" sz="2800"/>
              <a:t>–  СН   –  СН   –   СН – СН</a:t>
            </a:r>
            <a:r>
              <a:rPr lang="ru-RU" sz="2000"/>
              <a:t>3</a:t>
            </a:r>
          </a:p>
          <a:p>
            <a:pPr>
              <a:spcBef>
                <a:spcPct val="50000"/>
              </a:spcBef>
            </a:pPr>
            <a:r>
              <a:rPr lang="ru-RU" sz="2800"/>
              <a:t>            СН</a:t>
            </a:r>
            <a:r>
              <a:rPr lang="ru-RU" sz="2000"/>
              <a:t>3</a:t>
            </a:r>
            <a:r>
              <a:rPr lang="ru-RU" sz="2800"/>
              <a:t>     С</a:t>
            </a:r>
            <a:r>
              <a:rPr lang="ru-RU" sz="2000"/>
              <a:t>2</a:t>
            </a:r>
            <a:r>
              <a:rPr lang="ru-RU" sz="2800"/>
              <a:t>Н</a:t>
            </a:r>
            <a:r>
              <a:rPr lang="ru-RU" sz="2000"/>
              <a:t>5</a:t>
            </a:r>
            <a:r>
              <a:rPr lang="ru-RU" sz="2800"/>
              <a:t>     СН</a:t>
            </a:r>
            <a:r>
              <a:rPr lang="ru-RU" sz="2000"/>
              <a:t>3</a:t>
            </a:r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1547813" y="46529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2771775" y="46529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4067175" y="46529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3635375" y="5516563"/>
            <a:ext cx="5329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2,4 – диметил - 3 – этилпентан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0" grpId="0"/>
      <p:bldP spid="491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916238" y="333375"/>
            <a:ext cx="59055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 i="1">
                <a:solidFill>
                  <a:srgbClr val="FF6600"/>
                </a:solidFill>
              </a:rPr>
              <a:t>ДОМАШНЕЕ ЗАДАНИЕ: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 i="1">
                <a:solidFill>
                  <a:srgbClr val="3366FF"/>
                </a:solidFill>
              </a:rPr>
              <a:t>учить конспект,</a:t>
            </a:r>
          </a:p>
          <a:p>
            <a:pPr marL="342900" indent="-342900">
              <a:spcBef>
                <a:spcPct val="50000"/>
              </a:spcBef>
            </a:pPr>
            <a:r>
              <a:rPr lang="ru-RU" sz="2800" b="1" i="1">
                <a:solidFill>
                  <a:srgbClr val="3366FF"/>
                </a:solidFill>
              </a:rPr>
              <a:t>2.  </a:t>
            </a:r>
            <a:r>
              <a:rPr lang="en-US" sz="2800" b="1" i="1">
                <a:solidFill>
                  <a:srgbClr val="3366FF"/>
                </a:solidFill>
                <a:cs typeface="Arial" charset="0"/>
              </a:rPr>
              <a:t>§</a:t>
            </a:r>
            <a:r>
              <a:rPr lang="ru-RU" sz="2800" b="1" i="1">
                <a:solidFill>
                  <a:srgbClr val="3366FF"/>
                </a:solidFill>
                <a:cs typeface="Arial" charset="0"/>
              </a:rPr>
              <a:t>33.1, вопросы 1,6 (устно); 15* (письменно)</a:t>
            </a:r>
            <a:endParaRPr lang="en-US" sz="2800" b="1" i="1">
              <a:solidFill>
                <a:srgbClr val="3366FF"/>
              </a:solidFill>
              <a:cs typeface="Arial" charset="0"/>
            </a:endParaRPr>
          </a:p>
        </p:txBody>
      </p:sp>
      <p:pic>
        <p:nvPicPr>
          <p:cNvPr id="51209" name="Picture 9" descr="P1000458"/>
          <p:cNvPicPr>
            <a:picLocks noChangeAspect="1" noChangeArrowheads="1"/>
          </p:cNvPicPr>
          <p:nvPr/>
        </p:nvPicPr>
        <p:blipFill>
          <a:blip r:embed="rId2" cstate="print"/>
          <a:srcRect l="11073" t="2953" r="8858"/>
          <a:stretch>
            <a:fillRect/>
          </a:stretch>
        </p:blipFill>
        <p:spPr bwMode="auto">
          <a:xfrm>
            <a:off x="250825" y="2708275"/>
            <a:ext cx="3924300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CCECFF"/>
          </a:fgClr>
          <a:bgClr>
            <a:srgbClr val="99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>
                <a:solidFill>
                  <a:srgbClr val="FF0066"/>
                </a:solidFill>
              </a:rPr>
              <a:t>Цели урока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r>
              <a:rPr lang="ru-RU" i="1" dirty="0">
                <a:solidFill>
                  <a:srgbClr val="FF6600"/>
                </a:solidFill>
              </a:rPr>
              <a:t>Рассмотреть строение молекул метана и его гомологов.</a:t>
            </a:r>
          </a:p>
          <a:p>
            <a:r>
              <a:rPr lang="ru-RU" i="1" dirty="0">
                <a:solidFill>
                  <a:srgbClr val="FF6600"/>
                </a:solidFill>
              </a:rPr>
              <a:t>Изучить физические свойства </a:t>
            </a:r>
            <a:r>
              <a:rPr lang="ru-RU" i="1" dirty="0" err="1">
                <a:solidFill>
                  <a:srgbClr val="FF6600"/>
                </a:solidFill>
              </a:rPr>
              <a:t>алканов</a:t>
            </a:r>
            <a:r>
              <a:rPr lang="ru-RU" i="1" dirty="0">
                <a:solidFill>
                  <a:srgbClr val="FF6600"/>
                </a:solidFill>
              </a:rPr>
              <a:t>.</a:t>
            </a:r>
          </a:p>
          <a:p>
            <a:r>
              <a:rPr lang="ru-RU" i="1" dirty="0">
                <a:solidFill>
                  <a:srgbClr val="FF6600"/>
                </a:solidFill>
              </a:rPr>
              <a:t>Ознакомиться с изомерией и номенклатурой </a:t>
            </a:r>
            <a:r>
              <a:rPr lang="ru-RU" i="1" dirty="0" err="1">
                <a:solidFill>
                  <a:srgbClr val="FF6600"/>
                </a:solidFill>
              </a:rPr>
              <a:t>алканов</a:t>
            </a:r>
            <a:r>
              <a:rPr lang="ru-RU" i="1" dirty="0">
                <a:solidFill>
                  <a:srgbClr val="FF66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229600" cy="1223962"/>
          </a:xfrm>
        </p:spPr>
        <p:txBody>
          <a:bodyPr/>
          <a:lstStyle/>
          <a:p>
            <a:pPr algn="r"/>
            <a:r>
              <a:rPr lang="ru-RU" sz="2800" i="1">
                <a:solidFill>
                  <a:srgbClr val="0000CC"/>
                </a:solidFill>
              </a:rPr>
              <a:t>Вспомните, какие вещества мы называем углеводородами?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565400"/>
            <a:ext cx="9144000" cy="27352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i="1">
                <a:solidFill>
                  <a:srgbClr val="FF0066"/>
                </a:solidFill>
              </a:rPr>
              <a:t>УГЛЕВОДОРОДЫ</a:t>
            </a:r>
            <a:r>
              <a:rPr lang="ru-RU" sz="4400" b="1" i="1">
                <a:solidFill>
                  <a:srgbClr val="FF0066"/>
                </a:solidFill>
              </a:rPr>
              <a:t> –</a:t>
            </a:r>
          </a:p>
          <a:p>
            <a:pPr algn="ctr">
              <a:buFontTx/>
              <a:buNone/>
            </a:pPr>
            <a:r>
              <a:rPr lang="ru-RU" b="1" i="1">
                <a:solidFill>
                  <a:srgbClr val="6600CC"/>
                </a:solidFill>
              </a:rPr>
              <a:t>это органические соединения,</a:t>
            </a:r>
          </a:p>
          <a:p>
            <a:pPr algn="ctr">
              <a:buFontTx/>
              <a:buNone/>
            </a:pPr>
            <a:r>
              <a:rPr lang="ru-RU" b="1" i="1">
                <a:solidFill>
                  <a:srgbClr val="6600CC"/>
                </a:solidFill>
              </a:rPr>
              <a:t>состоящие из двух химических </a:t>
            </a:r>
          </a:p>
          <a:p>
            <a:pPr algn="ctr">
              <a:buFontTx/>
              <a:buNone/>
            </a:pPr>
            <a:r>
              <a:rPr lang="ru-RU" b="1" i="1">
                <a:solidFill>
                  <a:srgbClr val="6600CC"/>
                </a:solidFill>
              </a:rPr>
              <a:t>элементов – УГЛЕРОДА И ВОДОРОДА.</a:t>
            </a:r>
          </a:p>
        </p:txBody>
      </p:sp>
      <p:pic>
        <p:nvPicPr>
          <p:cNvPr id="20489" name="Picture 9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81075"/>
            <a:ext cx="1522412" cy="1512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39750" y="2276475"/>
            <a:ext cx="806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0" y="260350"/>
            <a:ext cx="9144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rgbClr val="FF0000"/>
                </a:solidFill>
              </a:rPr>
              <a:t>АЛКАНЫ (предельные, насыщенные, парафины) –</a:t>
            </a:r>
          </a:p>
          <a:p>
            <a:pPr algn="r">
              <a:spcBef>
                <a:spcPct val="50000"/>
              </a:spcBef>
            </a:pPr>
            <a:r>
              <a:rPr lang="ru-RU" sz="3600" i="1">
                <a:solidFill>
                  <a:srgbClr val="9933FF"/>
                </a:solidFill>
              </a:rPr>
              <a:t>это углеводороды с общей формулой </a:t>
            </a:r>
            <a:r>
              <a:rPr lang="en-US" sz="3600" i="1">
                <a:solidFill>
                  <a:srgbClr val="9933FF"/>
                </a:solidFill>
              </a:rPr>
              <a:t>C</a:t>
            </a:r>
            <a:r>
              <a:rPr lang="en-US" sz="2800" i="1">
                <a:solidFill>
                  <a:srgbClr val="9933FF"/>
                </a:solidFill>
              </a:rPr>
              <a:t>n</a:t>
            </a:r>
            <a:r>
              <a:rPr lang="en-US" sz="3600" i="1">
                <a:solidFill>
                  <a:srgbClr val="9933FF"/>
                </a:solidFill>
              </a:rPr>
              <a:t>H</a:t>
            </a:r>
            <a:r>
              <a:rPr lang="en-US" sz="2800" i="1">
                <a:solidFill>
                  <a:srgbClr val="9933FF"/>
                </a:solidFill>
              </a:rPr>
              <a:t>2n+2</a:t>
            </a:r>
            <a:r>
              <a:rPr lang="ru-RU" sz="3600" i="1">
                <a:solidFill>
                  <a:srgbClr val="9933FF"/>
                </a:solidFill>
              </a:rPr>
              <a:t>, которые не способны на реакции присоединения.</a:t>
            </a:r>
          </a:p>
        </p:txBody>
      </p:sp>
      <p:pic>
        <p:nvPicPr>
          <p:cNvPr id="40967" name="Picture 7" descr="мета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3429000"/>
            <a:ext cx="2916237" cy="2592388"/>
          </a:xfrm>
          <a:prstGeom prst="rect">
            <a:avLst/>
          </a:prstGeom>
          <a:noFill/>
        </p:spPr>
      </p:pic>
      <p:pic>
        <p:nvPicPr>
          <p:cNvPr id="40969" name="Picture 9" descr="еноеан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FCEA2"/>
              </a:clrFrom>
              <a:clrTo>
                <a:srgbClr val="AFCEA2">
                  <a:alpha val="0"/>
                </a:srgbClr>
              </a:clrTo>
            </a:clrChange>
          </a:blip>
          <a:srcRect l="20372" t="41251" r="32970" b="9485"/>
          <a:stretch>
            <a:fillRect/>
          </a:stretch>
        </p:blipFill>
        <p:spPr bwMode="auto">
          <a:xfrm>
            <a:off x="4716463" y="4076700"/>
            <a:ext cx="3671887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468313" y="692150"/>
            <a:ext cx="8229600" cy="57610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</a:t>
            </a:r>
            <a:r>
              <a:rPr lang="ru-RU" sz="3600" b="1" i="1" u="sng">
                <a:solidFill>
                  <a:srgbClr val="FF0000"/>
                </a:solidFill>
              </a:rPr>
              <a:t>АЛКАНЫ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solidFill>
                  <a:srgbClr val="6600CC"/>
                </a:solidFill>
              </a:rPr>
              <a:t>   </a:t>
            </a:r>
            <a:r>
              <a:rPr lang="ru-RU" b="1" i="1">
                <a:solidFill>
                  <a:srgbClr val="0000CC"/>
                </a:solidFill>
              </a:rPr>
              <a:t>название предельных    углеводородов по международной номенклатуре (ИЮПАК).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b="1" i="1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800">
              <a:solidFill>
                <a:srgbClr val="6600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</a:t>
            </a:r>
            <a:r>
              <a:rPr lang="ru-RU" sz="3600" b="1" i="1" u="sng">
                <a:solidFill>
                  <a:srgbClr val="FF0000"/>
                </a:solidFill>
              </a:rPr>
              <a:t>ПАРАФИНЫ</a:t>
            </a:r>
            <a:r>
              <a:rPr lang="ru-RU" sz="280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i="1">
                <a:solidFill>
                  <a:srgbClr val="0000CC"/>
                </a:solidFill>
              </a:rPr>
              <a:t>   исторически сохранившееся название предельных углеводородов (от лат. </a:t>
            </a:r>
            <a:r>
              <a:rPr lang="en-US" b="1" i="1">
                <a:solidFill>
                  <a:srgbClr val="0000CC"/>
                </a:solidFill>
              </a:rPr>
              <a:t>parrum affinis – </a:t>
            </a:r>
            <a:r>
              <a:rPr lang="ru-RU" b="1" i="1">
                <a:solidFill>
                  <a:srgbClr val="0000CC"/>
                </a:solidFill>
              </a:rPr>
              <a:t>малоактивный).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4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4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576263"/>
          </a:xfrm>
        </p:spPr>
        <p:txBody>
          <a:bodyPr/>
          <a:lstStyle/>
          <a:p>
            <a:r>
              <a:rPr lang="ru-RU" sz="3600" b="1" i="1">
                <a:solidFill>
                  <a:srgbClr val="FF6600"/>
                </a:solidFill>
              </a:rPr>
              <a:t>Строение молекулы метана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8640763" cy="1079500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rgbClr val="339966"/>
                </a:solidFill>
              </a:rPr>
              <a:t>Молекулярная формула молекулы метана</a:t>
            </a:r>
            <a:endParaRPr lang="ru-RU"/>
          </a:p>
          <a:p>
            <a:pPr>
              <a:buFontTx/>
              <a:buNone/>
            </a:pPr>
            <a:endParaRPr lang="ru-RU" i="1">
              <a:solidFill>
                <a:srgbClr val="0000CC"/>
              </a:solidFill>
            </a:endParaRPr>
          </a:p>
        </p:txBody>
      </p:sp>
      <p:pic>
        <p:nvPicPr>
          <p:cNvPr id="31748" name="Picture 4" descr="мета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5125" y="2249488"/>
            <a:ext cx="4968875" cy="4608512"/>
          </a:xfrm>
          <a:prstGeom prst="rect">
            <a:avLst/>
          </a:prstGeom>
          <a:noFill/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547813" y="2565400"/>
            <a:ext cx="1223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4000" b="1">
                <a:solidFill>
                  <a:srgbClr val="0000CC"/>
                </a:solidFill>
              </a:rPr>
              <a:t>CH</a:t>
            </a:r>
            <a:r>
              <a:rPr lang="en-US" sz="2000" b="1">
                <a:solidFill>
                  <a:srgbClr val="0000CC"/>
                </a:solidFill>
              </a:rPr>
              <a:t>4</a:t>
            </a:r>
            <a:r>
              <a:rPr lang="en-US" sz="4000"/>
              <a:t> 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0" y="3789363"/>
            <a:ext cx="4572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339966"/>
                </a:solidFill>
              </a:rPr>
              <a:t>Пространственное </a:t>
            </a:r>
          </a:p>
          <a:p>
            <a:r>
              <a:rPr lang="ru-RU" sz="3200" b="1" i="1">
                <a:solidFill>
                  <a:srgbClr val="339966"/>
                </a:solidFill>
              </a:rPr>
              <a:t>строение молекулы</a:t>
            </a:r>
          </a:p>
          <a:p>
            <a:r>
              <a:rPr lang="ru-RU" sz="3200" b="1" i="1">
                <a:solidFill>
                  <a:srgbClr val="339966"/>
                </a:solidFill>
              </a:rPr>
              <a:t>метана</a:t>
            </a:r>
            <a:endParaRPr lang="ru-RU" sz="3200" b="1">
              <a:solidFill>
                <a:srgbClr val="3399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9" grpId="0"/>
      <p:bldP spid="317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60813" y="0"/>
            <a:ext cx="5183187" cy="1196975"/>
          </a:xfrm>
        </p:spPr>
        <p:txBody>
          <a:bodyPr/>
          <a:lstStyle/>
          <a:p>
            <a:pPr algn="l"/>
            <a:r>
              <a:rPr lang="ru-RU" sz="2800" i="1">
                <a:solidFill>
                  <a:srgbClr val="339966"/>
                </a:solidFill>
              </a:rPr>
              <a:t>Какие химические связи в молекуле метана?</a:t>
            </a:r>
            <a:r>
              <a:rPr lang="ru-RU" sz="3600" i="1">
                <a:solidFill>
                  <a:srgbClr val="0000CC"/>
                </a:solidFill>
              </a:rPr>
              <a:t> </a:t>
            </a:r>
            <a:endParaRPr lang="ru-RU" sz="3600" i="1">
              <a:solidFill>
                <a:srgbClr val="FF3399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573463"/>
            <a:ext cx="5076825" cy="2160587"/>
          </a:xfrm>
        </p:spPr>
        <p:txBody>
          <a:bodyPr/>
          <a:lstStyle/>
          <a:p>
            <a:pPr>
              <a:buFontTx/>
              <a:buNone/>
            </a:pPr>
            <a:r>
              <a:rPr lang="ru-RU" sz="1000"/>
              <a:t>          </a:t>
            </a:r>
            <a:r>
              <a:rPr lang="ru-RU" sz="2800" i="1">
                <a:solidFill>
                  <a:srgbClr val="339966"/>
                </a:solidFill>
              </a:rPr>
              <a:t>Какой вид гибридизации атомов углерода будет осуществляться в молекулах   алканов?</a:t>
            </a:r>
          </a:p>
        </p:txBody>
      </p:sp>
      <p:pic>
        <p:nvPicPr>
          <p:cNvPr id="32772" name="Picture 4" descr="молекул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889375" cy="3429000"/>
          </a:xfrm>
          <a:prstGeom prst="rect">
            <a:avLst/>
          </a:prstGeom>
          <a:noFill/>
        </p:spPr>
      </p:pic>
      <p:pic>
        <p:nvPicPr>
          <p:cNvPr id="32773" name="Picture 5" descr="облак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3402013"/>
            <a:ext cx="4140200" cy="3455987"/>
          </a:xfrm>
          <a:prstGeom prst="rect">
            <a:avLst/>
          </a:prstGeom>
          <a:noFill/>
        </p:spPr>
      </p:pic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067175" y="1412875"/>
            <a:ext cx="50768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3399"/>
                </a:solidFill>
              </a:rPr>
              <a:t>КПС, одинарные,</a:t>
            </a:r>
            <a:br>
              <a:rPr lang="ru-RU" sz="3200" b="1" i="1">
                <a:solidFill>
                  <a:srgbClr val="FF3399"/>
                </a:solidFill>
              </a:rPr>
            </a:br>
            <a:r>
              <a:rPr lang="ru-RU" sz="3200" b="1" i="1">
                <a:solidFill>
                  <a:srgbClr val="FF3399"/>
                </a:solidFill>
              </a:rPr>
              <a:t>равные по характеристикам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95288" y="5876925"/>
            <a:ext cx="42481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3200" b="1" i="1">
                <a:solidFill>
                  <a:srgbClr val="FF3399"/>
                </a:solidFill>
              </a:rPr>
              <a:t>sp</a:t>
            </a:r>
            <a:r>
              <a:rPr lang="en-US" sz="2800" b="1" i="1">
                <a:solidFill>
                  <a:srgbClr val="FF3399"/>
                </a:solidFill>
              </a:rPr>
              <a:t>3</a:t>
            </a:r>
            <a:r>
              <a:rPr lang="en-US" sz="3200" b="1" i="1">
                <a:solidFill>
                  <a:srgbClr val="FF3399"/>
                </a:solidFill>
              </a:rPr>
              <a:t> - </a:t>
            </a:r>
            <a:r>
              <a:rPr lang="ru-RU" sz="3200" b="1" i="1">
                <a:solidFill>
                  <a:srgbClr val="FF3399"/>
                </a:solidFill>
              </a:rPr>
              <a:t>гибридизация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32775" grpId="0"/>
      <p:bldP spid="327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5373688"/>
            <a:ext cx="9144000" cy="1152525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2800" i="1">
                <a:solidFill>
                  <a:srgbClr val="009900"/>
                </a:solidFill>
              </a:rPr>
              <a:t>Длина простой химической связи 1,54 Å (ангстрема), угол </a:t>
            </a:r>
            <a:r>
              <a:rPr lang="en-US" sz="2800" i="1">
                <a:solidFill>
                  <a:srgbClr val="009900"/>
                </a:solidFill>
              </a:rPr>
              <a:t>HCH</a:t>
            </a:r>
            <a:r>
              <a:rPr lang="ru-RU" sz="2800" i="1">
                <a:solidFill>
                  <a:srgbClr val="009900"/>
                </a:solidFill>
              </a:rPr>
              <a:t> 109°28</a:t>
            </a:r>
            <a:r>
              <a:rPr lang="en-US" sz="2800" i="1">
                <a:solidFill>
                  <a:srgbClr val="009900"/>
                </a:solidFill>
              </a:rPr>
              <a:t>`</a:t>
            </a:r>
            <a:endParaRPr lang="ru-RU" sz="2800" i="1">
              <a:solidFill>
                <a:srgbClr val="009900"/>
              </a:solidFill>
            </a:endParaRPr>
          </a:p>
        </p:txBody>
      </p:sp>
      <p:pic>
        <p:nvPicPr>
          <p:cNvPr id="33798" name="Picture 6" descr="молекул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692150"/>
            <a:ext cx="5003800" cy="4608513"/>
          </a:xfrm>
          <a:prstGeom prst="rect">
            <a:avLst/>
          </a:prstGeom>
          <a:noFill/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50825" y="260350"/>
            <a:ext cx="52578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>
                <a:solidFill>
                  <a:srgbClr val="009900"/>
                </a:solidFill>
              </a:rPr>
              <a:t>В предельных углеводородах атом углерода находится в состоянии </a:t>
            </a:r>
            <a:r>
              <a:rPr lang="en-US" sz="2800" i="1">
                <a:solidFill>
                  <a:srgbClr val="009900"/>
                </a:solidFill>
              </a:rPr>
              <a:t>sp3</a:t>
            </a:r>
            <a:r>
              <a:rPr lang="ru-RU" sz="2800" i="1">
                <a:solidFill>
                  <a:srgbClr val="009900"/>
                </a:solidFill>
              </a:rPr>
              <a:t>-гибридизации. Молекула метана представляет собой тетраэдр с атомом углерода в центре и атомами водорода по вершинам тетраэдра.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build="p"/>
      <p:bldP spid="337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3600" b="1" i="1">
                <a:solidFill>
                  <a:srgbClr val="FF6600"/>
                </a:solidFill>
              </a:rPr>
              <a:t>ГОМОЛОГИЧЕСКИЙ РЯД АЛКАНОВ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6264275" cy="9366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i="1">
                <a:solidFill>
                  <a:srgbClr val="0000CC"/>
                </a:solidFill>
              </a:rPr>
              <a:t>Вспомните, какие вещества мы называем гомологами?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250825" y="2997200"/>
            <a:ext cx="86756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</a:rPr>
              <a:t>ГОМОЛОГИ </a:t>
            </a:r>
            <a:r>
              <a:rPr lang="ru-RU" sz="3200" i="1">
                <a:solidFill>
                  <a:srgbClr val="FF0000"/>
                </a:solidFill>
              </a:rPr>
              <a:t>– </a:t>
            </a:r>
          </a:p>
          <a:p>
            <a:pPr algn="r"/>
            <a:r>
              <a:rPr lang="ru-RU" sz="3200" b="1" i="1">
                <a:solidFill>
                  <a:srgbClr val="FF3399"/>
                </a:solidFill>
              </a:rPr>
              <a:t>это вещества со схожими</a:t>
            </a:r>
          </a:p>
          <a:p>
            <a:pPr algn="r"/>
            <a:r>
              <a:rPr lang="ru-RU" sz="3200" b="1" i="1">
                <a:solidFill>
                  <a:srgbClr val="FF3399"/>
                </a:solidFill>
              </a:rPr>
              <a:t>строением и свойствами, </a:t>
            </a:r>
          </a:p>
          <a:p>
            <a:pPr algn="r"/>
            <a:r>
              <a:rPr lang="ru-RU" sz="3200" b="1" i="1">
                <a:solidFill>
                  <a:srgbClr val="FF3399"/>
                </a:solidFill>
              </a:rPr>
              <a:t>но различающиеся по составу</a:t>
            </a:r>
          </a:p>
          <a:p>
            <a:pPr algn="r"/>
            <a:r>
              <a:rPr lang="ru-RU" sz="3200" b="1" i="1">
                <a:solidFill>
                  <a:srgbClr val="FF3399"/>
                </a:solidFill>
              </a:rPr>
              <a:t>на одну или несколько </a:t>
            </a:r>
          </a:p>
          <a:p>
            <a:pPr algn="r"/>
            <a:r>
              <a:rPr lang="ru-RU" sz="3200" b="1" i="1">
                <a:solidFill>
                  <a:srgbClr val="FF3399"/>
                </a:solidFill>
              </a:rPr>
              <a:t>групп </a:t>
            </a:r>
            <a:r>
              <a:rPr lang="en-US" sz="3200" b="1">
                <a:solidFill>
                  <a:srgbClr val="FF3399"/>
                </a:solidFill>
              </a:rPr>
              <a:t>CH</a:t>
            </a:r>
            <a:r>
              <a:rPr lang="en-US" sz="2000" b="1">
                <a:solidFill>
                  <a:srgbClr val="FF3399"/>
                </a:solidFill>
              </a:rPr>
              <a:t>2</a:t>
            </a:r>
            <a:r>
              <a:rPr lang="ru-RU" sz="3200" b="1">
                <a:solidFill>
                  <a:srgbClr val="FF3399"/>
                </a:solidFill>
              </a:rPr>
              <a:t> (</a:t>
            </a:r>
            <a:r>
              <a:rPr lang="ru-RU" sz="3200" b="1" i="1">
                <a:solidFill>
                  <a:srgbClr val="FF3399"/>
                </a:solidFill>
              </a:rPr>
              <a:t>гомологическая разность).</a:t>
            </a:r>
            <a:r>
              <a:rPr lang="ru-RU" sz="3200" i="1"/>
              <a:t>  </a:t>
            </a:r>
          </a:p>
        </p:txBody>
      </p:sp>
      <p:pic>
        <p:nvPicPr>
          <p:cNvPr id="34828" name="Picture 12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412875"/>
            <a:ext cx="1952625" cy="20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7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  <p:bldP spid="34827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683</Words>
  <Application>Microsoft Office PowerPoint</Application>
  <PresentationFormat>Экран (4:3)</PresentationFormat>
  <Paragraphs>80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Arial Black</vt:lpstr>
      <vt:lpstr>Оформление по умолчанию</vt:lpstr>
      <vt:lpstr>АЛКАНЫ</vt:lpstr>
      <vt:lpstr>Цели урока</vt:lpstr>
      <vt:lpstr>Вспомните, какие вещества мы называем углеводородами?</vt:lpstr>
      <vt:lpstr>Слайд 4</vt:lpstr>
      <vt:lpstr>Слайд 5</vt:lpstr>
      <vt:lpstr>Строение молекулы метана</vt:lpstr>
      <vt:lpstr>Какие химические связи в молекуле метана? </vt:lpstr>
      <vt:lpstr>Слайд 8</vt:lpstr>
      <vt:lpstr>ГОМОЛОГИЧЕСКИЙ РЯД АЛКАНОВ</vt:lpstr>
      <vt:lpstr>Слайд 10</vt:lpstr>
      <vt:lpstr>Какое же пространственное строение будут иметь гомологи метана?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АЛКАНЫ</dc:title>
  <dc:creator>ДЕНИСОВЫ</dc:creator>
  <cp:lastModifiedBy>Admin</cp:lastModifiedBy>
  <cp:revision>6</cp:revision>
  <dcterms:created xsi:type="dcterms:W3CDTF">2006-10-03T07:55:14Z</dcterms:created>
  <dcterms:modified xsi:type="dcterms:W3CDTF">2012-02-13T19:28:46Z</dcterms:modified>
</cp:coreProperties>
</file>