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358" r:id="rId2"/>
    <p:sldId id="256" r:id="rId3"/>
    <p:sldId id="360" r:id="rId4"/>
    <p:sldId id="312" r:id="rId5"/>
    <p:sldId id="313" r:id="rId6"/>
    <p:sldId id="350" r:id="rId7"/>
    <p:sldId id="348" r:id="rId8"/>
    <p:sldId id="351" r:id="rId9"/>
    <p:sldId id="352" r:id="rId10"/>
    <p:sldId id="353" r:id="rId11"/>
    <p:sldId id="354" r:id="rId12"/>
    <p:sldId id="340" r:id="rId13"/>
    <p:sldId id="343" r:id="rId14"/>
    <p:sldId id="346" r:id="rId15"/>
    <p:sldId id="355" r:id="rId16"/>
    <p:sldId id="344" r:id="rId17"/>
    <p:sldId id="327" r:id="rId18"/>
    <p:sldId id="356" r:id="rId19"/>
    <p:sldId id="282" r:id="rId20"/>
    <p:sldId id="359"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C9900"/>
    <a:srgbClr val="00CC99"/>
    <a:srgbClr val="FFCC66"/>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EEAFD1F-06FB-4409-B287-6298E5A02AD1}" type="slidenum">
              <a:rPr lang="ru-RU"/>
              <a:pPr>
                <a:defRPr/>
              </a:pPr>
              <a:t>‹#›</a:t>
            </a:fld>
            <a:endParaRPr lang="ru-RU"/>
          </a:p>
        </p:txBody>
      </p:sp>
    </p:spTree>
    <p:extLst>
      <p:ext uri="{BB962C8B-B14F-4D97-AF65-F5344CB8AC3E}">
        <p14:creationId xmlns:p14="http://schemas.microsoft.com/office/powerpoint/2010/main" val="2082556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AFD299E-24E3-4D04-BB0D-E863B7BEAF04}" type="slidenum">
              <a:rPr lang="ru-RU"/>
              <a:pPr>
                <a:defRPr/>
              </a:pPr>
              <a:t>‹#›</a:t>
            </a:fld>
            <a:endParaRPr lang="ru-RU"/>
          </a:p>
        </p:txBody>
      </p:sp>
    </p:spTree>
    <p:extLst>
      <p:ext uri="{BB962C8B-B14F-4D97-AF65-F5344CB8AC3E}">
        <p14:creationId xmlns:p14="http://schemas.microsoft.com/office/powerpoint/2010/main" val="4035068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A234CA1-D701-4EE0-9EBE-C6117CEAC1DF}" type="slidenum">
              <a:rPr lang="ru-RU"/>
              <a:pPr>
                <a:defRPr/>
              </a:pPr>
              <a:t>‹#›</a:t>
            </a:fld>
            <a:endParaRPr lang="ru-RU"/>
          </a:p>
        </p:txBody>
      </p:sp>
    </p:spTree>
    <p:extLst>
      <p:ext uri="{BB962C8B-B14F-4D97-AF65-F5344CB8AC3E}">
        <p14:creationId xmlns:p14="http://schemas.microsoft.com/office/powerpoint/2010/main" val="4187095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8C6F359-6130-4FD6-8326-F944C3069CB2}" type="slidenum">
              <a:rPr lang="ru-RU"/>
              <a:pPr>
                <a:defRPr/>
              </a:pPr>
              <a:t>‹#›</a:t>
            </a:fld>
            <a:endParaRPr lang="ru-RU"/>
          </a:p>
        </p:txBody>
      </p:sp>
    </p:spTree>
    <p:extLst>
      <p:ext uri="{BB962C8B-B14F-4D97-AF65-F5344CB8AC3E}">
        <p14:creationId xmlns:p14="http://schemas.microsoft.com/office/powerpoint/2010/main" val="1464206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F1D5C47-7E27-4E54-A56C-BF1BD7E9D281}" type="slidenum">
              <a:rPr lang="ru-RU"/>
              <a:pPr>
                <a:defRPr/>
              </a:pPr>
              <a:t>‹#›</a:t>
            </a:fld>
            <a:endParaRPr lang="ru-RU"/>
          </a:p>
        </p:txBody>
      </p:sp>
    </p:spTree>
    <p:extLst>
      <p:ext uri="{BB962C8B-B14F-4D97-AF65-F5344CB8AC3E}">
        <p14:creationId xmlns:p14="http://schemas.microsoft.com/office/powerpoint/2010/main" val="3661441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F32EA64-77F6-474A-B8BA-F692841043FB}" type="slidenum">
              <a:rPr lang="ru-RU"/>
              <a:pPr>
                <a:defRPr/>
              </a:pPr>
              <a:t>‹#›</a:t>
            </a:fld>
            <a:endParaRPr lang="ru-RU"/>
          </a:p>
        </p:txBody>
      </p:sp>
    </p:spTree>
    <p:extLst>
      <p:ext uri="{BB962C8B-B14F-4D97-AF65-F5344CB8AC3E}">
        <p14:creationId xmlns:p14="http://schemas.microsoft.com/office/powerpoint/2010/main" val="2454395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E1227B3B-FC94-4BD1-B26E-E008FA0620C6}" type="slidenum">
              <a:rPr lang="ru-RU"/>
              <a:pPr>
                <a:defRPr/>
              </a:pPr>
              <a:t>‹#›</a:t>
            </a:fld>
            <a:endParaRPr lang="ru-RU"/>
          </a:p>
        </p:txBody>
      </p:sp>
    </p:spTree>
    <p:extLst>
      <p:ext uri="{BB962C8B-B14F-4D97-AF65-F5344CB8AC3E}">
        <p14:creationId xmlns:p14="http://schemas.microsoft.com/office/powerpoint/2010/main" val="3956198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DD86D21-F4CE-435E-96FF-D1D05AD9BD05}" type="slidenum">
              <a:rPr lang="ru-RU"/>
              <a:pPr>
                <a:defRPr/>
              </a:pPr>
              <a:t>‹#›</a:t>
            </a:fld>
            <a:endParaRPr lang="ru-RU"/>
          </a:p>
        </p:txBody>
      </p:sp>
    </p:spTree>
    <p:extLst>
      <p:ext uri="{BB962C8B-B14F-4D97-AF65-F5344CB8AC3E}">
        <p14:creationId xmlns:p14="http://schemas.microsoft.com/office/powerpoint/2010/main" val="378336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D4A98BEF-A51E-4DFA-9CD5-D7FEAD849A83}" type="slidenum">
              <a:rPr lang="ru-RU"/>
              <a:pPr>
                <a:defRPr/>
              </a:pPr>
              <a:t>‹#›</a:t>
            </a:fld>
            <a:endParaRPr lang="ru-RU"/>
          </a:p>
        </p:txBody>
      </p:sp>
    </p:spTree>
    <p:extLst>
      <p:ext uri="{BB962C8B-B14F-4D97-AF65-F5344CB8AC3E}">
        <p14:creationId xmlns:p14="http://schemas.microsoft.com/office/powerpoint/2010/main" val="222239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E74224C-7A3A-4A04-96F0-834789EF8976}" type="slidenum">
              <a:rPr lang="ru-RU"/>
              <a:pPr>
                <a:defRPr/>
              </a:pPr>
              <a:t>‹#›</a:t>
            </a:fld>
            <a:endParaRPr lang="ru-RU"/>
          </a:p>
        </p:txBody>
      </p:sp>
    </p:spTree>
    <p:extLst>
      <p:ext uri="{BB962C8B-B14F-4D97-AF65-F5344CB8AC3E}">
        <p14:creationId xmlns:p14="http://schemas.microsoft.com/office/powerpoint/2010/main" val="1286616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635AB3E-5ACC-4CCE-9273-19E8FDFF9156}" type="slidenum">
              <a:rPr lang="ru-RU"/>
              <a:pPr>
                <a:defRPr/>
              </a:pPr>
              <a:t>‹#›</a:t>
            </a:fld>
            <a:endParaRPr lang="ru-RU"/>
          </a:p>
        </p:txBody>
      </p:sp>
    </p:spTree>
    <p:extLst>
      <p:ext uri="{BB962C8B-B14F-4D97-AF65-F5344CB8AC3E}">
        <p14:creationId xmlns:p14="http://schemas.microsoft.com/office/powerpoint/2010/main" val="918907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60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460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460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E79FC4F2-E79B-48FA-B7D7-E803B8B17B9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kids.mil.ru/for_children/interesting.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kids.mil.ru/for_children/literature/book.htm?id=10354166@morfLiterature"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kids.mil.ru/for_children/history.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kids.mil.ru/for_children/comics.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kids.mil.ru/for_children/literature.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4.gif"/><Relationship Id="rId2" Type="http://schemas.openxmlformats.org/officeDocument/2006/relationships/hyperlink" Target="http://kids.mil.ru/images/military/childs/soldjer_a.jpg" TargetMode="External"/><Relationship Id="rId1" Type="http://schemas.openxmlformats.org/officeDocument/2006/relationships/slideLayout" Target="../slideLayouts/slideLayout2.xml"/><Relationship Id="rId6" Type="http://schemas.openxmlformats.org/officeDocument/2006/relationships/hyperlink" Target="http://forum.vgd.ru/file.php?fid=134267&amp;key=0" TargetMode="External"/><Relationship Id="rId5" Type="http://schemas.openxmlformats.org/officeDocument/2006/relationships/image" Target="../media/image19.jpeg"/><Relationship Id="rId4" Type="http://schemas.openxmlformats.org/officeDocument/2006/relationships/hyperlink" Target="http://wcone.wclan.ru/upload/e0/cd/e0cd35b75a1f65a907e60a37f3ce86c1.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kids.mil.ru/for_children/action.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forum.vgd.ru/file.php?fid=134267&amp;key=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gif"/><Relationship Id="rId2" Type="http://schemas.openxmlformats.org/officeDocument/2006/relationships/hyperlink" Target="http://kids.mil.ru/for_children.htm" TargetMode="External"/><Relationship Id="rId1" Type="http://schemas.openxmlformats.org/officeDocument/2006/relationships/slideLayout" Target="../slideLayouts/slideLayout1.xml"/><Relationship Id="rId6" Type="http://schemas.openxmlformats.org/officeDocument/2006/relationships/hyperlink" Target="http://forum.vgd.ru/file.php?fid=134267&amp;key=0" TargetMode="External"/><Relationship Id="rId5" Type="http://schemas.openxmlformats.org/officeDocument/2006/relationships/image" Target="../media/image3.jpeg"/><Relationship Id="rId4" Type="http://schemas.openxmlformats.org/officeDocument/2006/relationships/hyperlink" Target="http://media.uygartours.com/tur/moskova-turu-kurban-bayrami-bayram-yurtdisi-turlari_140820164847.jpg"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j.livelib.ru/boocover/1000363019/l/8d4b/Novyj_Ustav_garnizonnoj_i_karaulnoj_sluzhb_Vooruzhennyh_Sil_Rossijskoj_Federatsi.jpg" TargetMode="External"/><Relationship Id="rId13" Type="http://schemas.openxmlformats.org/officeDocument/2006/relationships/hyperlink" Target="http://kids.mil.ru/for_children/interesting.htm" TargetMode="External"/><Relationship Id="rId3" Type="http://schemas.openxmlformats.org/officeDocument/2006/relationships/hyperlink" Target="http://kids.mil.ru/images/military/childs/interesting_a.jpg" TargetMode="External"/><Relationship Id="rId7" Type="http://schemas.openxmlformats.org/officeDocument/2006/relationships/hyperlink" Target="http://tribunal-today.ru/upload/iblock/d39/d39516e92c0b1d75aa9493947a3e8f7f.jpg" TargetMode="External"/><Relationship Id="rId12" Type="http://schemas.openxmlformats.org/officeDocument/2006/relationships/hyperlink" Target="http://kids.mil.ru/for_children/ranks.htm" TargetMode="External"/><Relationship Id="rId17" Type="http://schemas.openxmlformats.org/officeDocument/2006/relationships/hyperlink" Target="http://hro2.org/files/images/people/solder-big.jpg" TargetMode="External"/><Relationship Id="rId2" Type="http://schemas.openxmlformats.org/officeDocument/2006/relationships/hyperlink" Target="http://media.uygartours.com/tur/moskova-turu-kurban-bayrami-bayram-yurtdisi-turlari_140820164847.jpg" TargetMode="External"/><Relationship Id="rId16" Type="http://schemas.openxmlformats.org/officeDocument/2006/relationships/hyperlink" Target="http://www.funlib.ru/cimg/2014/102419/4245184" TargetMode="External"/><Relationship Id="rId1" Type="http://schemas.openxmlformats.org/officeDocument/2006/relationships/slideLayout" Target="../slideLayouts/slideLayout2.xml"/><Relationship Id="rId6" Type="http://schemas.openxmlformats.org/officeDocument/2006/relationships/hyperlink" Target="http://www.prond.ru/assets/post/m6ndt/thumb.png" TargetMode="External"/><Relationship Id="rId11" Type="http://schemas.openxmlformats.org/officeDocument/2006/relationships/hyperlink" Target="http://kids.mil.ru/for_children/history.htm" TargetMode="External"/><Relationship Id="rId5" Type="http://schemas.openxmlformats.org/officeDocument/2006/relationships/hyperlink" Target="http://kids.mil.ru/for_children/become_military.htm" TargetMode="External"/><Relationship Id="rId15" Type="http://schemas.openxmlformats.org/officeDocument/2006/relationships/hyperlink" Target="http://wcone.wclan.ru/upload/e0/cd/e0cd35b75a1f65a907e60a37f3ce86c1.jpg" TargetMode="External"/><Relationship Id="rId10" Type="http://schemas.openxmlformats.org/officeDocument/2006/relationships/hyperlink" Target="http://kids.mil.ru/for_children/comics.htm" TargetMode="External"/><Relationship Id="rId4" Type="http://schemas.openxmlformats.org/officeDocument/2006/relationships/hyperlink" Target="http://kids.mil.ru/images/military/childs/soldjer_a.jpg" TargetMode="External"/><Relationship Id="rId9" Type="http://schemas.openxmlformats.org/officeDocument/2006/relationships/hyperlink" Target="http://kids.mil.ru/for_children/literature.htm" TargetMode="External"/><Relationship Id="rId14" Type="http://schemas.openxmlformats.org/officeDocument/2006/relationships/hyperlink" Target="http://kids.mil.ru/for_children/literature/book.htm?id=10354166@morfLiterature" TargetMode="Externa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8" Type="http://schemas.openxmlformats.org/officeDocument/2006/relationships/hyperlink" Target="http://forum.vgd.ru/file.php?fid=134267&amp;key=0" TargetMode="External"/><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hyperlink" Target="http://www.prond.ru/assets/post/m6ndt/thumb.png" TargetMode="External"/><Relationship Id="rId1" Type="http://schemas.openxmlformats.org/officeDocument/2006/relationships/slideLayout" Target="../slideLayouts/slideLayout2.xml"/><Relationship Id="rId6" Type="http://schemas.openxmlformats.org/officeDocument/2006/relationships/hyperlink" Target="http://tribunal-today.ru/upload/iblock/d39/d39516e92c0b1d75aa9493947a3e8f7f.jpg" TargetMode="External"/><Relationship Id="rId5" Type="http://schemas.openxmlformats.org/officeDocument/2006/relationships/image" Target="../media/image7.png"/><Relationship Id="rId4" Type="http://schemas.openxmlformats.org/officeDocument/2006/relationships/hyperlink" Target="http://kids.mil.ru/images/military/childs/interesting_a.jpg" TargetMode="External"/><Relationship Id="rId9"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forum.vgd.ru/file.php?fid=134267&amp;key=0"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j.livelib.ru/boocover/1000363019/l/8d4b/Novyj_Ustav_garnizonnoj_i_karaulnoj_sluzhb_Vooruzhennyh_Sil_Rossijskoj_Federatsi.jp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forum.vgd.ru/file.php?fid=134267&amp;key=0"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3" Type="http://schemas.openxmlformats.org/officeDocument/2006/relationships/hyperlink" Target="http://forum.vgd.ru/file.php?fid=134267&amp;key=0" TargetMode="Externa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13.jpeg"/><Relationship Id="rId2" Type="http://schemas.openxmlformats.org/officeDocument/2006/relationships/hyperlink" Target="http://forum.vgd.ru/file.php?fid=134267&amp;key=0" TargetMode="External"/><Relationship Id="rId1" Type="http://schemas.openxmlformats.org/officeDocument/2006/relationships/slideLayout" Target="../slideLayouts/slideLayout2.xml"/><Relationship Id="rId6" Type="http://schemas.openxmlformats.org/officeDocument/2006/relationships/hyperlink" Target="http://hro2.org/files/images/people/solder-big.jpg" TargetMode="External"/><Relationship Id="rId5" Type="http://schemas.openxmlformats.org/officeDocument/2006/relationships/image" Target="../media/image12.jpeg"/><Relationship Id="rId4" Type="http://schemas.openxmlformats.org/officeDocument/2006/relationships/hyperlink" Target="http://www.funlib.ru/cimg/2014/102419/424518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kids.mil.ru/for_children/ranks.htm"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forum.vgd.ru/file.php?fid=134267&amp;key=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j030125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3613" y="1844675"/>
            <a:ext cx="1830387"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903" name="Rectangle 7"/>
          <p:cNvSpPr>
            <a:spLocks noChangeArrowheads="1"/>
          </p:cNvSpPr>
          <p:nvPr/>
        </p:nvSpPr>
        <p:spPr bwMode="auto">
          <a:xfrm>
            <a:off x="755650" y="1844675"/>
            <a:ext cx="6624638" cy="194468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ru-RU" sz="2400" b="1" dirty="0">
                <a:effectLst>
                  <a:outerShdw blurRad="38100" dist="38100" dir="2700000" algn="tl">
                    <a:srgbClr val="FFFFFF"/>
                  </a:outerShdw>
                </a:effectLst>
              </a:rPr>
              <a:t>Тема : </a:t>
            </a:r>
            <a:r>
              <a:rPr lang="ru-RU" sz="2400" b="1" i="1" dirty="0">
                <a:solidFill>
                  <a:srgbClr val="FF3300"/>
                </a:solidFill>
                <a:effectLst>
                  <a:outerShdw blurRad="38100" dist="38100" dir="2700000" algn="tl">
                    <a:srgbClr val="000000"/>
                  </a:outerShdw>
                </a:effectLst>
              </a:rPr>
              <a:t>Военнослужащий – подчиненный.</a:t>
            </a:r>
            <a:br>
              <a:rPr lang="ru-RU" sz="2400" b="1" i="1" dirty="0">
                <a:solidFill>
                  <a:srgbClr val="FF3300"/>
                </a:solidFill>
                <a:effectLst>
                  <a:outerShdw blurRad="38100" dist="38100" dir="2700000" algn="tl">
                    <a:srgbClr val="000000"/>
                  </a:outerShdw>
                </a:effectLst>
              </a:rPr>
            </a:br>
            <a:r>
              <a:rPr lang="ru-RU" sz="2400" b="1" i="1" dirty="0">
                <a:solidFill>
                  <a:srgbClr val="FF3300"/>
                </a:solidFill>
                <a:effectLst>
                  <a:outerShdw blurRad="38100" dist="38100" dir="2700000" algn="tl">
                    <a:srgbClr val="000000"/>
                  </a:outerShdw>
                </a:effectLst>
              </a:rPr>
              <a:t>Единоначалие – принцип строительства ВС РФ.</a:t>
            </a:r>
            <a:br>
              <a:rPr lang="ru-RU" sz="2400" b="1" i="1" dirty="0">
                <a:solidFill>
                  <a:srgbClr val="FF3300"/>
                </a:solidFill>
                <a:effectLst>
                  <a:outerShdw blurRad="38100" dist="38100" dir="2700000" algn="tl">
                    <a:srgbClr val="000000"/>
                  </a:outerShdw>
                </a:effectLst>
              </a:rPr>
            </a:br>
            <a:r>
              <a:rPr lang="ru-RU" sz="2400" b="1" dirty="0">
                <a:effectLst>
                  <a:outerShdw blurRad="38100" dist="38100" dir="2700000" algn="tl">
                    <a:srgbClr val="FFFFFF"/>
                  </a:outerShdw>
                </a:effectLst>
              </a:rPr>
              <a:t> </a:t>
            </a:r>
            <a:br>
              <a:rPr lang="ru-RU" sz="2400" b="1" dirty="0">
                <a:effectLst>
                  <a:outerShdw blurRad="38100" dist="38100" dir="2700000" algn="tl">
                    <a:srgbClr val="FFFFFF"/>
                  </a:outerShdw>
                </a:effectLst>
              </a:rPr>
            </a:br>
            <a:endParaRPr lang="ru-RU" sz="2400" i="1" dirty="0">
              <a:effectLst>
                <a:outerShdw blurRad="38100" dist="38100" dir="2700000" algn="tl">
                  <a:srgbClr val="FFFFFF"/>
                </a:outerShdw>
              </a:effectLst>
            </a:endParaRPr>
          </a:p>
        </p:txBody>
      </p:sp>
      <p:sp>
        <p:nvSpPr>
          <p:cNvPr id="2052" name="WordArt 8"/>
          <p:cNvSpPr>
            <a:spLocks noChangeArrowheads="1" noChangeShapeType="1" noTextEdit="1"/>
          </p:cNvSpPr>
          <p:nvPr/>
        </p:nvSpPr>
        <p:spPr bwMode="auto">
          <a:xfrm>
            <a:off x="179388" y="260350"/>
            <a:ext cx="8640762" cy="865188"/>
          </a:xfrm>
          <a:prstGeom prst="rect">
            <a:avLst/>
          </a:prstGeom>
        </p:spPr>
        <p:txBody>
          <a:bodyPr wrap="none" fromWordArt="1">
            <a:prstTxWarp prst="textPlain">
              <a:avLst>
                <a:gd name="adj" fmla="val 50000"/>
              </a:avLst>
            </a:prstTxWarp>
          </a:bodyPr>
          <a:lstStyle/>
          <a:p>
            <a:pPr algn="ctr"/>
            <a:r>
              <a:rPr lang="ru-RU" sz="3600" b="1" kern="10">
                <a:ln w="12700">
                  <a:solidFill>
                    <a:srgbClr val="008000"/>
                  </a:solidFill>
                  <a:round/>
                  <a:headEnd/>
                  <a:tailEnd/>
                </a:ln>
                <a:solidFill>
                  <a:schemeClr val="folHlink">
                    <a:alpha val="50195"/>
                  </a:schemeClr>
                </a:solidFill>
                <a:effectLst>
                  <a:outerShdw dist="45791" dir="2021404" algn="ctr" rotWithShape="0">
                    <a:srgbClr val="9999FF"/>
                  </a:outerShdw>
                </a:effectLst>
                <a:latin typeface="Arial"/>
                <a:cs typeface="Arial"/>
              </a:rPr>
              <a:t>ОСНОВЫ</a:t>
            </a:r>
          </a:p>
          <a:p>
            <a:pPr algn="ctr"/>
            <a:r>
              <a:rPr lang="ru-RU" sz="3600" b="1" kern="10">
                <a:ln w="12700">
                  <a:solidFill>
                    <a:srgbClr val="008000"/>
                  </a:solidFill>
                  <a:round/>
                  <a:headEnd/>
                  <a:tailEnd/>
                </a:ln>
                <a:solidFill>
                  <a:schemeClr val="folHlink">
                    <a:alpha val="50195"/>
                  </a:schemeClr>
                </a:solidFill>
                <a:effectLst>
                  <a:outerShdw dist="45791" dir="2021404" algn="ctr" rotWithShape="0">
                    <a:srgbClr val="9999FF"/>
                  </a:outerShdw>
                </a:effectLst>
                <a:latin typeface="Arial"/>
                <a:cs typeface="Arial"/>
              </a:rPr>
              <a:t>БЕЗОПАСНОСТИ ЖИЗНЕДЕЯТЕЛЬНОСТИ</a:t>
            </a:r>
          </a:p>
        </p:txBody>
      </p:sp>
      <p:sp>
        <p:nvSpPr>
          <p:cNvPr id="2053" name="Text Box 3"/>
          <p:cNvSpPr txBox="1">
            <a:spLocks noChangeArrowheads="1"/>
          </p:cNvSpPr>
          <p:nvPr/>
        </p:nvSpPr>
        <p:spPr bwMode="auto">
          <a:xfrm>
            <a:off x="3851275" y="6327775"/>
            <a:ext cx="15128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solidFill>
                  <a:srgbClr val="000099"/>
                </a:solidFill>
                <a:latin typeface="Monotype Corsiva" pitchFamily="66" charset="0"/>
              </a:rPr>
              <a:t>2015 год</a:t>
            </a:r>
          </a:p>
        </p:txBody>
      </p:sp>
      <p:sp>
        <p:nvSpPr>
          <p:cNvPr id="2054" name="Text Box 6"/>
          <p:cNvSpPr txBox="1">
            <a:spLocks noChangeArrowheads="1"/>
          </p:cNvSpPr>
          <p:nvPr/>
        </p:nvSpPr>
        <p:spPr bwMode="auto">
          <a:xfrm>
            <a:off x="2706688" y="4005263"/>
            <a:ext cx="467995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400" b="1" i="1">
                <a:solidFill>
                  <a:srgbClr val="0000FF"/>
                </a:solidFill>
                <a:latin typeface="Monotype Corsiva" pitchFamily="66" charset="0"/>
              </a:rPr>
              <a:t>Презентация лекции по дисциплине Основы безопасности жизнедеятельности </a:t>
            </a:r>
          </a:p>
          <a:p>
            <a:pPr eaLnBrk="1" hangingPunct="1">
              <a:spcBef>
                <a:spcPct val="50000"/>
              </a:spcBef>
            </a:pPr>
            <a:r>
              <a:rPr lang="ru-RU" sz="2400" b="1" i="1">
                <a:solidFill>
                  <a:srgbClr val="0000FF"/>
                </a:solidFill>
                <a:latin typeface="Monotype Corsiva" pitchFamily="66" charset="0"/>
              </a:rPr>
              <a:t>выполнил преподаватель-организатор ОБЖ  Митяев И.И.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8903"/>
                                        </p:tgtEl>
                                        <p:attrNameLst>
                                          <p:attrName>style.visibility</p:attrName>
                                        </p:attrNameLst>
                                      </p:cBhvr>
                                      <p:to>
                                        <p:strVal val="visible"/>
                                      </p:to>
                                    </p:set>
                                    <p:animEffect transition="in" filter="wipe(left)">
                                      <p:cBhvr>
                                        <p:cTn id="7" dur="1000"/>
                                        <p:tgtEl>
                                          <p:spTgt spid="208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1438"/>
            <a:ext cx="9144000" cy="454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7" name="Text Box 5"/>
          <p:cNvSpPr txBox="1">
            <a:spLocks noChangeArrowheads="1"/>
          </p:cNvSpPr>
          <p:nvPr/>
        </p:nvSpPr>
        <p:spPr bwMode="auto">
          <a:xfrm>
            <a:off x="250825" y="1557338"/>
            <a:ext cx="4608513" cy="390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u="sng">
                <a:solidFill>
                  <a:srgbClr val="FF3300"/>
                </a:solidFill>
              </a:rPr>
              <a:t>Подчиненный </a:t>
            </a:r>
            <a:r>
              <a:rPr lang="ru-RU" sz="2000" b="1"/>
              <a:t>обязан беспрекословно выполнять приказы начальника. Выполнив приказ, он может подать жалобу, если считает, что по отношению к нему поступили неправильно.  </a:t>
            </a:r>
          </a:p>
          <a:p>
            <a:pPr eaLnBrk="1" hangingPunct="1">
              <a:spcBef>
                <a:spcPct val="50000"/>
              </a:spcBef>
            </a:pPr>
            <a:r>
              <a:rPr lang="ru-RU" sz="2000" b="1"/>
              <a:t>Лица гражданского персонала Вооруженных Сил Российской Федерации </a:t>
            </a:r>
            <a:r>
              <a:rPr lang="ru-RU" sz="2000" b="1" i="1" u="sng"/>
              <a:t>являются начальниками</a:t>
            </a:r>
            <a:r>
              <a:rPr lang="ru-RU" sz="2000" b="1"/>
              <a:t> для подчиненных в соответствии с занимаемой штатной должностью.</a:t>
            </a:r>
          </a:p>
        </p:txBody>
      </p:sp>
      <p:pic>
        <p:nvPicPr>
          <p:cNvPr id="11268"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 y="1268413"/>
            <a:ext cx="9083675" cy="45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04" name="Text Box 4"/>
          <p:cNvSpPr txBox="1">
            <a:spLocks noChangeArrowheads="1"/>
          </p:cNvSpPr>
          <p:nvPr/>
        </p:nvSpPr>
        <p:spPr bwMode="auto">
          <a:xfrm>
            <a:off x="468313" y="1484313"/>
            <a:ext cx="6767512" cy="420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ru-RU" sz="2000" b="1">
                <a:solidFill>
                  <a:srgbClr val="FF3300"/>
                </a:solidFill>
              </a:rPr>
              <a:t>Приказ</a:t>
            </a:r>
            <a:r>
              <a:rPr lang="ru-RU" sz="2000">
                <a:solidFill>
                  <a:srgbClr val="FF3300"/>
                </a:solidFill>
              </a:rPr>
              <a:t> </a:t>
            </a:r>
            <a:r>
              <a:rPr lang="ru-RU" sz="2000"/>
              <a:t>— распоряжение командира (начальника), обращенное к подчиненным и требующее </a:t>
            </a:r>
            <a:r>
              <a:rPr lang="ru-RU" sz="2000" u="sng">
                <a:effectLst>
                  <a:outerShdw blurRad="38100" dist="38100" dir="2700000" algn="tl">
                    <a:srgbClr val="C0C0C0"/>
                  </a:outerShdw>
                </a:effectLst>
              </a:rPr>
              <a:t>обязательного</a:t>
            </a:r>
            <a:r>
              <a:rPr lang="ru-RU" sz="2000"/>
              <a:t> выполнения определенных действий, соблюдения тех или иных правил или устанавливающее какой-нибудь порядок, положение.  </a:t>
            </a:r>
          </a:p>
          <a:p>
            <a:pPr>
              <a:spcBef>
                <a:spcPct val="50000"/>
              </a:spcBef>
              <a:defRPr/>
            </a:pPr>
            <a:r>
              <a:rPr lang="ru-RU" sz="2000"/>
              <a:t>Приказ может быть отдан письменно, устно или по техническим средствам связи одному или группе военнослужащих. Письменный приказ является основным распорядительным служебным документом (правовым актом) военного управления, издаваемым на правах единоначалия командирами воинских частей (начальниками учреждений). Устные приказы отдаются всеми командирами (начальниками). </a:t>
            </a:r>
          </a:p>
        </p:txBody>
      </p:sp>
      <p:pic>
        <p:nvPicPr>
          <p:cNvPr id="12292"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1438"/>
            <a:ext cx="9144000" cy="454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70" name="Text Box 6"/>
          <p:cNvSpPr txBox="1">
            <a:spLocks noChangeArrowheads="1"/>
          </p:cNvSpPr>
          <p:nvPr/>
        </p:nvSpPr>
        <p:spPr bwMode="auto">
          <a:xfrm>
            <a:off x="323850" y="2276475"/>
            <a:ext cx="4537075"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endParaRPr lang="ru-RU" sz="2400"/>
          </a:p>
          <a:p>
            <a:pPr>
              <a:spcBef>
                <a:spcPct val="50000"/>
              </a:spcBef>
              <a:defRPr/>
            </a:pPr>
            <a:r>
              <a:rPr lang="ru-RU" sz="2400" b="1" i="1" u="sng">
                <a:solidFill>
                  <a:srgbClr val="FF3300"/>
                </a:solidFill>
                <a:effectLst>
                  <a:outerShdw blurRad="38100" dist="38100" dir="2700000" algn="tl">
                    <a:srgbClr val="C0C0C0"/>
                  </a:outerShdw>
                </a:effectLst>
              </a:rPr>
              <a:t>Приказ (приказание) должен соответствовать требованиям законов и воинских уставов.</a:t>
            </a:r>
            <a:r>
              <a:rPr lang="ru-RU" sz="2400">
                <a:solidFill>
                  <a:srgbClr val="FF3300"/>
                </a:solidFill>
                <a:effectLst>
                  <a:outerShdw blurRad="38100" dist="38100" dir="2700000" algn="tl">
                    <a:srgbClr val="C0C0C0"/>
                  </a:outerShdw>
                </a:effectLst>
              </a:rPr>
              <a:t> </a:t>
            </a:r>
          </a:p>
        </p:txBody>
      </p:sp>
      <p:pic>
        <p:nvPicPr>
          <p:cNvPr id="13316"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6975"/>
            <a:ext cx="9144000" cy="455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9" name="Text Box 5"/>
          <p:cNvSpPr txBox="1">
            <a:spLocks noChangeArrowheads="1"/>
          </p:cNvSpPr>
          <p:nvPr/>
        </p:nvSpPr>
        <p:spPr bwMode="auto">
          <a:xfrm>
            <a:off x="250825" y="1557338"/>
            <a:ext cx="2376488" cy="352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solidFill>
                  <a:srgbClr val="FF3300"/>
                </a:solidFill>
              </a:rPr>
              <a:t>Приказание </a:t>
            </a:r>
            <a:r>
              <a:rPr lang="ru-RU" b="1"/>
              <a:t>— форма доведения командиром (начальником) задач до подчиненных по частным вопросам. </a:t>
            </a:r>
          </a:p>
          <a:p>
            <a:pPr eaLnBrk="1" hangingPunct="1">
              <a:spcBef>
                <a:spcPct val="50000"/>
              </a:spcBef>
            </a:pPr>
            <a:r>
              <a:rPr lang="ru-RU" b="1"/>
              <a:t>Приказание отдается в письменном виде или устно.</a:t>
            </a:r>
          </a:p>
        </p:txBody>
      </p:sp>
      <p:sp>
        <p:nvSpPr>
          <p:cNvPr id="14340" name="Text Box 6"/>
          <p:cNvSpPr txBox="1">
            <a:spLocks noChangeArrowheads="1"/>
          </p:cNvSpPr>
          <p:nvPr/>
        </p:nvSpPr>
        <p:spPr bwMode="auto">
          <a:xfrm>
            <a:off x="6084888" y="1628775"/>
            <a:ext cx="2735262"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solidFill>
                  <a:srgbClr val="FF3300"/>
                </a:solidFill>
              </a:rPr>
              <a:t>Письменное приказание</a:t>
            </a:r>
            <a:r>
              <a:rPr lang="ru-RU" b="1"/>
              <a:t> является распорядительным служебным документом, издаваемым начальником штаба от имени командира воинской части или военным комендантом гарнизона от имени начальника гарнизона.</a:t>
            </a:r>
          </a:p>
        </p:txBody>
      </p:sp>
      <p:pic>
        <p:nvPicPr>
          <p:cNvPr id="14341"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463" y="1125538"/>
            <a:ext cx="9520238" cy="521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3" name="Text Box 5"/>
          <p:cNvSpPr txBox="1">
            <a:spLocks noChangeArrowheads="1"/>
          </p:cNvSpPr>
          <p:nvPr/>
        </p:nvSpPr>
        <p:spPr bwMode="auto">
          <a:xfrm>
            <a:off x="0" y="1484313"/>
            <a:ext cx="4859338"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t>Командир (начальник) перед отдачей приказа </a:t>
            </a:r>
            <a:r>
              <a:rPr lang="ru-RU" b="1" i="1" u="sng"/>
              <a:t>обязан всесторонне оценить обстановку и предусмотреть меры по обеспечению его выполнения.</a:t>
            </a:r>
            <a:r>
              <a:rPr lang="ru-RU" b="1"/>
              <a:t> </a:t>
            </a:r>
          </a:p>
          <a:p>
            <a:pPr eaLnBrk="1" hangingPunct="1">
              <a:spcBef>
                <a:spcPct val="50000"/>
              </a:spcBef>
            </a:pPr>
            <a:r>
              <a:rPr lang="ru-RU" b="1"/>
              <a:t>Он несет ответственность за отданный приказ и его последствия за соответствие приказа законодательству, а также за злоупотребление властью и превышение власти или служебных полномочий в отдаваемом приказе и за непринятие мер по его выполнению. </a:t>
            </a:r>
          </a:p>
          <a:p>
            <a:pPr eaLnBrk="1" hangingPunct="1">
              <a:spcBef>
                <a:spcPct val="50000"/>
              </a:spcBef>
            </a:pPr>
            <a:r>
              <a:rPr lang="ru-RU" b="1"/>
              <a:t>Приказ должен быть сформулирован ясно, не допускать двоякого толкования и не вызывать сомнения у подчиненного. </a:t>
            </a:r>
          </a:p>
        </p:txBody>
      </p:sp>
      <p:pic>
        <p:nvPicPr>
          <p:cNvPr id="15364"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3563938" y="404813"/>
            <a:ext cx="5183187" cy="35687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342900" indent="-342900" algn="ctr"/>
            <a:r>
              <a:rPr lang="ru-RU" b="1"/>
              <a:t> </a:t>
            </a:r>
            <a:r>
              <a:rPr lang="ru-RU" sz="2400" b="1">
                <a:solidFill>
                  <a:srgbClr val="0000FF"/>
                </a:solidFill>
              </a:rPr>
              <a:t>Особенности отдачи приказа:</a:t>
            </a:r>
          </a:p>
          <a:p>
            <a:pPr marL="342900" indent="-342900" algn="just"/>
            <a:endParaRPr lang="ru-RU" sz="2400" b="1">
              <a:solidFill>
                <a:srgbClr val="0000FF"/>
              </a:solidFill>
            </a:endParaRPr>
          </a:p>
          <a:p>
            <a:pPr marL="342900" indent="-342900" algn="just">
              <a:buFontTx/>
              <a:buAutoNum type="arabicPeriod"/>
            </a:pPr>
            <a:r>
              <a:rPr lang="ru-RU" b="1"/>
              <a:t> … отдаются в порядке подчиненности.</a:t>
            </a:r>
          </a:p>
          <a:p>
            <a:pPr marL="342900" indent="-342900" algn="just">
              <a:buFontTx/>
              <a:buAutoNum type="arabicPeriod"/>
            </a:pPr>
            <a:r>
              <a:rPr lang="ru-RU" b="1"/>
              <a:t> При крайней необходимости старший начальник может отдать приказ подчиненному, минуя его непосредственного начальника. </a:t>
            </a:r>
          </a:p>
          <a:p>
            <a:pPr marL="342900" indent="-342900" algn="just">
              <a:buFontTx/>
              <a:buAutoNum type="arabicPeriod"/>
            </a:pPr>
            <a:r>
              <a:rPr lang="ru-RU" b="1"/>
              <a:t>В таком случае он сообщает об этом непосредственному начальнику подчиненного или приказывает подчиненному самому доложить своему непосредственному начальнику. </a:t>
            </a:r>
          </a:p>
        </p:txBody>
      </p:sp>
      <p:sp>
        <p:nvSpPr>
          <p:cNvPr id="16387" name="Text Box 5"/>
          <p:cNvSpPr txBox="1">
            <a:spLocks noChangeArrowheads="1"/>
          </p:cNvSpPr>
          <p:nvPr/>
        </p:nvSpPr>
        <p:spPr bwMode="auto">
          <a:xfrm>
            <a:off x="611188" y="4365625"/>
            <a:ext cx="40322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t>Приказ командира (начальника) должен быть выполнен беспрекословно, точно и в срок.</a:t>
            </a:r>
            <a:r>
              <a:rPr lang="ru-RU"/>
              <a:t> Военнослужащий, получив приказ, отвечает: «</a:t>
            </a:r>
            <a:r>
              <a:rPr lang="ru-RU" b="1"/>
              <a:t>Есть</a:t>
            </a:r>
            <a:r>
              <a:rPr lang="ru-RU"/>
              <a:t>» — и затем выполняет его. </a:t>
            </a:r>
          </a:p>
        </p:txBody>
      </p:sp>
      <p:pic>
        <p:nvPicPr>
          <p:cNvPr id="16388" name="Picture 6">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425" y="4581525"/>
            <a:ext cx="1727200" cy="168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9" name="Picture 8" descr="Картинка 121 из 6824">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1268413"/>
            <a:ext cx="3168650"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1" descr="http://forum.vgd.ru/file.php?fid=134267&amp;key=0">
            <a:hlinkClick r:id="rId6"/>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descr="Рисунок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908050"/>
            <a:ext cx="2244725"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611188" y="1125538"/>
            <a:ext cx="4608512"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i="1" u="sng">
                <a:solidFill>
                  <a:srgbClr val="0000FF"/>
                </a:solidFill>
              </a:rPr>
              <a:t>Военнослужащему не могут отдаваться приказы и распоряжения, ставиться задачи, не имеющие отношения к военной службе или направленные на нарушение закона. </a:t>
            </a:r>
          </a:p>
        </p:txBody>
      </p:sp>
      <p:sp>
        <p:nvSpPr>
          <p:cNvPr id="17412" name="Text Box 8"/>
          <p:cNvSpPr txBox="1">
            <a:spLocks noChangeArrowheads="1"/>
          </p:cNvSpPr>
          <p:nvPr/>
        </p:nvSpPr>
        <p:spPr bwMode="auto">
          <a:xfrm>
            <a:off x="755650" y="3860800"/>
            <a:ext cx="7920038"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i="1" u="sng">
                <a:solidFill>
                  <a:srgbClr val="0000FF"/>
                </a:solidFill>
              </a:rPr>
              <a:t>Если военнослужащий, выполняющий приказ, получит от другого начальника, старшего по служебному положению, новый приказ, который помешает выполнить первый, он докладывает об этом начальнику, отдавшему второй приказ, и в случае его подтверждения выполняет последний.  Отдавший новый приказ сообщает об этом начальнику, отдавшему первый приказ. </a:t>
            </a:r>
          </a:p>
        </p:txBody>
      </p:sp>
      <p:pic>
        <p:nvPicPr>
          <p:cNvPr id="17413"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4"/>
          <p:cNvSpPr txBox="1">
            <a:spLocks noChangeArrowheads="1"/>
          </p:cNvSpPr>
          <p:nvPr/>
        </p:nvSpPr>
        <p:spPr bwMode="auto">
          <a:xfrm>
            <a:off x="827088" y="2133600"/>
            <a:ext cx="7632700" cy="192087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a:t>Военнослужащий в целях успешного выполнения поставленной ему задачи обязан проявлять </a:t>
            </a:r>
            <a:r>
              <a:rPr lang="ru-RU" sz="2000" b="1" i="1" u="sng">
                <a:solidFill>
                  <a:srgbClr val="FF3300"/>
                </a:solidFill>
              </a:rPr>
              <a:t>разумную инициативу.</a:t>
            </a:r>
            <a:r>
              <a:rPr lang="ru-RU" sz="2000" b="1"/>
              <a:t> Она особенно необходима, когда полученный приказ не соответствует резко изменившейся обстановке, а условия таковы, что своевременно получить новый приказ нет возможности.</a:t>
            </a:r>
          </a:p>
        </p:txBody>
      </p:sp>
      <p:pic>
        <p:nvPicPr>
          <p:cNvPr id="18435" name="Picture 11" descr="http://forum.vgd.ru/file.php?fid=134267&amp;key=0">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0" name="Picture 2" descr="j02991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484313"/>
            <a:ext cx="276542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851" name="Text Box 3"/>
          <p:cNvSpPr txBox="1">
            <a:spLocks noChangeArrowheads="1"/>
          </p:cNvSpPr>
          <p:nvPr/>
        </p:nvSpPr>
        <p:spPr bwMode="auto">
          <a:xfrm>
            <a:off x="1258888" y="1844675"/>
            <a:ext cx="7416800" cy="2408238"/>
          </a:xfrm>
          <a:prstGeom prst="rect">
            <a:avLst/>
          </a:prstGeom>
          <a:gradFill rotWithShape="1">
            <a:gsLst>
              <a:gs pos="0">
                <a:schemeClr val="bg1"/>
              </a:gs>
              <a:gs pos="100000">
                <a:srgbClr val="99CC00"/>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lgn="ctr">
              <a:spcBef>
                <a:spcPct val="50000"/>
              </a:spcBef>
              <a:defRPr/>
            </a:pPr>
            <a:r>
              <a:rPr lang="ru-RU" sz="2800" b="1" smtClean="0">
                <a:effectLst>
                  <a:outerShdw blurRad="38100" dist="38100" dir="2700000" algn="tl">
                    <a:srgbClr val="FFFFFF"/>
                  </a:outerShdw>
                </a:effectLst>
              </a:rPr>
              <a:t>И так, на занятии мы рассмотрели вопросы:</a:t>
            </a:r>
          </a:p>
          <a:p>
            <a:pPr algn="ctr">
              <a:spcBef>
                <a:spcPct val="50000"/>
              </a:spcBef>
              <a:defRPr/>
            </a:pPr>
            <a:endParaRPr lang="ru-RU" sz="2400" b="1" smtClean="0">
              <a:effectLst>
                <a:outerShdw blurRad="38100" dist="38100" dir="2700000" algn="tl">
                  <a:srgbClr val="FFFFFF"/>
                </a:outerShdw>
              </a:effectLst>
            </a:endParaRPr>
          </a:p>
          <a:p>
            <a:pPr>
              <a:defRPr/>
            </a:pPr>
            <a:r>
              <a:rPr lang="ru-RU" sz="2000" b="1" smtClean="0"/>
              <a:t>1. Военнослужащий -подчиненный.</a:t>
            </a:r>
          </a:p>
          <a:p>
            <a:pPr>
              <a:defRPr/>
            </a:pPr>
            <a:endParaRPr lang="ru-RU" sz="2000" b="1" smtClean="0"/>
          </a:p>
          <a:p>
            <a:pPr>
              <a:defRPr/>
            </a:pPr>
            <a:r>
              <a:rPr lang="ru-RU" sz="2000" b="1" smtClean="0"/>
              <a:t>2. </a:t>
            </a:r>
            <a:r>
              <a:rPr lang="ru-RU" b="1" smtClean="0"/>
              <a:t>Единоначалие – принцип строительства ВС РФ</a:t>
            </a:r>
            <a:r>
              <a:rPr lang="ru-RU" sz="2000" b="1" smtClean="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06850"/>
                                        </p:tgtEl>
                                        <p:attrNameLst>
                                          <p:attrName>style.visibility</p:attrName>
                                        </p:attrNameLst>
                                      </p:cBhvr>
                                      <p:to>
                                        <p:strVal val="visible"/>
                                      </p:to>
                                    </p:set>
                                    <p:animEffect transition="in" filter="fade">
                                      <p:cBhvr>
                                        <p:cTn id="7" dur="2000"/>
                                        <p:tgtEl>
                                          <p:spTgt spid="206850"/>
                                        </p:tgtEl>
                                      </p:cBhvr>
                                    </p:animEffect>
                                  </p:childTnLst>
                                </p:cTn>
                              </p:par>
                            </p:childTnLst>
                          </p:cTn>
                        </p:par>
                        <p:par>
                          <p:cTn id="8" fill="hold" nodeType="afterGroup">
                            <p:stCondLst>
                              <p:cond delay="2000"/>
                            </p:stCondLst>
                            <p:childTnLst>
                              <p:par>
                                <p:cTn id="9" presetID="6" presetClass="emph" presetSubtype="0" fill="hold" nodeType="afterEffect">
                                  <p:stCondLst>
                                    <p:cond delay="0"/>
                                  </p:stCondLst>
                                  <p:childTnLst>
                                    <p:animScale>
                                      <p:cBhvr>
                                        <p:cTn id="10" dur="2000" fill="hold"/>
                                        <p:tgtEl>
                                          <p:spTgt spid="206850"/>
                                        </p:tgtEl>
                                      </p:cBhvr>
                                      <p:by x="25000" y="25000"/>
                                    </p:animScale>
                                  </p:childTnLst>
                                </p:cTn>
                              </p:par>
                            </p:childTnLst>
                          </p:cTn>
                        </p:par>
                        <p:par>
                          <p:cTn id="11" fill="hold" nodeType="afterGroup">
                            <p:stCondLst>
                              <p:cond delay="4000"/>
                            </p:stCondLst>
                            <p:childTnLst>
                              <p:par>
                                <p:cTn id="12" presetID="0" presetClass="path" presetSubtype="0" accel="50000" decel="50000" fill="hold" nodeType="afterEffect">
                                  <p:stCondLst>
                                    <p:cond delay="0"/>
                                  </p:stCondLst>
                                  <p:childTnLst>
                                    <p:animMotion origin="layout" path="M 1.38889E-6 3.9963E-6 L -0.44271 -0.33049 " pathEditMode="relative" rAng="0" ptsTypes="AA">
                                      <p:cBhvr>
                                        <p:cTn id="13" dur="2000" fill="hold"/>
                                        <p:tgtEl>
                                          <p:spTgt spid="206850"/>
                                        </p:tgtEl>
                                        <p:attrNameLst>
                                          <p:attrName>ppt_x</p:attrName>
                                          <p:attrName>ppt_y</p:attrName>
                                        </p:attrNameLst>
                                      </p:cBhvr>
                                      <p:rCtr x="-22135" y="-16536"/>
                                    </p:animMotion>
                                  </p:childTnLst>
                                </p:cTn>
                              </p:par>
                            </p:childTnLst>
                          </p:cTn>
                        </p:par>
                        <p:par>
                          <p:cTn id="14" fill="hold" nodeType="afterGroup">
                            <p:stCondLst>
                              <p:cond delay="6000"/>
                            </p:stCondLst>
                            <p:childTnLst>
                              <p:par>
                                <p:cTn id="15" presetID="53" presetClass="entr" presetSubtype="0" fill="hold" grpId="0" nodeType="afterEffect">
                                  <p:stCondLst>
                                    <p:cond delay="0"/>
                                  </p:stCondLst>
                                  <p:childTnLst>
                                    <p:set>
                                      <p:cBhvr>
                                        <p:cTn id="16" dur="1" fill="hold">
                                          <p:stCondLst>
                                            <p:cond delay="0"/>
                                          </p:stCondLst>
                                        </p:cTn>
                                        <p:tgtEl>
                                          <p:spTgt spid="206851"/>
                                        </p:tgtEl>
                                        <p:attrNameLst>
                                          <p:attrName>style.visibility</p:attrName>
                                        </p:attrNameLst>
                                      </p:cBhvr>
                                      <p:to>
                                        <p:strVal val="visible"/>
                                      </p:to>
                                    </p:set>
                                    <p:anim calcmode="lin" valueType="num">
                                      <p:cBhvr>
                                        <p:cTn id="17" dur="1000" fill="hold"/>
                                        <p:tgtEl>
                                          <p:spTgt spid="206851"/>
                                        </p:tgtEl>
                                        <p:attrNameLst>
                                          <p:attrName>ppt_w</p:attrName>
                                        </p:attrNameLst>
                                      </p:cBhvr>
                                      <p:tavLst>
                                        <p:tav tm="0">
                                          <p:val>
                                            <p:fltVal val="0"/>
                                          </p:val>
                                        </p:tav>
                                        <p:tav tm="100000">
                                          <p:val>
                                            <p:strVal val="#ppt_w"/>
                                          </p:val>
                                        </p:tav>
                                      </p:tavLst>
                                    </p:anim>
                                    <p:anim calcmode="lin" valueType="num">
                                      <p:cBhvr>
                                        <p:cTn id="18" dur="1000" fill="hold"/>
                                        <p:tgtEl>
                                          <p:spTgt spid="206851"/>
                                        </p:tgtEl>
                                        <p:attrNameLst>
                                          <p:attrName>ppt_h</p:attrName>
                                        </p:attrNameLst>
                                      </p:cBhvr>
                                      <p:tavLst>
                                        <p:tav tm="0">
                                          <p:val>
                                            <p:fltVal val="0"/>
                                          </p:val>
                                        </p:tav>
                                        <p:tav tm="100000">
                                          <p:val>
                                            <p:strVal val="#ppt_h"/>
                                          </p:val>
                                        </p:tav>
                                      </p:tavLst>
                                    </p:anim>
                                    <p:animEffect transition="in" filter="fade">
                                      <p:cBhvr>
                                        <p:cTn id="19" dur="1000"/>
                                        <p:tgtEl>
                                          <p:spTgt spid="206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5400000">
            <a:off x="2304257" y="-99219"/>
            <a:ext cx="4679950" cy="7777163"/>
          </a:xfrm>
          <a:prstGeom prst="verticalScroll">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ru-RU" sz="2400" b="1"/>
              <a:t>Домашнее задание:</a:t>
            </a:r>
          </a:p>
          <a:p>
            <a:pPr algn="ctr"/>
            <a:r>
              <a:rPr lang="ru-RU" sz="2400"/>
              <a:t>1.Изучить материал конспекта.</a:t>
            </a:r>
          </a:p>
          <a:p>
            <a:pPr algn="ctr"/>
            <a:r>
              <a:rPr lang="ru-RU" sz="2400"/>
              <a:t>2.Подготовиться</a:t>
            </a:r>
          </a:p>
          <a:p>
            <a:pPr algn="ctr"/>
            <a:r>
              <a:rPr lang="ru-RU" sz="2400"/>
              <a:t> к письменной проверочной работе </a:t>
            </a:r>
          </a:p>
          <a:p>
            <a:pPr algn="ctr"/>
            <a:r>
              <a:rPr lang="ru-RU" sz="2400"/>
              <a:t>по данной лекции.</a:t>
            </a:r>
          </a:p>
          <a:p>
            <a:pPr algn="ctr"/>
            <a:r>
              <a:rPr lang="ru-RU" sz="2400"/>
              <a:t>3.Подготовить доклад. </a:t>
            </a:r>
          </a:p>
          <a:p>
            <a:pPr algn="ctr"/>
            <a:endParaRPr lang="ru-RU" sz="24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33600"/>
            <a:ext cx="8353425" cy="416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Rectangle 13"/>
          <p:cNvSpPr>
            <a:spLocks noChangeArrowheads="1"/>
          </p:cNvSpPr>
          <p:nvPr/>
        </p:nvSpPr>
        <p:spPr bwMode="auto">
          <a:xfrm>
            <a:off x="250825" y="3467100"/>
            <a:ext cx="460851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ru-RU" sz="2400" b="1" i="1" dirty="0">
                <a:solidFill>
                  <a:srgbClr val="FF3300"/>
                </a:solidFill>
                <a:effectLst>
                  <a:outerShdw blurRad="38100" dist="38100" dir="2700000" algn="tl">
                    <a:srgbClr val="C0C0C0"/>
                  </a:outerShdw>
                </a:effectLst>
              </a:rPr>
              <a:t>Тема: </a:t>
            </a:r>
            <a:r>
              <a:rPr lang="ru-RU" sz="2400" b="1" i="1" dirty="0">
                <a:effectLst>
                  <a:outerShdw blurRad="38100" dist="38100" dir="2700000" algn="tl">
                    <a:srgbClr val="C0C0C0"/>
                  </a:outerShdw>
                </a:effectLst>
              </a:rPr>
              <a:t>Военнослужащий – подчиненный.</a:t>
            </a:r>
          </a:p>
          <a:p>
            <a:pPr algn="ctr">
              <a:defRPr/>
            </a:pPr>
            <a:r>
              <a:rPr lang="ru-RU" sz="2400" b="1" i="1" dirty="0">
                <a:effectLst>
                  <a:outerShdw blurRad="38100" dist="38100" dir="2700000" algn="tl">
                    <a:srgbClr val="C0C0C0"/>
                  </a:outerShdw>
                </a:effectLst>
              </a:rPr>
              <a:t>Единоначалие – принцип строительства ВС РФ.</a:t>
            </a:r>
          </a:p>
        </p:txBody>
      </p:sp>
      <p:pic>
        <p:nvPicPr>
          <p:cNvPr id="3076" name="Picture 6" descr="http://media.uygartours.com/tur/moskova-turu-kurban-bayrami-bayram-yurtdisi-turlari_140820164847.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l="-999" t="25192" r="999" b="43803"/>
          <a:stretch>
            <a:fillRect/>
          </a:stretch>
        </p:blipFill>
        <p:spPr bwMode="auto">
          <a:xfrm>
            <a:off x="-111125" y="304800"/>
            <a:ext cx="92884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1" descr="http://forum.vgd.ru/file.php?fid=134267&amp;key=0">
            <a:hlinkClick r:id="rId6"/>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5595938" y="261938"/>
            <a:ext cx="433387"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060"/>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0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3"/>
          <p:cNvSpPr>
            <a:spLocks noChangeArrowheads="1"/>
          </p:cNvSpPr>
          <p:nvPr/>
        </p:nvSpPr>
        <p:spPr bwMode="auto">
          <a:xfrm>
            <a:off x="180975" y="1412875"/>
            <a:ext cx="8785225" cy="923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hlinkClick r:id="rId2"/>
              </a:rPr>
              <a:t>1.</a:t>
            </a:r>
            <a:r>
              <a:rPr lang="en-US">
                <a:hlinkClick r:id="rId2"/>
              </a:rPr>
              <a:t>http://media.uygartours.com/tur/moskova-turu-kurban-bayrami-bayram-yurtdisi-turlari_140820164847.jpg</a:t>
            </a:r>
            <a:endParaRPr lang="ru-RU"/>
          </a:p>
          <a:p>
            <a:r>
              <a:rPr lang="ru-RU">
                <a:hlinkClick r:id="rId3"/>
              </a:rPr>
              <a:t>2.</a:t>
            </a:r>
            <a:r>
              <a:rPr lang="en-US">
                <a:hlinkClick r:id="rId3"/>
              </a:rPr>
              <a:t>http://kids.mil.ru/images/military/childs/interesting_a.jpg</a:t>
            </a:r>
            <a:endParaRPr lang="ru-RU"/>
          </a:p>
          <a:p>
            <a:r>
              <a:rPr lang="ru-RU">
                <a:hlinkClick r:id="rId4"/>
              </a:rPr>
              <a:t>3.</a:t>
            </a:r>
            <a:r>
              <a:rPr lang="en-US">
                <a:hlinkClick r:id="rId4"/>
              </a:rPr>
              <a:t>http://kids.mil.ru/images/military/childs/soldjer_a.jpg</a:t>
            </a:r>
            <a:endParaRPr lang="ru-RU"/>
          </a:p>
          <a:p>
            <a:r>
              <a:rPr lang="ru-RU">
                <a:hlinkClick r:id="rId5"/>
              </a:rPr>
              <a:t>4.</a:t>
            </a:r>
            <a:r>
              <a:rPr lang="en-US">
                <a:hlinkClick r:id="rId5"/>
              </a:rPr>
              <a:t>http://kids.mil.ru/for_children/become_military.htm</a:t>
            </a:r>
            <a:endParaRPr lang="ru-RU"/>
          </a:p>
          <a:p>
            <a:r>
              <a:rPr lang="ru-RU">
                <a:hlinkClick r:id="rId6"/>
              </a:rPr>
              <a:t>5.</a:t>
            </a:r>
            <a:r>
              <a:rPr lang="en-US">
                <a:hlinkClick r:id="rId6"/>
              </a:rPr>
              <a:t>http://www.prond.ru/assets/post/m6ndt/thumb.png</a:t>
            </a:r>
            <a:endParaRPr lang="ru-RU"/>
          </a:p>
          <a:p>
            <a:r>
              <a:rPr lang="ru-RU">
                <a:hlinkClick r:id="rId7"/>
              </a:rPr>
              <a:t>6.</a:t>
            </a:r>
            <a:r>
              <a:rPr lang="en-US">
                <a:hlinkClick r:id="rId7"/>
              </a:rPr>
              <a:t>http://tribunal-today.ru/upload/iblock/d39/d39516e92c0b1d75aa9493947a3e8f7f.jpg</a:t>
            </a:r>
            <a:endParaRPr lang="ru-RU"/>
          </a:p>
          <a:p>
            <a:r>
              <a:rPr lang="ru-RU">
                <a:hlinkClick r:id="rId8"/>
              </a:rPr>
              <a:t>7.</a:t>
            </a:r>
            <a:r>
              <a:rPr lang="en-US">
                <a:hlinkClick r:id="rId8"/>
              </a:rPr>
              <a:t>http://j.livelib.ru/boocover/1000363019/l/8d4b/Novyj_Ustav_garnizonnoj_i_karaulnoj_sluzhb_Vooruzhennyh_Sil_Rossijskoj_Federatsi.jpg</a:t>
            </a:r>
            <a:endParaRPr lang="ru-RU"/>
          </a:p>
          <a:p>
            <a:r>
              <a:rPr lang="ru-RU">
                <a:hlinkClick r:id="rId9"/>
              </a:rPr>
              <a:t>8.</a:t>
            </a:r>
            <a:r>
              <a:rPr lang="en-US">
                <a:hlinkClick r:id="rId9"/>
              </a:rPr>
              <a:t>http://kids.mil.ru/for_children/literature.htm</a:t>
            </a:r>
            <a:endParaRPr lang="ru-RU"/>
          </a:p>
          <a:p>
            <a:r>
              <a:rPr lang="ru-RU">
                <a:hlinkClick r:id="rId10"/>
              </a:rPr>
              <a:t>9.</a:t>
            </a:r>
            <a:r>
              <a:rPr lang="en-US">
                <a:hlinkClick r:id="rId10"/>
              </a:rPr>
              <a:t>http://kids.mil.ru/for_children/comics.htm</a:t>
            </a:r>
            <a:endParaRPr lang="ru-RU"/>
          </a:p>
          <a:p>
            <a:r>
              <a:rPr lang="ru-RU">
                <a:hlinkClick r:id="rId11"/>
              </a:rPr>
              <a:t>10.</a:t>
            </a:r>
            <a:r>
              <a:rPr lang="en-US">
                <a:hlinkClick r:id="rId11"/>
              </a:rPr>
              <a:t>http://kids.mil.ru/for_children/history.htm</a:t>
            </a:r>
            <a:endParaRPr lang="ru-RU"/>
          </a:p>
          <a:p>
            <a:r>
              <a:rPr lang="ru-RU">
                <a:hlinkClick r:id="rId12"/>
              </a:rPr>
              <a:t>11.</a:t>
            </a:r>
            <a:r>
              <a:rPr lang="en-US">
                <a:hlinkClick r:id="rId12"/>
              </a:rPr>
              <a:t>http://kids.mil.ru/for_children/ranks.htm</a:t>
            </a:r>
            <a:endParaRPr lang="ru-RU"/>
          </a:p>
          <a:p>
            <a:r>
              <a:rPr lang="ru-RU">
                <a:hlinkClick r:id="rId13"/>
              </a:rPr>
              <a:t>12.</a:t>
            </a:r>
            <a:r>
              <a:rPr lang="en-US">
                <a:hlinkClick r:id="rId13"/>
              </a:rPr>
              <a:t>http://kids.mil.ru/for_children/interesting.htm</a:t>
            </a:r>
            <a:endParaRPr lang="ru-RU"/>
          </a:p>
          <a:p>
            <a:r>
              <a:rPr lang="ru-RU">
                <a:hlinkClick r:id="rId14"/>
              </a:rPr>
              <a:t>13.</a:t>
            </a:r>
            <a:r>
              <a:rPr lang="en-US">
                <a:hlinkClick r:id="rId14"/>
              </a:rPr>
              <a:t>http://kids.mil.ru/for_children/literature/book.htm?id=10354166@morfLiterature</a:t>
            </a:r>
            <a:endParaRPr lang="ru-RU"/>
          </a:p>
          <a:p>
            <a:r>
              <a:rPr lang="ru-RU">
                <a:hlinkClick r:id="rId15"/>
              </a:rPr>
              <a:t>14.</a:t>
            </a:r>
            <a:r>
              <a:rPr lang="en-US">
                <a:hlinkClick r:id="rId15"/>
              </a:rPr>
              <a:t>http://wcone.wclan.ru/upload/e0/cd/e0cd35b75a1f65a907e60a37f3ce86c1.jpg</a:t>
            </a:r>
            <a:endParaRPr lang="ru-RU"/>
          </a:p>
          <a:p>
            <a:r>
              <a:rPr lang="ru-RU">
                <a:hlinkClick r:id="rId16"/>
              </a:rPr>
              <a:t>15.</a:t>
            </a:r>
            <a:r>
              <a:rPr lang="en-US">
                <a:hlinkClick r:id="rId16"/>
              </a:rPr>
              <a:t>http://www.funlib.ru/cimg/2014/102419/4245184</a:t>
            </a:r>
            <a:endParaRPr lang="ru-RU"/>
          </a:p>
          <a:p>
            <a:r>
              <a:rPr lang="ru-RU">
                <a:hlinkClick r:id="rId17"/>
              </a:rPr>
              <a:t>16.</a:t>
            </a:r>
            <a:r>
              <a:rPr lang="en-US">
                <a:hlinkClick r:id="rId17"/>
              </a:rPr>
              <a:t>http://hro2.org/files/images/people/solder-big.jpg</a:t>
            </a:r>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a:p>
            <a:endParaRPr lang="ru-RU"/>
          </a:p>
        </p:txBody>
      </p:sp>
      <p:sp>
        <p:nvSpPr>
          <p:cNvPr id="5" name="Прямоугольник 4"/>
          <p:cNvSpPr/>
          <p:nvPr/>
        </p:nvSpPr>
        <p:spPr>
          <a:xfrm>
            <a:off x="1875099" y="188640"/>
            <a:ext cx="5430717"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Источники информации </a:t>
            </a:r>
          </a:p>
          <a:p>
            <a:pPr algn="ctr">
              <a:defRPr/>
            </a:pPr>
            <a:r>
              <a:rPr lang="ru-RU"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(иллюстрации к слайдам)</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2132856"/>
            <a:ext cx="8424936" cy="156966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buFont typeface="+mj-lt"/>
              <a:buAutoNum type="arabicPeriod"/>
              <a:defRPr/>
            </a:pPr>
            <a:r>
              <a:rPr lang="ru-RU" sz="2400" dirty="0">
                <a:hlinkClick r:id="rId2" action="ppaction://hlinksldjump"/>
              </a:rPr>
              <a:t>Вопрос1. Военнослужащий – подчиненный.</a:t>
            </a:r>
            <a:endParaRPr lang="ru-RU" sz="2400" dirty="0"/>
          </a:p>
          <a:p>
            <a:pPr marL="457200" indent="-457200">
              <a:buFont typeface="+mj-lt"/>
              <a:buAutoNum type="arabicPeriod"/>
              <a:defRPr/>
            </a:pPr>
            <a:r>
              <a:rPr lang="ru-RU" sz="2400" dirty="0">
                <a:hlinkClick r:id="rId3" action="ppaction://hlinksldjump"/>
              </a:rPr>
              <a:t>Вопрос2. Единоначалие – принцип строительства ВС РФ.</a:t>
            </a:r>
            <a:endParaRPr lang="ru-RU" sz="2400" dirty="0"/>
          </a:p>
          <a:p>
            <a:pPr marL="457200" indent="-457200">
              <a:buFont typeface="+mj-lt"/>
              <a:buAutoNum type="arabicPeriod"/>
              <a:defRPr/>
            </a:pPr>
            <a:r>
              <a:rPr lang="ru-RU" sz="2400" dirty="0">
                <a:hlinkClick r:id="" action="ppaction://noaction"/>
              </a:rPr>
              <a:t>Источники информации (иллюстрации к слайдам)</a:t>
            </a:r>
            <a:endParaRPr lang="ru-RU" sz="2400" dirty="0"/>
          </a:p>
        </p:txBody>
      </p:sp>
      <p:sp>
        <p:nvSpPr>
          <p:cNvPr id="5" name="Прямоугольник 4"/>
          <p:cNvSpPr/>
          <p:nvPr/>
        </p:nvSpPr>
        <p:spPr>
          <a:xfrm>
            <a:off x="2084686" y="476672"/>
            <a:ext cx="5190652" cy="923330"/>
          </a:xfrm>
          <a:prstGeom prst="rect">
            <a:avLst/>
          </a:prstGeom>
          <a:noFill/>
        </p:spPr>
        <p:txBody>
          <a:bodyPr wrap="none">
            <a:spAutoFit/>
          </a:bodyPr>
          <a:lstStyle/>
          <a:p>
            <a:pPr algn="ctr">
              <a:defRPr/>
            </a:pP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Содержание</a:t>
            </a:r>
          </a:p>
        </p:txBody>
      </p:sp>
      <p:pic>
        <p:nvPicPr>
          <p:cNvPr id="4100" name="Picture 2" descr="http://mo.astrobl.ru/poselokkirovskij/sites/mo.astrobl.ru.poselokkirovskij/files/u130/39.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5167313"/>
            <a:ext cx="1081087"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0" name="Rectangle 6"/>
          <p:cNvSpPr>
            <a:spLocks noChangeArrowheads="1"/>
          </p:cNvSpPr>
          <p:nvPr/>
        </p:nvSpPr>
        <p:spPr bwMode="auto">
          <a:xfrm>
            <a:off x="1042988" y="476250"/>
            <a:ext cx="777716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spcBef>
                <a:spcPct val="20000"/>
              </a:spcBef>
              <a:defRPr/>
            </a:pPr>
            <a:r>
              <a:rPr lang="ru-RU" sz="2400" b="1" dirty="0">
                <a:solidFill>
                  <a:srgbClr val="0000FF"/>
                </a:solidFill>
                <a:effectLst>
                  <a:outerShdw blurRad="38100" dist="38100" dir="2700000" algn="tl">
                    <a:srgbClr val="C0C0C0"/>
                  </a:outerShdw>
                </a:effectLst>
              </a:rPr>
              <a:t>Вопрос1. Военнослужащий – подчиненный.</a:t>
            </a:r>
          </a:p>
        </p:txBody>
      </p:sp>
      <p:sp>
        <p:nvSpPr>
          <p:cNvPr id="5123" name="Text Box 12"/>
          <p:cNvSpPr txBox="1">
            <a:spLocks noChangeArrowheads="1"/>
          </p:cNvSpPr>
          <p:nvPr/>
        </p:nvSpPr>
        <p:spPr bwMode="auto">
          <a:xfrm>
            <a:off x="971550" y="1989138"/>
            <a:ext cx="74882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000" b="1">
                <a:solidFill>
                  <a:srgbClr val="FF3300"/>
                </a:solidFill>
              </a:rPr>
              <a:t>Военнослужащий</a:t>
            </a:r>
            <a:r>
              <a:rPr lang="ru-RU" sz="2000" b="1"/>
              <a:t> – подчиненный, строго соблюдающий Конституцию и законы РФ, выполняющий требования воинских уставов, приказы командиров и начальников.</a:t>
            </a:r>
          </a:p>
        </p:txBody>
      </p:sp>
      <p:pic>
        <p:nvPicPr>
          <p:cNvPr id="5124" name="Picture 17">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0350" y="3811588"/>
            <a:ext cx="3455988" cy="2449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18">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2060575"/>
            <a:ext cx="78105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9" descr="http://tribunal-today.ru/upload/iblock/d39/d39516e92c0b1d75aa9493947a3e8f7f.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325" y="3789363"/>
            <a:ext cx="4402138" cy="249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11" descr="http://forum.vgd.ru/file.php?fid=134267&amp;key=0">
            <a:hlinkClick r:id="rId8"/>
          </p:cNvPr>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7"/>
          <p:cNvSpPr txBox="1">
            <a:spLocks noChangeArrowheads="1"/>
          </p:cNvSpPr>
          <p:nvPr/>
        </p:nvSpPr>
        <p:spPr bwMode="auto">
          <a:xfrm>
            <a:off x="3995738" y="260350"/>
            <a:ext cx="489585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a:t>Повседневная жизнь и деятельность военнослужащих в воинской части осуществляются в соответствии с требованиями внутренней службы. </a:t>
            </a:r>
          </a:p>
          <a:p>
            <a:pPr eaLnBrk="1" hangingPunct="1">
              <a:spcBef>
                <a:spcPct val="50000"/>
              </a:spcBef>
            </a:pPr>
            <a:r>
              <a:rPr lang="ru-RU" sz="2000" b="1">
                <a:solidFill>
                  <a:srgbClr val="FF3300"/>
                </a:solidFill>
              </a:rPr>
              <a:t>Внутренняя служба предназначена</a:t>
            </a:r>
            <a:r>
              <a:rPr lang="ru-RU" sz="2000"/>
              <a:t> для поддержания в воинской части внутреннего порядка и воинской дисциплины, обеспечивающих ее постоянную боевую готовность и учебу личного состава. </a:t>
            </a:r>
          </a:p>
          <a:p>
            <a:pPr eaLnBrk="1" hangingPunct="1">
              <a:spcBef>
                <a:spcPct val="50000"/>
              </a:spcBef>
            </a:pPr>
            <a:r>
              <a:rPr lang="ru-RU" sz="2000"/>
              <a:t>Она организуется в соответствии с положениями настоящего Устава при неукоснительном соблюдении законодательства Российской Федерации. </a:t>
            </a:r>
          </a:p>
        </p:txBody>
      </p:sp>
      <p:pic>
        <p:nvPicPr>
          <p:cNvPr id="6147" name="Picture 11" descr="http://forum.vgd.ru/file.php?fid=134267&amp;key=0">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5900"/>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8" descr="http://j.livelib.ru/boocover/1000363019/l/8d4b/Novyj_Ustav_garnizonnoj_i_karaulnoj_sluzhb_Vooruzhennyh_Sil_Rossijskoj_Federatsi.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1125538"/>
            <a:ext cx="2990850" cy="457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 y="1268413"/>
            <a:ext cx="9083675" cy="45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1" name="Text Box 4"/>
          <p:cNvSpPr txBox="1">
            <a:spLocks noChangeArrowheads="1"/>
          </p:cNvSpPr>
          <p:nvPr/>
        </p:nvSpPr>
        <p:spPr bwMode="auto">
          <a:xfrm>
            <a:off x="539750" y="1844675"/>
            <a:ext cx="65532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400" b="1"/>
              <a:t>Требования внутренней службы </a:t>
            </a:r>
            <a:r>
              <a:rPr lang="ru-RU" sz="2400" b="1" u="sng"/>
              <a:t>обязан знать и добросовестно выполнять</a:t>
            </a:r>
            <a:r>
              <a:rPr lang="ru-RU" sz="2400" b="1"/>
              <a:t> каждый военнослужащий. В начале прохождения военной службы военнослужащий нуждается в особом внимании. </a:t>
            </a:r>
            <a:r>
              <a:rPr lang="ru-RU" sz="2400" b="1" u="sng"/>
              <a:t>Строгий контроль</a:t>
            </a:r>
            <a:r>
              <a:rPr lang="ru-RU" sz="2400" b="1"/>
              <a:t> со стороны командиров (начальников) и их личный пример </a:t>
            </a:r>
            <a:r>
              <a:rPr lang="ru-RU" sz="2400" b="1" u="sng"/>
              <a:t>помогают </a:t>
            </a:r>
            <a:r>
              <a:rPr lang="ru-RU" sz="2400" b="1"/>
              <a:t>военнослужащему быстрее уяснить правила внутренней службы. </a:t>
            </a:r>
          </a:p>
        </p:txBody>
      </p:sp>
      <p:pic>
        <p:nvPicPr>
          <p:cNvPr id="7172" name="Picture 11" descr="http://forum.vgd.ru/file.php?fid=134267&amp;key=0">
            <a:hlinkClick r:id="rId3"/>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975"/>
            <a:ext cx="9144000" cy="455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5" name="Text Box 7"/>
          <p:cNvSpPr txBox="1">
            <a:spLocks noChangeArrowheads="1"/>
          </p:cNvSpPr>
          <p:nvPr/>
        </p:nvSpPr>
        <p:spPr bwMode="auto">
          <a:xfrm>
            <a:off x="179388" y="1341438"/>
            <a:ext cx="46799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solidFill>
                  <a:srgbClr val="FF3300"/>
                </a:solidFill>
              </a:rPr>
              <a:t>Единоначалие</a:t>
            </a:r>
            <a:r>
              <a:rPr lang="ru-RU">
                <a:solidFill>
                  <a:srgbClr val="FF3300"/>
                </a:solidFill>
              </a:rPr>
              <a:t> </a:t>
            </a:r>
            <a:r>
              <a:rPr lang="ru-RU"/>
              <a:t>является одним из принципов строительства ВС РФ, руководства ими и взаимоотношений между военнослужащими. </a:t>
            </a:r>
          </a:p>
        </p:txBody>
      </p:sp>
      <p:sp>
        <p:nvSpPr>
          <p:cNvPr id="198664" name="Text Box 8"/>
          <p:cNvSpPr txBox="1">
            <a:spLocks noChangeArrowheads="1"/>
          </p:cNvSpPr>
          <p:nvPr/>
        </p:nvSpPr>
        <p:spPr bwMode="auto">
          <a:xfrm>
            <a:off x="1908175" y="404813"/>
            <a:ext cx="6624638"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ru-RU" sz="2400" b="1" dirty="0">
                <a:solidFill>
                  <a:srgbClr val="0000FF"/>
                </a:solidFill>
                <a:effectLst>
                  <a:outerShdw blurRad="38100" dist="38100" dir="2700000" algn="tl">
                    <a:srgbClr val="C0C0C0"/>
                  </a:outerShdw>
                </a:effectLst>
              </a:rPr>
              <a:t>Вопрос2.</a:t>
            </a:r>
            <a:r>
              <a:rPr lang="ru-RU" sz="2400" dirty="0">
                <a:solidFill>
                  <a:srgbClr val="0000FF"/>
                </a:solidFill>
              </a:rPr>
              <a:t> </a:t>
            </a:r>
            <a:r>
              <a:rPr lang="ru-RU" sz="2400" b="1" i="1" dirty="0">
                <a:solidFill>
                  <a:srgbClr val="0000FF"/>
                </a:solidFill>
                <a:effectLst>
                  <a:outerShdw blurRad="38100" dist="38100" dir="2700000" algn="tl">
                    <a:srgbClr val="C0C0C0"/>
                  </a:outerShdw>
                </a:effectLst>
              </a:rPr>
              <a:t>Единоначалие – принцип строительства ВС РФ.</a:t>
            </a:r>
          </a:p>
          <a:p>
            <a:pPr>
              <a:spcBef>
                <a:spcPct val="50000"/>
              </a:spcBef>
              <a:defRPr/>
            </a:pPr>
            <a:endParaRPr lang="ru-RU" sz="2400" dirty="0">
              <a:solidFill>
                <a:srgbClr val="0000FF"/>
              </a:solidFill>
            </a:endParaRPr>
          </a:p>
        </p:txBody>
      </p:sp>
      <p:sp>
        <p:nvSpPr>
          <p:cNvPr id="8197" name="Text Box 12"/>
          <p:cNvSpPr txBox="1">
            <a:spLocks noChangeArrowheads="1"/>
          </p:cNvSpPr>
          <p:nvPr/>
        </p:nvSpPr>
        <p:spPr bwMode="auto">
          <a:xfrm>
            <a:off x="250825" y="3068638"/>
            <a:ext cx="4679950"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b="1">
                <a:solidFill>
                  <a:srgbClr val="FF3300"/>
                </a:solidFill>
              </a:rPr>
              <a:t>Единоначалие</a:t>
            </a:r>
            <a:r>
              <a:rPr lang="ru-RU"/>
              <a:t> заключается в наделении командира (начальника) всей полнотой распорядительной власти по отношению к подчиненным и возложении на него персональной ответственности перед государством за все стороны жизни и деятельности воинской части, подразделения и каждого военнослужащего. </a:t>
            </a:r>
          </a:p>
        </p:txBody>
      </p:sp>
      <p:pic>
        <p:nvPicPr>
          <p:cNvPr id="8198" name="Picture 11" descr="http://forum.vgd.ru/file.php?fid=134267&amp;key=0">
            <a:hlinkClick r:id="rId3"/>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755650" y="692150"/>
            <a:ext cx="73453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ru-RU"/>
          </a:p>
        </p:txBody>
      </p:sp>
      <p:sp>
        <p:nvSpPr>
          <p:cNvPr id="9219" name="Rectangle 5"/>
          <p:cNvSpPr>
            <a:spLocks noChangeArrowheads="1"/>
          </p:cNvSpPr>
          <p:nvPr/>
        </p:nvSpPr>
        <p:spPr bwMode="auto">
          <a:xfrm>
            <a:off x="1476375" y="333375"/>
            <a:ext cx="4824413"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sz="2000" b="1">
                <a:solidFill>
                  <a:srgbClr val="FF3300"/>
                </a:solidFill>
              </a:rPr>
              <a:t>Единоначалие выражается</a:t>
            </a:r>
            <a:r>
              <a:rPr lang="ru-RU" sz="2000" b="1"/>
              <a:t> в праве командира (начальника), исходя из всесторонней оценки обстановки, единолично принимать решения, отдавать соответствующие приказы </a:t>
            </a:r>
            <a:r>
              <a:rPr lang="ru-RU" sz="2000" b="1" i="1" u="sng"/>
              <a:t>в строгом соответствии с требованиями законов</a:t>
            </a:r>
            <a:r>
              <a:rPr lang="ru-RU" sz="2000" b="1"/>
              <a:t> и воинских уставов и обеспечивать их выполнение. </a:t>
            </a:r>
          </a:p>
        </p:txBody>
      </p:sp>
      <p:sp>
        <p:nvSpPr>
          <p:cNvPr id="9220" name="Text Box 7"/>
          <p:cNvSpPr txBox="1">
            <a:spLocks noChangeArrowheads="1"/>
          </p:cNvSpPr>
          <p:nvPr/>
        </p:nvSpPr>
        <p:spPr bwMode="auto">
          <a:xfrm>
            <a:off x="3779838" y="4005263"/>
            <a:ext cx="51847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u="sng"/>
              <a:t>Обсуждение</a:t>
            </a:r>
            <a:r>
              <a:rPr lang="ru-RU" sz="2000" b="1"/>
              <a:t> приказа </a:t>
            </a:r>
            <a:r>
              <a:rPr lang="ru-RU" sz="2000" b="1" u="sng"/>
              <a:t>недопустимо</a:t>
            </a:r>
            <a:r>
              <a:rPr lang="ru-RU" sz="2000" b="1"/>
              <a:t>, а </a:t>
            </a:r>
            <a:r>
              <a:rPr lang="ru-RU" sz="2000" b="1" i="1" u="sng"/>
              <a:t>неповиновение </a:t>
            </a:r>
            <a:r>
              <a:rPr lang="ru-RU" sz="2000" b="1"/>
              <a:t>или другое неисполнение приказа </a:t>
            </a:r>
            <a:r>
              <a:rPr lang="ru-RU" sz="2000" b="1" i="1" u="sng"/>
              <a:t>является воинским преступлением</a:t>
            </a:r>
            <a:r>
              <a:rPr lang="ru-RU" sz="2000" b="1"/>
              <a:t>. </a:t>
            </a:r>
          </a:p>
        </p:txBody>
      </p:sp>
      <p:pic>
        <p:nvPicPr>
          <p:cNvPr id="9221" name="Picture 11" descr="http://forum.vgd.ru/file.php?fid=134267&amp;key=0">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9" descr="http://www.funlib.ru/cimg/2014/102419/4245184">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763" y="476250"/>
            <a:ext cx="265430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1" descr="http://hro2.org/files/images/people/solder-big.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613" y="3644900"/>
            <a:ext cx="3351212" cy="251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8413"/>
            <a:ext cx="8964613" cy="446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3" name="Text Box 4"/>
          <p:cNvSpPr txBox="1">
            <a:spLocks noChangeArrowheads="1"/>
          </p:cNvSpPr>
          <p:nvPr/>
        </p:nvSpPr>
        <p:spPr bwMode="auto">
          <a:xfrm>
            <a:off x="539750" y="1628775"/>
            <a:ext cx="71278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a:t>По своему служебному положению и воинскому званию одни военнослужащие по отношению к другим могут быть </a:t>
            </a:r>
            <a:r>
              <a:rPr lang="ru-RU" sz="2000" b="1" i="1" u="sng">
                <a:solidFill>
                  <a:srgbClr val="FF3300"/>
                </a:solidFill>
              </a:rPr>
              <a:t>начальниками или подчиненными</a:t>
            </a:r>
            <a:r>
              <a:rPr lang="ru-RU" sz="2000" b="1"/>
              <a:t>. </a:t>
            </a:r>
          </a:p>
        </p:txBody>
      </p:sp>
      <p:sp>
        <p:nvSpPr>
          <p:cNvPr id="10244" name="Text Box 5"/>
          <p:cNvSpPr txBox="1">
            <a:spLocks noChangeArrowheads="1"/>
          </p:cNvSpPr>
          <p:nvPr/>
        </p:nvSpPr>
        <p:spPr bwMode="auto">
          <a:xfrm>
            <a:off x="539750" y="2708275"/>
            <a:ext cx="7056438"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000" b="1" u="sng">
                <a:solidFill>
                  <a:srgbClr val="FF3300"/>
                </a:solidFill>
              </a:rPr>
              <a:t>Начальник</a:t>
            </a:r>
            <a:r>
              <a:rPr lang="ru-RU" sz="2000" b="1"/>
              <a:t> имеет право отдавать подчиненному приказы и требовать их исполнения. Начальник должен быть для подчиненного примером тактичности и выдержанности и не должен допускать как фамильярности, так и предвзятости. За действия, унижающие человеческое достоинство подчиненного, начальник несет ответственность. </a:t>
            </a:r>
          </a:p>
        </p:txBody>
      </p:sp>
      <p:sp>
        <p:nvSpPr>
          <p:cNvPr id="10245" name="Text Box 6"/>
          <p:cNvSpPr txBox="1">
            <a:spLocks noChangeArrowheads="1"/>
          </p:cNvSpPr>
          <p:nvPr/>
        </p:nvSpPr>
        <p:spPr bwMode="auto">
          <a:xfrm>
            <a:off x="827088" y="4292600"/>
            <a:ext cx="7775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z="2000" b="1"/>
          </a:p>
        </p:txBody>
      </p:sp>
      <p:pic>
        <p:nvPicPr>
          <p:cNvPr id="10246" name="Picture 11" descr="http://forum.vgd.ru/file.php?fid=134267&amp;key=0">
            <a:hlinkClick r:id="rId4"/>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25425" y="369888"/>
            <a:ext cx="9525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65102___-_">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65102___-_</Template>
  <TotalTime>0</TotalTime>
  <Words>920</Words>
  <Application>Microsoft Office PowerPoint</Application>
  <PresentationFormat>Экран (4:3)</PresentationFormat>
  <Paragraphs>88</Paragraphs>
  <Slides>20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20</vt:i4>
      </vt:variant>
    </vt:vector>
  </HeadingPairs>
  <TitlesOfParts>
    <vt:vector size="24" baseType="lpstr">
      <vt:lpstr>Arial</vt:lpstr>
      <vt:lpstr>Calibri</vt:lpstr>
      <vt:lpstr>Monotype Corsiva</vt:lpstr>
      <vt:lpstr>65102___-_</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cp:revision>
  <dcterms:created xsi:type="dcterms:W3CDTF">2015-10-19T08:54:33Z</dcterms:created>
  <dcterms:modified xsi:type="dcterms:W3CDTF">2015-10-19T08:54:48Z</dcterms:modified>
</cp:coreProperties>
</file>