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25"/>
  </p:notesMasterIdLst>
  <p:sldIdLst>
    <p:sldId id="349" r:id="rId2"/>
    <p:sldId id="330" r:id="rId3"/>
    <p:sldId id="325" r:id="rId4"/>
    <p:sldId id="346" r:id="rId5"/>
    <p:sldId id="331" r:id="rId6"/>
    <p:sldId id="335" r:id="rId7"/>
    <p:sldId id="332" r:id="rId8"/>
    <p:sldId id="324" r:id="rId9"/>
    <p:sldId id="305" r:id="rId10"/>
    <p:sldId id="256" r:id="rId11"/>
    <p:sldId id="321" r:id="rId12"/>
    <p:sldId id="311" r:id="rId13"/>
    <p:sldId id="310" r:id="rId14"/>
    <p:sldId id="319" r:id="rId15"/>
    <p:sldId id="318" r:id="rId16"/>
    <p:sldId id="334" r:id="rId17"/>
    <p:sldId id="260" r:id="rId18"/>
    <p:sldId id="347" r:id="rId19"/>
    <p:sldId id="326" r:id="rId20"/>
    <p:sldId id="327" r:id="rId21"/>
    <p:sldId id="315" r:id="rId22"/>
    <p:sldId id="337" r:id="rId23"/>
    <p:sldId id="329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24" autoAdjust="0"/>
    <p:restoredTop sz="94660"/>
  </p:normalViewPr>
  <p:slideViewPr>
    <p:cSldViewPr>
      <p:cViewPr varScale="1">
        <p:scale>
          <a:sx n="65" d="100"/>
          <a:sy n="65" d="100"/>
        </p:scale>
        <p:origin x="-120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9F820-A793-46B0-A4A1-B0B5E7090073}" type="datetimeFigureOut">
              <a:rPr lang="ru-RU" smtClean="0"/>
              <a:pPr/>
              <a:t>09.12.2009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6EF64-94A4-48F1-94AA-A43E27283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28172">
    <p:dissolve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ADA9260-58DD-4894-81B4-6EDD7EF0DD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28172">
    <p:dissolve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advTm="28172">
    <p:dissolve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ransition advTm="28172">
    <p:dissolve/>
    <p:sndAc>
      <p:stSnd>
        <p:snd r:embed="rId14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gif"/><Relationship Id="rId3" Type="http://schemas.openxmlformats.org/officeDocument/2006/relationships/audio" Target="../media/audio1.wav"/><Relationship Id="rId7" Type="http://schemas.openxmlformats.org/officeDocument/2006/relationships/image" Target="../media/image5.gif"/><Relationship Id="rId12" Type="http://schemas.openxmlformats.org/officeDocument/2006/relationships/image" Target="../media/image10.gif"/><Relationship Id="rId17" Type="http://schemas.openxmlformats.org/officeDocument/2006/relationships/image" Target="../media/image15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gif"/><Relationship Id="rId1" Type="http://schemas.openxmlformats.org/officeDocument/2006/relationships/tags" Target="../tags/tag1.xm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gif"/><Relationship Id="rId15" Type="http://schemas.openxmlformats.org/officeDocument/2006/relationships/image" Target="../media/image13.gif"/><Relationship Id="rId10" Type="http://schemas.openxmlformats.org/officeDocument/2006/relationships/image" Target="../media/image8.gif"/><Relationship Id="rId4" Type="http://schemas.openxmlformats.org/officeDocument/2006/relationships/image" Target="../media/image2.gif"/><Relationship Id="rId9" Type="http://schemas.openxmlformats.org/officeDocument/2006/relationships/image" Target="../media/image7.gif"/><Relationship Id="rId14" Type="http://schemas.openxmlformats.org/officeDocument/2006/relationships/image" Target="../media/image1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1.xls"/><Relationship Id="rId5" Type="http://schemas.openxmlformats.org/officeDocument/2006/relationships/image" Target="../media/image33.jpe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audio" Target="../media/audio1.wav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42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48.gif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0.gif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5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7%D0%B0%D0%BF%D0%B0%D1%85" TargetMode="External"/><Relationship Id="rId13" Type="http://schemas.openxmlformats.org/officeDocument/2006/relationships/hyperlink" Target="http://ru.wikipedia.org/wiki/%D0%9C%D0%BE%D0%BB%D1%8C" TargetMode="External"/><Relationship Id="rId18" Type="http://schemas.openxmlformats.org/officeDocument/2006/relationships/hyperlink" Target="http://ru.wikipedia.org/wiki/%D0%AD%D0%BB%D0%B5%D0%BA%D1%82%D1%80%D0%BE%D0%BD%D0%B2%D0%BE%D0%BB%D1%8C%D1%82" TargetMode="External"/><Relationship Id="rId3" Type="http://schemas.openxmlformats.org/officeDocument/2006/relationships/audio" Target="../media/audio1.wav"/><Relationship Id="rId21" Type="http://schemas.openxmlformats.org/officeDocument/2006/relationships/hyperlink" Target="http://ru.wikipedia.org/wiki/%D0%98%D0%BE%D0%BD%D0%BD%D1%8B%D0%B9_%D1%80%D0%B0%D0%B4%D0%B8%D1%83%D1%81" TargetMode="External"/><Relationship Id="rId7" Type="http://schemas.openxmlformats.org/officeDocument/2006/relationships/hyperlink" Target="http://ru.wikipedia.org/wiki/%D0%92%D0%BA%D1%83%D1%81" TargetMode="External"/><Relationship Id="rId12" Type="http://schemas.openxmlformats.org/officeDocument/2006/relationships/hyperlink" Target="http://ru.wikipedia.org/wiki/%D0%93%D1%80%D0%B0%D0%BC%D0%BC" TargetMode="External"/><Relationship Id="rId17" Type="http://schemas.openxmlformats.org/officeDocument/2006/relationships/hyperlink" Target="http://ru.wikipedia.org/wiki/%D0%94%D0%B6%D0%BE%D1%83%D0%BB%D1%8C" TargetMode="External"/><Relationship Id="rId25" Type="http://schemas.openxmlformats.org/officeDocument/2006/relationships/image" Target="../media/image21.gif"/><Relationship Id="rId2" Type="http://schemas.openxmlformats.org/officeDocument/2006/relationships/slideLayout" Target="../slideLayouts/slideLayout7.xml"/><Relationship Id="rId16" Type="http://schemas.openxmlformats.org/officeDocument/2006/relationships/hyperlink" Target="http://ru.wikipedia.org/wiki/%D0%AD%D0%BD%D0%B5%D1%80%D0%B3%D0%B8%D1%8F_%D0%B8%D0%BE%D0%BD%D0%B8%D0%B7%D0%B0%D1%86%D0%B8%D0%B8" TargetMode="External"/><Relationship Id="rId20" Type="http://schemas.openxmlformats.org/officeDocument/2006/relationships/hyperlink" Target="http://ru.wikipedia.org/wiki/%D0%9A%D0%BE%D0%B2%D0%B0%D0%BB%D0%B5%D0%BD%D1%82%D0%BD%D1%8B%D0%B9_%D1%80%D0%B0%D0%B4%D0%B8%D1%83%D1%81" TargetMode="External"/><Relationship Id="rId1" Type="http://schemas.openxmlformats.org/officeDocument/2006/relationships/tags" Target="../tags/tag5.xml"/><Relationship Id="rId6" Type="http://schemas.openxmlformats.org/officeDocument/2006/relationships/hyperlink" Target="http://ru.wikipedia.org/wiki/%D0%A6%D0%B2%D0%B5%D1%82" TargetMode="External"/><Relationship Id="rId11" Type="http://schemas.openxmlformats.org/officeDocument/2006/relationships/hyperlink" Target="http://ru.wikipedia.org/wiki/%D0%90%D1%82%D0%BE%D0%BC%D0%BD%D0%B0%D1%8F_%D0%B5%D0%B4%D0%B8%D0%BD%D0%B8%D1%86%D0%B0_%D0%BC%D0%B0%D1%81%D1%81%D1%8B" TargetMode="External"/><Relationship Id="rId24" Type="http://schemas.openxmlformats.org/officeDocument/2006/relationships/hyperlink" Target="http://ru.wikipedia.org/wiki/%D0%A1%D1%82%D0%B5%D0%BF%D0%B5%D0%BD%D1%8C_%D0%BE%D0%BA%D0%B8%D1%81%D0%BB%D0%B5%D0%BD%D0%B8%D1%8F" TargetMode="External"/><Relationship Id="rId5" Type="http://schemas.openxmlformats.org/officeDocument/2006/relationships/hyperlink" Target="http://ru.wikipedia.org/wiki/%D0%93%D0%B0%D0%B7" TargetMode="External"/><Relationship Id="rId15" Type="http://schemas.openxmlformats.org/officeDocument/2006/relationships/hyperlink" Target="http://ru.wikipedia.org/wiki/%D0%9F%D0%B8%D0%BA%D0%BE%D0%BC%D0%B5%D1%82%D1%80" TargetMode="External"/><Relationship Id="rId23" Type="http://schemas.openxmlformats.org/officeDocument/2006/relationships/hyperlink" Target="http://ru.wikipedia.org/wiki/%D0%AD%D0%BB%D0%B5%D0%BA%D1%82%D1%80%D0%BE%D0%B4%D0%BD%D1%8B%D0%B9_%D0%BF%D0%BE%D1%82%D0%B5%D0%BD%D1%86%D0%B8%D0%B0%D0%BB" TargetMode="External"/><Relationship Id="rId10" Type="http://schemas.openxmlformats.org/officeDocument/2006/relationships/hyperlink" Target="http://ru.wikipedia.org/wiki/%D0%9C%D0%BE%D0%BB%D1%8F%D1%80%D0%BD%D0%B0%D1%8F_%D0%BC%D0%B0%D1%81%D1%81%D0%B0" TargetMode="External"/><Relationship Id="rId19" Type="http://schemas.openxmlformats.org/officeDocument/2006/relationships/hyperlink" Target="http://ru.wikipedia.org/wiki/%D0%AD%D0%BB%D0%B5%D0%BA%D1%82%D1%80%D0%BE%D0%BD%D0%BD%D0%B0%D1%8F_%D0%BA%D0%BE%D0%BD%D1%84%D0%B8%D0%B3%D1%83%D1%80%D0%B0%D1%86%D0%B8%D1%8F" TargetMode="External"/><Relationship Id="rId4" Type="http://schemas.openxmlformats.org/officeDocument/2006/relationships/hyperlink" Target="http://ru.wikipedia.org/wiki/%D0%97%D0%B0%D1%80%D1%8F%D0%B4%D0%BE%D0%B2%D0%BE%D0%B5_%D1%87%D0%B8%D1%81%D0%BB%D0%BE" TargetMode="External"/><Relationship Id="rId9" Type="http://schemas.openxmlformats.org/officeDocument/2006/relationships/hyperlink" Target="http://ru.wikipedia.org/wiki/%D0%90%D1%82%D0%BE%D0%BC%D0%BD%D0%B0%D1%8F_%D0%BC%D0%B0%D1%81%D1%81%D0%B0" TargetMode="External"/><Relationship Id="rId14" Type="http://schemas.openxmlformats.org/officeDocument/2006/relationships/hyperlink" Target="http://ru.wikipedia.org/wiki/%D0%A0%D0%B0%D0%B4%D0%B8%D1%83%D1%81_%D0%B0%D1%82%D0%BE%D0%BC%D0%B0" TargetMode="External"/><Relationship Id="rId22" Type="http://schemas.openxmlformats.org/officeDocument/2006/relationships/hyperlink" Target="http://ru.wikipedia.org/wiki/%D0%AD%D0%BB%D0%B5%D0%BA%D1%82%D1%80%D0%BE%D0%BE%D1%82%D1%80%D0%B8%D1%86%D0%B0%D1%82%D0%B5%D0%BB%D1%8C%D0%BD%D0%BE%D1%81%D1%82%D1%8C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4.jpeg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2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ate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sneh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28800"/>
            <a:ext cx="762000" cy="714375"/>
          </a:xfrm>
          <a:prstGeom prst="rect">
            <a:avLst/>
          </a:prstGeom>
        </p:spPr>
      </p:pic>
      <p:pic>
        <p:nvPicPr>
          <p:cNvPr id="6" name="Рисунок 5" descr="sne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828800"/>
            <a:ext cx="666750" cy="714375"/>
          </a:xfrm>
          <a:prstGeom prst="rect">
            <a:avLst/>
          </a:prstGeom>
        </p:spPr>
      </p:pic>
      <p:pic>
        <p:nvPicPr>
          <p:cNvPr id="7" name="Рисунок 6" descr="sned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0" y="1828800"/>
            <a:ext cx="742950" cy="714375"/>
          </a:xfrm>
          <a:prstGeom prst="rect">
            <a:avLst/>
          </a:prstGeom>
        </p:spPr>
      </p:pic>
      <p:pic>
        <p:nvPicPr>
          <p:cNvPr id="8" name="Рисунок 7" descr="sner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2200" y="1828800"/>
            <a:ext cx="847725" cy="714375"/>
          </a:xfrm>
          <a:prstGeom prst="rect">
            <a:avLst/>
          </a:prstGeom>
        </p:spPr>
      </p:pic>
      <p:pic>
        <p:nvPicPr>
          <p:cNvPr id="9" name="Рисунок 8" descr="sneo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6600" y="1828800"/>
            <a:ext cx="714375" cy="714375"/>
          </a:xfrm>
          <a:prstGeom prst="rect">
            <a:avLst/>
          </a:prstGeom>
        </p:spPr>
      </p:pic>
      <p:pic>
        <p:nvPicPr>
          <p:cNvPr id="10" name="Рисунок 9" descr="sneg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4800" y="1828800"/>
            <a:ext cx="714375" cy="714375"/>
          </a:xfrm>
          <a:prstGeom prst="rect">
            <a:avLst/>
          </a:prstGeom>
        </p:spPr>
      </p:pic>
      <p:pic>
        <p:nvPicPr>
          <p:cNvPr id="11" name="Рисунок 10" descr="snee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53000" y="1828800"/>
            <a:ext cx="676275" cy="714375"/>
          </a:xfrm>
          <a:prstGeom prst="rect">
            <a:avLst/>
          </a:prstGeom>
        </p:spPr>
      </p:pic>
      <p:pic>
        <p:nvPicPr>
          <p:cNvPr id="12" name="Рисунок 11" descr="snen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15000" y="1828800"/>
            <a:ext cx="762000" cy="714375"/>
          </a:xfrm>
          <a:prstGeom prst="rect">
            <a:avLst/>
          </a:prstGeom>
        </p:spPr>
      </p:pic>
      <p:pic>
        <p:nvPicPr>
          <p:cNvPr id="13" name="Рисунок 12" descr="snei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53200" y="1828800"/>
            <a:ext cx="438150" cy="714375"/>
          </a:xfrm>
          <a:prstGeom prst="rect">
            <a:avLst/>
          </a:prstGeom>
        </p:spPr>
      </p:pic>
      <p:pic>
        <p:nvPicPr>
          <p:cNvPr id="14" name="Рисунок 13" descr="sneu.gi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62800" y="1828800"/>
            <a:ext cx="666750" cy="714375"/>
          </a:xfrm>
          <a:prstGeom prst="rect">
            <a:avLst/>
          </a:prstGeom>
        </p:spPr>
      </p:pic>
      <p:pic>
        <p:nvPicPr>
          <p:cNvPr id="15" name="Рисунок 14" descr="snem.gi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01000" y="1828800"/>
            <a:ext cx="952500" cy="714375"/>
          </a:xfrm>
          <a:prstGeom prst="rect">
            <a:avLst/>
          </a:prstGeom>
        </p:spPr>
      </p:pic>
      <p:pic>
        <p:nvPicPr>
          <p:cNvPr id="18" name="Рисунок 17" descr="wfall00008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5715000"/>
            <a:ext cx="952500" cy="1143000"/>
          </a:xfrm>
          <a:prstGeom prst="rect">
            <a:avLst/>
          </a:prstGeom>
        </p:spPr>
      </p:pic>
      <p:pic>
        <p:nvPicPr>
          <p:cNvPr id="16" name="Рисунок 15" descr="fairywaterfall.gif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24500" y="3781425"/>
            <a:ext cx="3619500" cy="307657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352800" y="0"/>
            <a:ext cx="11721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3937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6-8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3789363"/>
          </a:xfrm>
          <a:prstGeom prst="rect">
            <a:avLst/>
          </a:prstGeom>
          <a:noFill/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2997200"/>
          <a:ext cx="9144000" cy="3860800"/>
        </p:xfrm>
        <a:graphic>
          <a:graphicData uri="http://schemas.openxmlformats.org/presentationml/2006/ole">
            <p:oleObj spid="_x0000_s1026" name="Диаграмма" r:id="rId6" imgW="3095549" imgH="1590751" progId="Excel.Sheet.8">
              <p:embed followColorScheme="textAndBackground"/>
            </p:oleObj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059113" y="3213100"/>
            <a:ext cx="1150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A50021"/>
                </a:solidFill>
                <a:latin typeface="Arial" charset="0"/>
              </a:rPr>
              <a:t>1 %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505200" y="5805488"/>
            <a:ext cx="228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6666FF"/>
                </a:solidFill>
                <a:latin typeface="Arial" charset="0"/>
              </a:rPr>
              <a:t>99 %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066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kern="10" dirty="0" smtClean="0">
                <a:ln w="12700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Вода</a:t>
            </a:r>
            <a:r>
              <a:rPr lang="ru-RU" sz="4000" kern="10" dirty="0" smtClean="0">
                <a:ln w="12700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- </a:t>
            </a:r>
            <a:r>
              <a:rPr lang="ru-RU" sz="3200" kern="10" dirty="0" smtClean="0">
                <a:ln w="12700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это самое распространенное </a:t>
            </a:r>
            <a:endParaRPr lang="ru-RU" sz="3200" kern="10" dirty="0">
              <a:ln w="12700">
                <a:solidFill>
                  <a:srgbClr val="FF3399"/>
                </a:solidFill>
                <a:round/>
                <a:headEnd/>
                <a:tailEnd/>
              </a:ln>
              <a:solidFill>
                <a:schemeClr val="tx1">
                  <a:alpha val="50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1447800"/>
            <a:ext cx="43883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kern="10" dirty="0" smtClean="0">
                <a:ln w="12700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вещество на </a:t>
            </a:r>
            <a:r>
              <a:rPr lang="ru-RU" sz="4400" kern="10" dirty="0" smtClean="0">
                <a:ln w="12700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chemeClr val="tx1">
                    <a:alpha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Земле</a:t>
            </a:r>
            <a:endParaRPr lang="ru-RU" sz="4400" kern="10" dirty="0">
              <a:ln w="12700">
                <a:solidFill>
                  <a:srgbClr val="FF3399"/>
                </a:solidFill>
                <a:round/>
                <a:headEnd/>
                <a:tailEnd/>
              </a:ln>
              <a:solidFill>
                <a:schemeClr val="tx1">
                  <a:alpha val="50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2"/>
    </p:custDataLst>
  </p:cSld>
  <p:clrMapOvr>
    <a:masterClrMapping/>
  </p:clrMapOvr>
  <p:transition advTm="17688">
    <p:dissolve/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65402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 t="15625" r="11458" b="7813"/>
          <a:stretch>
            <a:fillRect/>
          </a:stretch>
        </p:blipFill>
        <p:spPr>
          <a:xfrm>
            <a:off x="-152400" y="0"/>
            <a:ext cx="9296400" cy="6858000"/>
          </a:xfrm>
          <a:noFill/>
          <a:ln/>
        </p:spPr>
      </p:pic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7086600" y="4495800"/>
            <a:ext cx="136683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Подземные</a:t>
            </a:r>
            <a:r>
              <a:rPr 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воды</a:t>
            </a:r>
          </a:p>
        </p:txBody>
      </p:sp>
      <p:sp>
        <p:nvSpPr>
          <p:cNvPr id="12303" name="AutoShape 15"/>
          <p:cNvSpPr>
            <a:spLocks noChangeArrowheads="1"/>
          </p:cNvSpPr>
          <p:nvPr/>
        </p:nvSpPr>
        <p:spPr bwMode="auto">
          <a:xfrm>
            <a:off x="3581400" y="2895600"/>
            <a:ext cx="215900" cy="976312"/>
          </a:xfrm>
          <a:prstGeom prst="downArrow">
            <a:avLst>
              <a:gd name="adj1" fmla="val 50000"/>
              <a:gd name="adj2" fmla="val 113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468313" y="4437063"/>
            <a:ext cx="25209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Испарение</a:t>
            </a:r>
          </a:p>
          <a:p>
            <a:pPr algn="ctr"/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воды</a:t>
            </a:r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>
            <a:off x="4787900" y="3500438"/>
            <a:ext cx="215900" cy="976312"/>
          </a:xfrm>
          <a:prstGeom prst="upArrow">
            <a:avLst>
              <a:gd name="adj1" fmla="val 50000"/>
              <a:gd name="adj2" fmla="val 113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06" name="AutoShape 18"/>
          <p:cNvSpPr>
            <a:spLocks noChangeArrowheads="1"/>
          </p:cNvSpPr>
          <p:nvPr/>
        </p:nvSpPr>
        <p:spPr bwMode="auto">
          <a:xfrm rot="-1292411">
            <a:off x="6266771" y="4810627"/>
            <a:ext cx="1368425" cy="360363"/>
          </a:xfrm>
          <a:prstGeom prst="leftArrow">
            <a:avLst>
              <a:gd name="adj1" fmla="val 45102"/>
              <a:gd name="adj2" fmla="val 654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07" name="AutoShape 19"/>
          <p:cNvSpPr>
            <a:spLocks noChangeArrowheads="1"/>
          </p:cNvSpPr>
          <p:nvPr/>
        </p:nvSpPr>
        <p:spPr bwMode="auto">
          <a:xfrm>
            <a:off x="6248400" y="3200400"/>
            <a:ext cx="269875" cy="976312"/>
          </a:xfrm>
          <a:prstGeom prst="downArrow">
            <a:avLst>
              <a:gd name="adj1" fmla="val 50000"/>
              <a:gd name="adj2" fmla="val 904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038600" y="1844675"/>
            <a:ext cx="2438399" cy="1368425"/>
            <a:chOff x="2928" y="2023"/>
            <a:chExt cx="2544" cy="576"/>
          </a:xfrm>
        </p:grpSpPr>
        <p:sp>
          <p:nvSpPr>
            <p:cNvPr id="12312" name="Rectangle 24"/>
            <p:cNvSpPr>
              <a:spLocks noChangeArrowheads="1"/>
            </p:cNvSpPr>
            <p:nvPr/>
          </p:nvSpPr>
          <p:spPr bwMode="auto">
            <a:xfrm>
              <a:off x="2928" y="2023"/>
              <a:ext cx="81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/>
              <a:r>
                <a:rPr lang="ru-RU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Выпадение</a:t>
              </a:r>
            </a:p>
            <a:p>
              <a:pPr algn="r"/>
              <a:r>
                <a:rPr lang="ru-RU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      осадков</a:t>
              </a:r>
            </a:p>
          </p:txBody>
        </p:sp>
        <p:sp>
          <p:nvSpPr>
            <p:cNvPr id="12313" name="Rectangle 25"/>
            <p:cNvSpPr>
              <a:spLocks noChangeArrowheads="1"/>
            </p:cNvSpPr>
            <p:nvPr/>
          </p:nvSpPr>
          <p:spPr bwMode="auto">
            <a:xfrm>
              <a:off x="4656" y="2263"/>
              <a:ext cx="81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Выпадение</a:t>
              </a:r>
            </a:p>
            <a:p>
              <a:r>
                <a:rPr lang="ru-RU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осадков</a:t>
              </a:r>
            </a:p>
          </p:txBody>
        </p:sp>
      </p:grpSp>
      <p:sp>
        <p:nvSpPr>
          <p:cNvPr id="12315" name="AutoShape 27"/>
          <p:cNvSpPr>
            <a:spLocks noChangeArrowheads="1"/>
          </p:cNvSpPr>
          <p:nvPr/>
        </p:nvSpPr>
        <p:spPr bwMode="auto">
          <a:xfrm>
            <a:off x="1447800" y="3200400"/>
            <a:ext cx="144463" cy="1439862"/>
          </a:xfrm>
          <a:prstGeom prst="upArrow">
            <a:avLst>
              <a:gd name="adj1" fmla="val 50000"/>
              <a:gd name="adj2" fmla="val 2491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4643438" y="4508500"/>
            <a:ext cx="12969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Испарение</a:t>
            </a:r>
          </a:p>
          <a:p>
            <a:pPr algn="ctr"/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воды</a:t>
            </a:r>
          </a:p>
        </p:txBody>
      </p: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1042988" y="1989138"/>
            <a:ext cx="14414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конденсация</a:t>
            </a:r>
          </a:p>
        </p:txBody>
      </p:sp>
      <p:sp>
        <p:nvSpPr>
          <p:cNvPr id="12319" name="AutoShape 31"/>
          <p:cNvSpPr>
            <a:spLocks noChangeArrowheads="1"/>
          </p:cNvSpPr>
          <p:nvPr/>
        </p:nvSpPr>
        <p:spPr bwMode="auto">
          <a:xfrm flipV="1">
            <a:off x="1752600" y="2362200"/>
            <a:ext cx="1582738" cy="215900"/>
          </a:xfrm>
          <a:prstGeom prst="rightArrow">
            <a:avLst>
              <a:gd name="adj1" fmla="val 50000"/>
              <a:gd name="adj2" fmla="val 18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-228600" y="0"/>
            <a:ext cx="9372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Запасы  воды остаются</a:t>
            </a:r>
          </a:p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неизменными в течение миллиардов лет, т.к. вода совершает  постоянный круговорот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.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42876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  <p:bldP spid="12303" grpId="0" animBg="1"/>
      <p:bldP spid="12304" grpId="0"/>
      <p:bldP spid="12305" grpId="0" animBg="1"/>
      <p:bldP spid="12306" grpId="0" animBg="1"/>
      <p:bldP spid="12307" grpId="0" animBg="1"/>
      <p:bldP spid="12315" grpId="0" animBg="1"/>
      <p:bldP spid="12316" grpId="0"/>
      <p:bldP spid="12317" grpId="0"/>
      <p:bldP spid="12319" grpId="0" animBg="1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ature1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52400"/>
            <a:ext cx="2895600" cy="2209800"/>
          </a:xfrm>
          <a:prstGeom prst="rect">
            <a:avLst/>
          </a:prstGeom>
        </p:spPr>
      </p:pic>
      <p:pic>
        <p:nvPicPr>
          <p:cNvPr id="8" name="Рисунок 7" descr="wfall0000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4495800"/>
            <a:ext cx="2857500" cy="2228850"/>
          </a:xfrm>
          <a:prstGeom prst="rect">
            <a:avLst/>
          </a:prstGeom>
        </p:spPr>
      </p:pic>
      <p:pic>
        <p:nvPicPr>
          <p:cNvPr id="9" name="Рисунок 8" descr="WinterWolvesSnow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600" y="4495800"/>
            <a:ext cx="2952600" cy="2179200"/>
          </a:xfrm>
          <a:prstGeom prst="rect">
            <a:avLst/>
          </a:prstGeom>
        </p:spPr>
      </p:pic>
      <p:pic>
        <p:nvPicPr>
          <p:cNvPr id="110593" name="Picture 1" descr="C:\Users\Nina\Downloads\Новая папка (17)\images22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9800" y="152400"/>
            <a:ext cx="2819400" cy="2286000"/>
          </a:xfrm>
          <a:prstGeom prst="rect">
            <a:avLst/>
          </a:prstGeom>
          <a:noFill/>
        </p:spPr>
      </p:pic>
      <p:pic>
        <p:nvPicPr>
          <p:cNvPr id="106497" name="Picture 1" descr="C:\Users\Nina\Downloads\Новая папка (17)\WEATHER1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86200" y="2895600"/>
            <a:ext cx="1019175" cy="9525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3751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L33p1p0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3124200"/>
            <a:ext cx="2232025" cy="2160587"/>
          </a:xfrm>
          <a:noFill/>
          <a:ln/>
        </p:spPr>
      </p:pic>
      <p:pic>
        <p:nvPicPr>
          <p:cNvPr id="13318" name="Picture 6" descr="L33p1p03"/>
          <p:cNvPicPr>
            <a:picLocks noChangeAspect="1" noChangeArrowheads="1"/>
          </p:cNvPicPr>
          <p:nvPr/>
        </p:nvPicPr>
        <p:blipFill>
          <a:blip r:embed="rId5">
            <a:lum bright="6000"/>
          </a:blip>
          <a:srcRect/>
          <a:stretch>
            <a:fillRect/>
          </a:stretch>
        </p:blipFill>
        <p:spPr bwMode="auto">
          <a:xfrm>
            <a:off x="6172200" y="2514600"/>
            <a:ext cx="2592387" cy="3057525"/>
          </a:xfrm>
          <a:prstGeom prst="rect">
            <a:avLst/>
          </a:prstGeom>
          <a:noFill/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04800" y="5257800"/>
            <a:ext cx="22860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Сульфат меди</a:t>
            </a:r>
          </a:p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хорошо</a:t>
            </a:r>
          </a:p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растворим </a:t>
            </a:r>
          </a:p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в воде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6172200" y="5562600"/>
            <a:ext cx="2535237" cy="1135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Песок </a:t>
            </a:r>
          </a:p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не растворяется</a:t>
            </a:r>
          </a:p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в воде</a:t>
            </a:r>
          </a:p>
        </p:txBody>
      </p:sp>
      <p:pic>
        <p:nvPicPr>
          <p:cNvPr id="13317" name="Picture 5" descr="L36p1p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2895600"/>
            <a:ext cx="2806700" cy="2376487"/>
          </a:xfrm>
          <a:prstGeom prst="rect">
            <a:avLst/>
          </a:prstGeom>
          <a:noFill/>
        </p:spPr>
      </p:pic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2895600" y="5257800"/>
            <a:ext cx="2879725" cy="144779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Борная кислота</a:t>
            </a:r>
          </a:p>
          <a:p>
            <a:pPr algn="ctr"/>
            <a:r>
              <a:rPr lang="ru-RU" sz="2400" b="1" dirty="0" err="1">
                <a:solidFill>
                  <a:schemeClr val="bg2"/>
                </a:solidFill>
                <a:latin typeface="Monotype Corsiva" pitchFamily="66" charset="0"/>
              </a:rPr>
              <a:t>малорастворима</a:t>
            </a:r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2400" b="1" dirty="0">
                <a:solidFill>
                  <a:schemeClr val="bg2"/>
                </a:solidFill>
                <a:latin typeface="Monotype Corsiva" pitchFamily="66" charset="0"/>
              </a:rPr>
              <a:t>в воде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24000" y="304800"/>
            <a:ext cx="3369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Вода</a:t>
            </a:r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– универсальный растворитель</a:t>
            </a:r>
            <a:b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</a:b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она хорошо </a:t>
            </a:r>
            <a:r>
              <a:rPr 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растворяет</a:t>
            </a:r>
            <a:r>
              <a:rPr 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ионные </a:t>
            </a:r>
          </a:p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соединения и вещества,</a:t>
            </a:r>
          </a:p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состоящие из полярных молекул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0188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22" grpId="0" animBg="1"/>
      <p:bldP spid="133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7" name="Group 3"/>
          <p:cNvGraphicFramePr>
            <a:graphicFrameLocks noGrp="1"/>
          </p:cNvGraphicFramePr>
          <p:nvPr/>
        </p:nvGraphicFramePr>
        <p:xfrm>
          <a:off x="1" y="1875788"/>
          <a:ext cx="9143999" cy="4982212"/>
        </p:xfrm>
        <a:graphic>
          <a:graphicData uri="http://schemas.openxmlformats.org/drawingml/2006/table">
            <a:tbl>
              <a:tblPr/>
              <a:tblGrid>
                <a:gridCol w="3777521"/>
                <a:gridCol w="2945567"/>
                <a:gridCol w="2420911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FF99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Кислород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9900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Водород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FFFF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652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</a:rPr>
                        <a:t>Химический знак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FF99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9900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FFFF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926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</a:rPr>
                        <a:t>Относительная атомная масса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FF99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9900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FFFF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6538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</a:rPr>
                        <a:t>Молекула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FF99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О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9900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Н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FFFF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926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</a:rPr>
                        <a:t>Относительная молекулярная масса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FF99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9900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FFFF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652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</a:rPr>
                        <a:t>Молярная масса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FF99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32 г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9900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 г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FFFF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6538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</a:rPr>
                        <a:t>Валентность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FF99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II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9900"/>
                        </a:gs>
                        <a:gs pos="100000">
                          <a:srgbClr val="FFFF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I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FFFF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2400" y="0"/>
            <a:ext cx="8610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solidFill>
                  <a:srgbClr val="0000CC"/>
                </a:solidFill>
                <a:latin typeface="Bookman Old Style" pitchFamily="18" charset="0"/>
              </a:rPr>
              <a:t>Общая характеристика</a:t>
            </a:r>
          </a:p>
          <a:p>
            <a:pPr algn="ctr"/>
            <a:r>
              <a:rPr lang="ru-RU" sz="4800" b="1" dirty="0" smtClean="0">
                <a:solidFill>
                  <a:srgbClr val="0000CC"/>
                </a:solidFill>
                <a:latin typeface="Bookman Old Style" pitchFamily="18" charset="0"/>
              </a:rPr>
              <a:t> газообразных веществ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7641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Group 2"/>
          <p:cNvGraphicFramePr>
            <a:graphicFrameLocks noGrp="1"/>
          </p:cNvGraphicFramePr>
          <p:nvPr/>
        </p:nvGraphicFramePr>
        <p:xfrm>
          <a:off x="0" y="0"/>
          <a:ext cx="9036050" cy="7053821"/>
        </p:xfrm>
        <a:graphic>
          <a:graphicData uri="http://schemas.openxmlformats.org/drawingml/2006/table">
            <a:tbl>
              <a:tblPr/>
              <a:tblGrid>
                <a:gridCol w="2050362"/>
                <a:gridCol w="2208082"/>
                <a:gridCol w="2208082"/>
                <a:gridCol w="2569524"/>
              </a:tblGrid>
              <a:tr h="751841">
                <a:tc rowSpan="2"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Признаки сравнения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Сопоставление физических свойств веществ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Выводы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2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кислород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водород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463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Агрегатное состояние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Г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А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Г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А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Mr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 (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воздуха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)=29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Mr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 (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О2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)=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32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Mr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 (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Н2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)=2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Водород легче воздуха и кислорода.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Самый лёгкий газ.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86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Цвет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ц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ц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286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Запах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з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з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286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Вкус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б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в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7375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Плотность (легче или тяжелее)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=1,429 г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=0,0089 г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7375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Растворимость в воде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малорастворим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малорастворим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677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 кипения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- 183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- 252</a:t>
                      </a:r>
                      <a:r>
                        <a:rPr kumimoji="0" lang="ru-RU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Tm="23017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1371600"/>
            <a:ext cx="9144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666633"/>
                </a:solidFill>
                <a:latin typeface="Tahoma" pitchFamily="34" charset="0"/>
              </a:rPr>
              <a:t>В лаборатории: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ru-RU" sz="2800" b="1" dirty="0">
                <a:solidFill>
                  <a:schemeClr val="accent2"/>
                </a:solidFill>
              </a:rPr>
              <a:t>Взаимодействие цинка с соляной кислотой: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>
                <a:solidFill>
                  <a:schemeClr val="accent2"/>
                </a:solidFill>
              </a:rPr>
              <a:t>         </a:t>
            </a:r>
            <a:r>
              <a:rPr lang="en-US" sz="3200" b="1" dirty="0">
                <a:solidFill>
                  <a:srgbClr val="0070C0"/>
                </a:solidFill>
              </a:rPr>
              <a:t>Zn+2H </a:t>
            </a:r>
            <a:r>
              <a:rPr lang="en-US" sz="3200" b="1" dirty="0" err="1">
                <a:solidFill>
                  <a:srgbClr val="0070C0"/>
                </a:solidFill>
              </a:rPr>
              <a:t>Cl</a:t>
            </a:r>
            <a:r>
              <a:rPr lang="en-US" sz="3200" b="1" dirty="0">
                <a:solidFill>
                  <a:srgbClr val="0070C0"/>
                </a:solidFill>
              </a:rPr>
              <a:t>=ZnCl</a:t>
            </a:r>
            <a:r>
              <a:rPr lang="en-US" sz="3200" b="1" baseline="-25000" dirty="0">
                <a:solidFill>
                  <a:srgbClr val="0070C0"/>
                </a:solidFill>
              </a:rPr>
              <a:t>2</a:t>
            </a:r>
            <a:r>
              <a:rPr lang="en-US" sz="3200" b="1" dirty="0">
                <a:solidFill>
                  <a:srgbClr val="0070C0"/>
                </a:solidFill>
              </a:rPr>
              <a:t>+</a:t>
            </a:r>
            <a:r>
              <a:rPr lang="en-US" sz="3200" b="1" baseline="-25000" dirty="0">
                <a:solidFill>
                  <a:srgbClr val="0070C0"/>
                </a:solidFill>
              </a:rPr>
              <a:t> </a:t>
            </a:r>
            <a:r>
              <a:rPr lang="en-US" sz="3200" b="1" dirty="0">
                <a:solidFill>
                  <a:srgbClr val="0070C0"/>
                </a:solidFill>
              </a:rPr>
              <a:t>H</a:t>
            </a:r>
            <a:r>
              <a:rPr lang="en-US" sz="3200" b="1" baseline="-25000" dirty="0">
                <a:solidFill>
                  <a:srgbClr val="0070C0"/>
                </a:solidFill>
              </a:rPr>
              <a:t>2</a:t>
            </a:r>
            <a:endParaRPr lang="en-US" sz="3200" b="1" dirty="0">
              <a:solidFill>
                <a:srgbClr val="0070C0"/>
              </a:solidFill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</a:pPr>
            <a:r>
              <a:rPr lang="ru-RU" sz="3200" b="1" baseline="-25000" dirty="0">
                <a:solidFill>
                  <a:schemeClr val="accent2"/>
                </a:solidFill>
              </a:rPr>
              <a:t>                                                                              </a:t>
            </a:r>
            <a:r>
              <a:rPr lang="ru-RU" sz="3200" b="1" baseline="30000" dirty="0">
                <a:solidFill>
                  <a:srgbClr val="0070C0"/>
                </a:solidFill>
              </a:rPr>
              <a:t>хлорид цинка</a:t>
            </a:r>
            <a:endParaRPr lang="en-US" sz="3200" b="1" baseline="-25000" dirty="0">
              <a:solidFill>
                <a:srgbClr val="0070C0"/>
              </a:solidFill>
            </a:endParaRP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  <a:buFontTx/>
              <a:buAutoNum type="arabicPeriod" startAt="2"/>
            </a:pPr>
            <a:r>
              <a:rPr lang="ru-RU" sz="2800" b="1" dirty="0">
                <a:solidFill>
                  <a:schemeClr val="accent2"/>
                </a:solidFill>
              </a:rPr>
              <a:t>Взаимодействие калия с водой: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0070C0"/>
                </a:solidFill>
              </a:rPr>
              <a:t>2К+</a:t>
            </a:r>
            <a:r>
              <a:rPr lang="en-US" sz="3200" b="1" dirty="0">
                <a:solidFill>
                  <a:srgbClr val="0070C0"/>
                </a:solidFill>
              </a:rPr>
              <a:t>2H</a:t>
            </a:r>
            <a:r>
              <a:rPr lang="ru-RU" sz="3200" b="1" baseline="-25000" dirty="0">
                <a:solidFill>
                  <a:srgbClr val="0070C0"/>
                </a:solidFill>
              </a:rPr>
              <a:t>2</a:t>
            </a:r>
            <a:r>
              <a:rPr lang="en-US" sz="3200" b="1" dirty="0">
                <a:solidFill>
                  <a:srgbClr val="0070C0"/>
                </a:solidFill>
              </a:rPr>
              <a:t>O=2KOH+H</a:t>
            </a:r>
            <a:r>
              <a:rPr lang="ru-RU" sz="3200" b="1" baseline="-25000" dirty="0">
                <a:solidFill>
                  <a:srgbClr val="0070C0"/>
                </a:solidFill>
              </a:rPr>
              <a:t>2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 baseline="30000" dirty="0">
                <a:solidFill>
                  <a:schemeClr val="accent2"/>
                </a:solidFill>
              </a:rPr>
              <a:t>                          </a:t>
            </a:r>
            <a:r>
              <a:rPr lang="ru-RU" sz="3200" b="1" baseline="30000" dirty="0" err="1">
                <a:solidFill>
                  <a:srgbClr val="0070C0"/>
                </a:solidFill>
              </a:rPr>
              <a:t>гидроксид</a:t>
            </a:r>
            <a:endParaRPr lang="ru-RU" sz="3200" b="1" baseline="30000" dirty="0">
              <a:solidFill>
                <a:srgbClr val="0070C0"/>
              </a:solidFill>
            </a:endParaRP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 baseline="30000" dirty="0">
                <a:solidFill>
                  <a:srgbClr val="0070C0"/>
                </a:solidFill>
              </a:rPr>
              <a:t>                            калия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en-US" sz="2800" b="1" baseline="-25000" dirty="0">
                <a:solidFill>
                  <a:schemeClr val="accent2"/>
                </a:solidFill>
              </a:rPr>
              <a:t>    </a:t>
            </a:r>
            <a:r>
              <a:rPr lang="ru-RU" sz="2800" b="1" dirty="0">
                <a:solidFill>
                  <a:srgbClr val="666633"/>
                </a:solidFill>
                <a:latin typeface="Tahoma" pitchFamily="34" charset="0"/>
              </a:rPr>
              <a:t>В промышленности:</a:t>
            </a:r>
            <a:endParaRPr lang="en-US" sz="2800" b="1" dirty="0">
              <a:solidFill>
                <a:srgbClr val="666633"/>
              </a:solidFill>
              <a:latin typeface="Tahoma" pitchFamily="34" charset="0"/>
            </a:endParaRP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>
                <a:solidFill>
                  <a:schemeClr val="accent2"/>
                </a:solidFill>
              </a:rPr>
              <a:t>Разложение воды электрическим током: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0070C0"/>
                </a:solidFill>
              </a:rPr>
              <a:t>2</a:t>
            </a:r>
            <a:r>
              <a:rPr lang="en-US" sz="3200" b="1" dirty="0">
                <a:solidFill>
                  <a:srgbClr val="0070C0"/>
                </a:solidFill>
              </a:rPr>
              <a:t>H</a:t>
            </a:r>
            <a:r>
              <a:rPr lang="ru-RU" sz="3200" b="1" baseline="-25000" dirty="0">
                <a:solidFill>
                  <a:srgbClr val="0070C0"/>
                </a:solidFill>
              </a:rPr>
              <a:t>2</a:t>
            </a:r>
            <a:r>
              <a:rPr lang="en-US" sz="3200" b="1" dirty="0">
                <a:solidFill>
                  <a:srgbClr val="0070C0"/>
                </a:solidFill>
              </a:rPr>
              <a:t>O=2H</a:t>
            </a:r>
            <a:r>
              <a:rPr lang="ru-RU" sz="3200" b="1" baseline="-25000" dirty="0">
                <a:solidFill>
                  <a:srgbClr val="0070C0"/>
                </a:solidFill>
              </a:rPr>
              <a:t>2</a:t>
            </a:r>
            <a:r>
              <a:rPr lang="en-US" sz="3200" b="1" dirty="0">
                <a:solidFill>
                  <a:srgbClr val="0070C0"/>
                </a:solidFill>
              </a:rPr>
              <a:t>+O</a:t>
            </a:r>
            <a:r>
              <a:rPr lang="ru-RU" sz="3200" b="1" baseline="-25000" dirty="0">
                <a:solidFill>
                  <a:srgbClr val="0070C0"/>
                </a:solidFill>
              </a:rPr>
              <a:t>2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</a:pPr>
            <a:endParaRPr lang="ru-RU" sz="2800" b="1" baseline="-25000" dirty="0">
              <a:solidFill>
                <a:schemeClr val="accent2"/>
              </a:solidFill>
            </a:endParaRPr>
          </a:p>
        </p:txBody>
      </p:sp>
      <p:pic>
        <p:nvPicPr>
          <p:cNvPr id="5" name="Рисунок 4" descr="island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3733800"/>
            <a:ext cx="1837440" cy="1584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800" y="381000"/>
            <a:ext cx="798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666633"/>
                </a:solidFill>
                <a:latin typeface="Georgia" pitchFamily="18" charset="0"/>
              </a:rPr>
              <a:t>Получение водорода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31969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995738" y="2924175"/>
            <a:ext cx="1512887" cy="1225550"/>
          </a:xfrm>
          <a:prstGeom prst="ellipse">
            <a:avLst/>
          </a:prstGeom>
          <a:solidFill>
            <a:srgbClr val="66CCFF"/>
          </a:solidFill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>
                <a:solidFill>
                  <a:srgbClr val="CC3300"/>
                </a:solidFill>
              </a:rPr>
              <a:t>H</a:t>
            </a:r>
            <a:r>
              <a:rPr lang="en-US" sz="4000" b="1" baseline="-25000">
                <a:solidFill>
                  <a:srgbClr val="CC3300"/>
                </a:solidFill>
              </a:rPr>
              <a:t>2</a:t>
            </a:r>
            <a:endParaRPr lang="ru-RU" sz="4000" b="1" baseline="-25000">
              <a:solidFill>
                <a:srgbClr val="CC3300"/>
              </a:solidFill>
            </a:endParaRPr>
          </a:p>
        </p:txBody>
      </p: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685800" y="990600"/>
            <a:ext cx="3429000" cy="1752600"/>
          </a:xfrm>
          <a:prstGeom prst="ellipse">
            <a:avLst/>
          </a:prstGeom>
          <a:solidFill>
            <a:srgbClr val="66CCFF"/>
          </a:solidFill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336600"/>
                </a:solidFill>
              </a:rPr>
              <a:t>Для получения </a:t>
            </a:r>
          </a:p>
          <a:p>
            <a:pPr algn="ctr"/>
            <a:r>
              <a:rPr lang="ru-RU" b="1" dirty="0">
                <a:solidFill>
                  <a:srgbClr val="336600"/>
                </a:solidFill>
              </a:rPr>
              <a:t>аммиака</a:t>
            </a:r>
          </a:p>
          <a:p>
            <a:pPr algn="ctr"/>
            <a:r>
              <a:rPr lang="en-US" b="1" dirty="0">
                <a:solidFill>
                  <a:srgbClr val="336600"/>
                </a:solidFill>
              </a:rPr>
              <a:t>NH</a:t>
            </a:r>
            <a:r>
              <a:rPr lang="en-US" b="1" baseline="-25000" dirty="0">
                <a:solidFill>
                  <a:srgbClr val="336600"/>
                </a:solidFill>
              </a:rPr>
              <a:t>3</a:t>
            </a:r>
            <a:endParaRPr lang="ru-RU" b="1" baseline="-25000" dirty="0">
              <a:solidFill>
                <a:srgbClr val="336600"/>
              </a:solidFill>
            </a:endParaRPr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5715000" y="3657600"/>
            <a:ext cx="3429000" cy="1752600"/>
          </a:xfrm>
          <a:prstGeom prst="ellipse">
            <a:avLst/>
          </a:prstGeom>
          <a:solidFill>
            <a:srgbClr val="66CCFF"/>
          </a:solidFill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336600"/>
                </a:solidFill>
              </a:rPr>
              <a:t>Восстановитель </a:t>
            </a:r>
          </a:p>
          <a:p>
            <a:pPr algn="ctr"/>
            <a:r>
              <a:rPr lang="ru-RU" b="1">
                <a:solidFill>
                  <a:srgbClr val="336600"/>
                </a:solidFill>
              </a:rPr>
              <a:t>металлов и оксидов</a:t>
            </a:r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0" y="3429000"/>
            <a:ext cx="3429000" cy="1752600"/>
          </a:xfrm>
          <a:prstGeom prst="ellipse">
            <a:avLst/>
          </a:prstGeom>
          <a:solidFill>
            <a:srgbClr val="66CCFF"/>
          </a:solidFill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336600"/>
                </a:solidFill>
              </a:rPr>
              <a:t>Для получения</a:t>
            </a:r>
          </a:p>
          <a:p>
            <a:pPr algn="ctr"/>
            <a:r>
              <a:rPr lang="ru-RU" b="1">
                <a:solidFill>
                  <a:srgbClr val="336600"/>
                </a:solidFill>
              </a:rPr>
              <a:t>соляной кислоты</a:t>
            </a:r>
          </a:p>
          <a:p>
            <a:pPr algn="ctr"/>
            <a:r>
              <a:rPr lang="en-US" b="1">
                <a:solidFill>
                  <a:srgbClr val="336600"/>
                </a:solidFill>
              </a:rPr>
              <a:t>HCl</a:t>
            </a:r>
            <a:endParaRPr lang="ru-RU" b="1">
              <a:solidFill>
                <a:srgbClr val="336600"/>
              </a:solidFill>
            </a:endParaRPr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2895600" y="5105400"/>
            <a:ext cx="3429000" cy="1752600"/>
          </a:xfrm>
          <a:prstGeom prst="ellipse">
            <a:avLst/>
          </a:prstGeom>
          <a:solidFill>
            <a:srgbClr val="66CCFF"/>
          </a:solidFill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336600"/>
                </a:solidFill>
              </a:rPr>
              <a:t>Как </a:t>
            </a:r>
          </a:p>
          <a:p>
            <a:pPr algn="ctr"/>
            <a:r>
              <a:rPr lang="ru-RU" b="1">
                <a:solidFill>
                  <a:srgbClr val="336600"/>
                </a:solidFill>
              </a:rPr>
              <a:t>топливо</a:t>
            </a:r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5181600" y="990600"/>
            <a:ext cx="3429000" cy="1752600"/>
          </a:xfrm>
          <a:prstGeom prst="ellipse">
            <a:avLst/>
          </a:prstGeom>
          <a:solidFill>
            <a:srgbClr val="66CCFF"/>
          </a:solidFill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336600"/>
                </a:solidFill>
              </a:rPr>
              <a:t>Для получения</a:t>
            </a:r>
          </a:p>
          <a:p>
            <a:pPr algn="ctr"/>
            <a:r>
              <a:rPr lang="ru-RU" b="1">
                <a:solidFill>
                  <a:srgbClr val="336600"/>
                </a:solidFill>
              </a:rPr>
              <a:t>метилового</a:t>
            </a:r>
          </a:p>
          <a:p>
            <a:pPr algn="ctr"/>
            <a:r>
              <a:rPr lang="ru-RU" b="1">
                <a:solidFill>
                  <a:srgbClr val="336600"/>
                </a:solidFill>
              </a:rPr>
              <a:t>спирта С</a:t>
            </a:r>
            <a:r>
              <a:rPr lang="en-US" b="1">
                <a:solidFill>
                  <a:srgbClr val="336600"/>
                </a:solidFill>
              </a:rPr>
              <a:t>H</a:t>
            </a:r>
            <a:r>
              <a:rPr lang="en-US" b="1" baseline="-25000">
                <a:solidFill>
                  <a:srgbClr val="336600"/>
                </a:solidFill>
              </a:rPr>
              <a:t>3</a:t>
            </a:r>
            <a:r>
              <a:rPr lang="en-US" b="1">
                <a:solidFill>
                  <a:srgbClr val="336600"/>
                </a:solidFill>
              </a:rPr>
              <a:t>OH</a:t>
            </a:r>
            <a:endParaRPr lang="ru-RU" b="1">
              <a:solidFill>
                <a:srgbClr val="336600"/>
              </a:solidFill>
            </a:endParaRP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3733800" y="2438400"/>
            <a:ext cx="550863" cy="630238"/>
          </a:xfrm>
          <a:prstGeom prst="line">
            <a:avLst/>
          </a:prstGeom>
          <a:noFill/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3419475" y="3860800"/>
            <a:ext cx="720725" cy="312738"/>
          </a:xfrm>
          <a:prstGeom prst="line">
            <a:avLst/>
          </a:prstGeom>
          <a:noFill/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V="1">
            <a:off x="5148263" y="2438400"/>
            <a:ext cx="490537" cy="558800"/>
          </a:xfrm>
          <a:prstGeom prst="line">
            <a:avLst/>
          </a:prstGeom>
          <a:noFill/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5364163" y="3933825"/>
            <a:ext cx="427037" cy="333375"/>
          </a:xfrm>
          <a:prstGeom prst="line">
            <a:avLst/>
          </a:prstGeom>
          <a:noFill/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4716463" y="4149725"/>
            <a:ext cx="7937" cy="955675"/>
          </a:xfrm>
          <a:prstGeom prst="line">
            <a:avLst/>
          </a:prstGeom>
          <a:noFill/>
          <a:ln w="57150">
            <a:solidFill>
              <a:srgbClr val="33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2" name="WordArt 16"/>
          <p:cNvSpPr>
            <a:spLocks noChangeArrowheads="1" noChangeShapeType="1" noTextEdit="1"/>
          </p:cNvSpPr>
          <p:nvPr/>
        </p:nvSpPr>
        <p:spPr bwMode="auto">
          <a:xfrm>
            <a:off x="1116013" y="188913"/>
            <a:ext cx="6829425" cy="7334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FF33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Comic Sans MS"/>
              </a:rPr>
              <a:t>П р и м е н е н и е  в о д о р о д а</a:t>
            </a:r>
          </a:p>
        </p:txBody>
      </p:sp>
    </p:spTree>
  </p:cSld>
  <p:clrMapOvr>
    <a:masterClrMapping/>
  </p:clrMapOvr>
  <p:transition advTm="26735">
    <p:dissolv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1" grpId="0" animBg="1" autoUpdateAnimBg="0"/>
      <p:bldP spid="9223" grpId="0" animBg="1" autoUpdateAnimBg="0"/>
      <p:bldP spid="9224" grpId="0" animBg="1" autoUpdateAnimBg="0"/>
      <p:bldP spid="9225" grpId="0" animBg="1" autoUpdateAnimBg="0"/>
      <p:bldP spid="9226" grpId="0" animBg="1" autoUpdateAnimBg="0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5562600" cy="685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 горючий (воспламеняемый)</a:t>
            </a:r>
          </a:p>
          <a:p>
            <a:pPr algn="ctr"/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воздух водород известен довольно </a:t>
            </a:r>
            <a:r>
              <a:rPr lang="ru-RU" sz="2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давно.Его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получали действием кислот на металлы, наблюдали горение и взрывы гремучего газа</a:t>
            </a:r>
          </a:p>
          <a:p>
            <a:pPr algn="ctr"/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Парацельс, Бойль, </a:t>
            </a:r>
            <a:r>
              <a:rPr lang="ru-RU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Лемери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и 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другие ученые XVI - XVIII вв.  </a:t>
            </a:r>
          </a:p>
          <a:p>
            <a:pPr algn="ctr"/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 диссертации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Ломоносова</a:t>
            </a:r>
          </a:p>
          <a:p>
            <a:pPr algn="ctr"/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"О металлическом блеске" описано получение водорода действием "кислотных спиртов«</a:t>
            </a:r>
          </a:p>
          <a:p>
            <a:pPr algn="ctr"/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(например, "соляного спирта", т. е. соляной кислоты) на железо и другие металлы; русский</a:t>
            </a:r>
          </a:p>
          <a:p>
            <a:pPr algn="ctr"/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ученый первым (1745) выдвинул гипотезу, о том что водород 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("горючий пар" - </a:t>
            </a:r>
            <a:r>
              <a:rPr lang="ru-RU" sz="2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vapor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inflammabilis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</a:p>
          <a:p>
            <a:pPr algn="ctr"/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представляет собой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флогистон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kle-4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200" y="0"/>
            <a:ext cx="3733800" cy="59721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4719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resD3362CD7-840A-4350-8D9F-60ED512CA5A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384550" cy="2684463"/>
          </a:xfrm>
          <a:prstGeom prst="rect">
            <a:avLst/>
          </a:prstGeom>
          <a:noFill/>
        </p:spPr>
      </p:pic>
      <p:pic>
        <p:nvPicPr>
          <p:cNvPr id="6" name="Рисунок 5" descr="l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0"/>
            <a:ext cx="2257920" cy="1728000"/>
          </a:xfrm>
          <a:prstGeom prst="rect">
            <a:avLst/>
          </a:prstGeom>
        </p:spPr>
      </p:pic>
      <p:pic>
        <p:nvPicPr>
          <p:cNvPr id="7" name="Picture 5" descr="j0354499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457200"/>
            <a:ext cx="2051050" cy="156686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2400" y="2610682"/>
            <a:ext cx="8991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Генри  Кавендиш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подробно исследовавший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свойства водорода, выдвинул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подобную же гипотезу в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1766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г. Он называл водород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"воспламеняемым воздухом",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полученным из "металлов«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(</a:t>
            </a:r>
            <a:r>
              <a:rPr lang="ru-RU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Inflammable</a:t>
            </a:r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air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from</a:t>
            </a:r>
            <a:r>
              <a:rPr lang="en-US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metals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), и полагал,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 и все </a:t>
            </a:r>
            <a:r>
              <a:rPr lang="ru-RU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флогистики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 что при растворении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кислотах металл теряет свой флогистон.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6218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imatedWate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0316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 О  Д  О  Р  О  Д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190500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«Вода… Ты не имеешь </a:t>
            </a:r>
          </a:p>
          <a:p>
            <a:pPr algn="ctr">
              <a:lnSpc>
                <a:spcPct val="80000"/>
              </a:lnSpc>
            </a:pP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ни вкуса ни цвета ни </a:t>
            </a:r>
            <a:r>
              <a:rPr lang="ru-RU" sz="3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запаха,тебя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невозможно</a:t>
            </a:r>
          </a:p>
          <a:p>
            <a:pPr algn="ctr">
              <a:lnSpc>
                <a:spcPct val="80000"/>
              </a:lnSpc>
            </a:pP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описать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тобой</a:t>
            </a:r>
            <a:r>
              <a:rPr 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наслаждаешься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</a:p>
          <a:p>
            <a:pPr algn="ctr">
              <a:lnSpc>
                <a:spcPct val="80000"/>
              </a:lnSpc>
            </a:pP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Ты не просто необходима </a:t>
            </a:r>
          </a:p>
          <a:p>
            <a:pPr algn="ctr">
              <a:lnSpc>
                <a:spcPct val="80000"/>
              </a:lnSpc>
            </a:pP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для жизни, ты и есть</a:t>
            </a:r>
          </a:p>
          <a:p>
            <a:pPr algn="ctr">
              <a:lnSpc>
                <a:spcPct val="80000"/>
              </a:lnSpc>
            </a:pP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сама жизнь. Ты божество, </a:t>
            </a:r>
          </a:p>
          <a:p>
            <a:pPr algn="ctr">
              <a:lnSpc>
                <a:spcPct val="80000"/>
              </a:lnSpc>
            </a:pP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ты совершенство, ты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самое</a:t>
            </a:r>
            <a:r>
              <a:rPr 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большое 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богатство на свете »</a:t>
            </a:r>
          </a:p>
          <a:p>
            <a:pPr algn="ctr">
              <a:lnSpc>
                <a:spcPct val="80000"/>
              </a:lnSpc>
            </a:pPr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</a:t>
            </a:r>
            <a:endParaRPr lang="en-US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lnSpc>
                <a:spcPct val="80000"/>
              </a:lnSpc>
            </a:pPr>
            <a:r>
              <a:rPr 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Антуан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де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Сент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-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Экзюпери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62812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avoisi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0"/>
            <a:ext cx="3505200" cy="6858000"/>
          </a:xfrm>
          <a:prstGeom prst="rect">
            <a:avLst/>
          </a:prstGeom>
        </p:spPr>
      </p:pic>
      <p:pic>
        <p:nvPicPr>
          <p:cNvPr id="4" name="Рисунок 3" descr="fish-jumping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5562600"/>
            <a:ext cx="1962150" cy="9239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5791200" cy="874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Лавуазье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водород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2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Hydrogene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упомянул в числе пяти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свет, теплота, кислород, азот, водород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«простых тел, относящихся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ко всем трем царствам природы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которые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следует рассматривать как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элементы тел";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 качестве старых синонимов названия </a:t>
            </a:r>
          </a:p>
          <a:p>
            <a:pPr algn="ctr"/>
            <a:r>
              <a:rPr lang="ru-RU" sz="2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Hydrogene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Лавуазье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называет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горючий газ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</a:t>
            </a:r>
            <a:r>
              <a:rPr lang="ru-RU" sz="2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Gaz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inflammable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</a:p>
          <a:p>
            <a:pPr algn="ctr"/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1344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Nina\Downloads\Новая папка (17)\Earth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3683" y="0"/>
            <a:ext cx="5730317" cy="5724000"/>
          </a:xfrm>
          <a:prstGeom prst="rect">
            <a:avLst/>
          </a:prstGeom>
          <a:noFill/>
        </p:spPr>
      </p:pic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-533400" y="-762000"/>
          <a:ext cx="3889375" cy="2997200"/>
        </p:xfrm>
        <a:graphic>
          <a:graphicData uri="http://schemas.openxmlformats.org/presentationml/2006/ole">
            <p:oleObj spid="_x0000_s97281" name="Диаграмма" r:id="rId6" imgW="6220800" imgH="3009600" progId="MSGraph.Chart.8">
              <p:embed/>
            </p:oleObj>
          </a:graphicData>
        </a:graphic>
      </p:graphicFrame>
      <p:sp>
        <p:nvSpPr>
          <p:cNvPr id="4" name="Rectangle 3"/>
          <p:cNvSpPr txBox="1">
            <a:spLocks noChangeArrowheads="1"/>
          </p:cNvSpPr>
          <p:nvPr/>
        </p:nvSpPr>
        <p:spPr>
          <a:xfrm flipV="1">
            <a:off x="152400" y="6857999"/>
            <a:ext cx="8461375" cy="45719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tx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tx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tx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tx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tx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371600"/>
            <a:ext cx="48006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97 % - морская вода</a:t>
            </a: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3%   -  пресная вода  </a:t>
            </a: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endParaRPr lang="ru-RU" sz="2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Ледники – 79%</a:t>
            </a: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Подземные воды 20% </a:t>
            </a: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Реки, озера,</a:t>
            </a: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                                             </a:t>
            </a:r>
          </a:p>
          <a:p>
            <a:pPr marL="274320" lvl="0" indent="-274320" algn="ctr">
              <a:spcBef>
                <a:spcPts val="580"/>
              </a:spcBef>
              <a:buClr>
                <a:schemeClr val="tx2"/>
              </a:buClr>
              <a:buSzPct val="85000"/>
              <a:defRPr/>
            </a:pPr>
            <a:r>
              <a:rPr lang="en-US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атмосферная влага -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1%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362200" y="2438400"/>
            <a:ext cx="2286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2"/>
    </p:custDataLst>
  </p:cSld>
  <p:clrMapOvr>
    <a:masterClrMapping/>
  </p:clrMapOvr>
  <p:transition advTm="28140">
    <p:dissolve/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97281" grpId="0"/>
      <p:bldOleChart spid="97281" grpId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05000"/>
            <a:ext cx="9372600" cy="4953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/>
              <a:t>–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dirty="0"/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                  </a:t>
            </a:r>
            <a:r>
              <a:rPr lang="ru-RU" sz="2000" dirty="0" smtClean="0"/>
              <a:t>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+кислотный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оксид=кислота</a:t>
            </a:r>
            <a:endParaRPr lang="ru-RU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/>
              <a:t>                  </a:t>
            </a:r>
            <a:r>
              <a:rPr lang="ru-RU" sz="2000" dirty="0" smtClean="0"/>
              <a:t> </a:t>
            </a:r>
            <a:endParaRPr lang="ru-RU" sz="20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/>
              <a:t>   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/>
              <a:t>                             </a:t>
            </a:r>
            <a:endParaRPr lang="ru-RU" dirty="0"/>
          </a:p>
          <a:p>
            <a:pPr>
              <a:lnSpc>
                <a:spcPct val="90000"/>
              </a:lnSpc>
              <a:buFontTx/>
              <a:buNone/>
            </a:pPr>
            <a:endParaRPr lang="ru-RU" dirty="0"/>
          </a:p>
          <a:p>
            <a:pPr>
              <a:lnSpc>
                <a:spcPct val="90000"/>
              </a:lnSpc>
              <a:buFontTx/>
              <a:buNone/>
            </a:pPr>
            <a:endParaRPr lang="ru-RU" dirty="0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 flipV="1">
            <a:off x="1295400" y="3200399"/>
            <a:ext cx="228600" cy="3809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1524000" y="3962400"/>
            <a:ext cx="1524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082973"/>
            <a:ext cx="9753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300" dirty="0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Вода</a:t>
            </a:r>
            <a:r>
              <a:rPr lang="ru-RU" sz="5400" b="1" spc="300" dirty="0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D34817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D34817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 </a:t>
            </a:r>
            <a:r>
              <a:rPr lang="ru-RU" sz="3600" b="1" spc="300" dirty="0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D34817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D34817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одно из наиболее </a:t>
            </a:r>
            <a:r>
              <a:rPr lang="ru-RU" sz="3600" b="1" spc="300" dirty="0" err="1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D34817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D34817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реакционно</a:t>
            </a:r>
            <a:r>
              <a:rPr lang="ru-RU" sz="3600" b="1" spc="300" dirty="0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D34817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D34817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 способных  </a:t>
            </a:r>
            <a:r>
              <a:rPr lang="ru-RU" sz="3600" b="1" spc="300" dirty="0" err="1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D34817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D34817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вешеств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276600"/>
            <a:ext cx="2362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300" dirty="0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Вода</a:t>
            </a:r>
            <a:r>
              <a:rPr lang="ru-RU" sz="4400" b="1" spc="300" dirty="0" smtClean="0">
                <a:ln w="11430" cmpd="sng">
                  <a:solidFill>
                    <a:srgbClr val="D34817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D34817">
                      <a:satMod val="220000"/>
                      <a:alpha val="35000"/>
                    </a:srgbClr>
                  </a:glow>
                </a:effectLst>
              </a:rPr>
              <a:t> 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33600" y="3733800"/>
            <a:ext cx="64860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+основный оксид</a:t>
            </a:r>
          </a:p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растворимое основание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" y="15240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Химические свойства воды </a:t>
            </a:r>
          </a:p>
        </p:txBody>
      </p:sp>
    </p:spTree>
    <p:custDataLst>
      <p:tags r:id="rId1"/>
    </p:custDataLst>
  </p:cSld>
  <p:clrMapOvr>
    <a:masterClrMapping/>
  </p:clrMapOvr>
  <p:transition advTm="33813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nimBg="1"/>
      <p:bldP spid="32777" grpId="0" animBg="1"/>
      <p:bldP spid="7" grpId="0"/>
      <p:bldP spid="8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400" y="2133600"/>
            <a:ext cx="89916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С  </a:t>
            </a:r>
            <a:r>
              <a:rPr lang="ru-RU" sz="4800" b="1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п</a:t>
            </a:r>
            <a:r>
              <a:rPr lang="ru-RU" sz="48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 а с и б о  </a:t>
            </a:r>
          </a:p>
          <a:p>
            <a:pPr algn="ctr"/>
            <a:r>
              <a:rPr lang="ru-RU" sz="48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 </a:t>
            </a:r>
            <a:r>
              <a:rPr lang="ru-RU" sz="4800" b="1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з</a:t>
            </a:r>
            <a:r>
              <a:rPr lang="ru-RU" sz="48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 а   в </a:t>
            </a:r>
            <a:r>
              <a:rPr lang="ru-RU" sz="4800" b="1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н</a:t>
            </a:r>
            <a:r>
              <a:rPr lang="ru-RU" sz="48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 и м а </a:t>
            </a:r>
            <a:r>
              <a:rPr lang="ru-RU" sz="4800" b="1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н</a:t>
            </a:r>
            <a:r>
              <a:rPr lang="ru-RU" sz="48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 и е  !</a:t>
            </a:r>
          </a:p>
          <a:p>
            <a:pPr algn="ctr"/>
            <a:r>
              <a:rPr lang="ru-RU" sz="54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  </a:t>
            </a:r>
            <a:r>
              <a:rPr lang="ru-RU" sz="40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Ученик 8-го класса А школы№622 </a:t>
            </a:r>
            <a:r>
              <a:rPr lang="ru-RU" sz="4800" b="1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Латария</a:t>
            </a:r>
            <a:r>
              <a:rPr lang="ru-RU" sz="48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988622" scaled="1"/>
                </a:gradFill>
                <a:latin typeface="Bookman Old Style"/>
              </a:rPr>
              <a:t> Александр</a:t>
            </a:r>
            <a:endParaRPr lang="ru-RU" sz="48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988622" scaled="1"/>
              </a:gradFill>
              <a:latin typeface="Bookman Old Style"/>
            </a:endParaRPr>
          </a:p>
        </p:txBody>
      </p:sp>
      <p:pic>
        <p:nvPicPr>
          <p:cNvPr id="5" name="Рисунок 4" descr="2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04800"/>
            <a:ext cx="2688323" cy="1656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5610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diafileCAGW1IJF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5240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О Д О Р О Д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447800"/>
            <a:ext cx="8001000" cy="66437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indent="-274320">
              <a:lnSpc>
                <a:spcPct val="8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lang="en-US" sz="4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H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endParaRPr kumimoji="0" lang="ru-RU" sz="3200" b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7" name="Picture 4" descr="Chem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4267201"/>
            <a:ext cx="2286000" cy="2590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800" y="1407277"/>
            <a:ext cx="6477000" cy="476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>
              <a:lnSpc>
                <a:spcPct val="8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-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химический элемент </a:t>
            </a:r>
            <a:r>
              <a:rPr lang="ru-RU" sz="2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сатомным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номером 1,</a:t>
            </a:r>
          </a:p>
          <a:p>
            <a:pPr marL="274320" indent="-274320" algn="ctr">
              <a:lnSpc>
                <a:spcPct val="80000"/>
              </a:lnSpc>
              <a:spcBef>
                <a:spcPts val="580"/>
              </a:spcBef>
              <a:buClr>
                <a:schemeClr val="accent1"/>
              </a:buClr>
              <a:buSzPct val="85000"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атомная масса 1.00794.</a:t>
            </a:r>
          </a:p>
          <a:p>
            <a:pPr marL="274320" indent="-274320" algn="ctr">
              <a:lnSpc>
                <a:spcPct val="8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   Химический символ водорода Н</a:t>
            </a:r>
          </a:p>
          <a:p>
            <a:pPr marL="274320" lvl="0" indent="-274320" algn="ctr">
              <a:lnSpc>
                <a:spcPct val="8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en-US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Природный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водород состоит из смеси двух стабильных </a:t>
            </a:r>
            <a:r>
              <a:rPr lang="en-US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нуклидов</a:t>
            </a:r>
            <a:endParaRPr lang="ru-RU" sz="2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eorgia" pitchFamily="18" charset="0"/>
            </a:endParaRPr>
          </a:p>
          <a:p>
            <a:pPr marL="274320" lvl="0" indent="-274320" algn="ctr">
              <a:lnSpc>
                <a:spcPct val="8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с массовыми числами 1,007825</a:t>
            </a:r>
          </a:p>
          <a:p>
            <a:pPr marL="274320" lvl="0" indent="-274320" algn="ctr">
              <a:lnSpc>
                <a:spcPct val="8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(99,985 % в смеси) и 2,0140 (0,015 %).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1092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ba2101a2f57b0327884bce38101a56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0"/>
            <a:ext cx="2209800" cy="1628775"/>
          </a:xfrm>
          <a:prstGeom prst="rect">
            <a:avLst/>
          </a:prstGeom>
        </p:spPr>
      </p:pic>
      <p:pic>
        <p:nvPicPr>
          <p:cNvPr id="4" name="Рисунок 3" descr="WEATHER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600" y="4267200"/>
            <a:ext cx="1019175" cy="952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693420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Так 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как в ядре атома</a:t>
            </a:r>
          </a:p>
          <a:p>
            <a:pPr algn="ctr"/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водорода содержится только 1 протон то иногда говорят, что водород образует естественную нижнюю границу периодической системы элементов </a:t>
            </a:r>
            <a:r>
              <a:rPr lang="ru-RU" sz="28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Д.И.Менделеева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(хотя сам элемент водород расположен в самой 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верхней</a:t>
            </a:r>
            <a:r>
              <a:rPr lang="en-US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части 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таблицы).</a:t>
            </a:r>
          </a:p>
          <a:p>
            <a:pPr algn="ctr"/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Элемент водород расположен в первом </a:t>
            </a:r>
            <a:r>
              <a:rPr lang="en-US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периоде 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таблицы Менделеева.</a:t>
            </a:r>
          </a:p>
          <a:p>
            <a:pPr algn="ctr"/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Его относят и к 1-й группе</a:t>
            </a:r>
          </a:p>
          <a:p>
            <a:pPr algn="ctr"/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(группе IА щелочных металлов), </a:t>
            </a:r>
          </a:p>
          <a:p>
            <a:pPr algn="ctr"/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и к 7-й группе (</a:t>
            </a:r>
            <a:r>
              <a:rPr lang="ru-RU" sz="24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группе</a:t>
            </a:r>
            <a:r>
              <a:rPr lang="ru-RU" sz="2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VIIA галогенов).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4109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7516329"/>
        </p:xfrm>
        <a:graphic>
          <a:graphicData uri="http://schemas.openxmlformats.org/drawingml/2006/table">
            <a:tbl>
              <a:tblPr/>
              <a:tblGrid>
                <a:gridCol w="6951576"/>
                <a:gridCol w="2192423"/>
              </a:tblGrid>
              <a:tr h="31583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Водород / </a:t>
                      </a:r>
                      <a:r>
                        <a:rPr lang="en-US" sz="2000" b="1" dirty="0" err="1">
                          <a:solidFill>
                            <a:srgbClr val="C00000"/>
                          </a:solidFill>
                        </a:rPr>
                        <a:t>Hydrogenium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</a:rPr>
                        <a:t> (H)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D5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473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4" tooltip="Зарядовое число"/>
                        </a:rPr>
                        <a:t>Атомный номер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27960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Внешний вид простого вещества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5" tooltip="Газ"/>
                        </a:rPr>
                        <a:t>газ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 без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6" tooltip="Цвет"/>
                        </a:rPr>
                        <a:t>цвета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7" tooltip="Вкус"/>
                        </a:rPr>
                        <a:t>вкуса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 и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8" tooltip="Запах"/>
                        </a:rPr>
                        <a:t>запаха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0473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Свойства атома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4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7960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9" tooltip="Атомная масса"/>
                        </a:rPr>
                        <a:t>Атомная масса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ru-RU" sz="1800" b="1" dirty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0" tooltip="Молярная масса"/>
                        </a:rPr>
                        <a:t>молярная масса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1,00794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1" tooltip="Атомная единица массы"/>
                        </a:rPr>
                        <a:t>а. е. м.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 (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2" tooltip="Грамм"/>
                        </a:rPr>
                        <a:t>г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3" tooltip="Моль"/>
                        </a:rPr>
                        <a:t>моль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15830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4" tooltip="Радиус атома"/>
                        </a:rPr>
                        <a:t>Радиус атома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79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5" tooltip="Пикометр"/>
                        </a:rPr>
                        <a:t>пм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27960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6" tooltip="Энергия ионизации"/>
                        </a:rPr>
                        <a:t>Энергия ионизации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ru-RU" sz="1800" b="1" dirty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(первый электрон)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1311,3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7" tooltip="Джоуль"/>
                        </a:rPr>
                        <a:t>кДж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3" tooltip="Моль"/>
                        </a:rPr>
                        <a:t>моль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 (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8" tooltip="Электронвольт"/>
                        </a:rPr>
                        <a:t>эВ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550">
                <a:tc>
                  <a:txBody>
                    <a:bodyPr/>
                    <a:lstStyle/>
                    <a:p>
                      <a:r>
                        <a:rPr lang="ru-RU" sz="1800" b="1">
                          <a:solidFill>
                            <a:srgbClr val="C00000"/>
                          </a:solidFill>
                          <a:hlinkClick r:id="rId19" tooltip="Электронная конфигурация"/>
                        </a:rPr>
                        <a:t>Электронная конфигурация</a:t>
                      </a:r>
                      <a:endParaRPr lang="ru-RU" sz="1800" b="1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1s</a:t>
                      </a:r>
                      <a:r>
                        <a:rPr lang="en-US" sz="1800" b="1" baseline="30000" dirty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0473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Химические свойства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4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5830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20" tooltip="Ковалентный радиус"/>
                        </a:rPr>
                        <a:t>Ковалентный радиус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32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5" tooltip="Пикометр"/>
                        </a:rPr>
                        <a:t>пм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865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21" tooltip="Ионный радиус"/>
                        </a:rPr>
                        <a:t>Радиус иона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54 (−1 e)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15" tooltip="Пикометр"/>
                        </a:rPr>
                        <a:t>пм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51183">
                <a:tc>
                  <a:txBody>
                    <a:bodyPr/>
                    <a:lstStyle/>
                    <a:p>
                      <a:r>
                        <a:rPr lang="ru-RU" sz="1800" b="1" dirty="0" err="1">
                          <a:solidFill>
                            <a:srgbClr val="C00000"/>
                          </a:solidFill>
                          <a:hlinkClick r:id="rId22" tooltip="Электроотрицательность"/>
                        </a:rPr>
                        <a:t>Электроотрицательность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ru-RU" sz="1800" b="1" dirty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(по </a:t>
                      </a:r>
                      <a:r>
                        <a:rPr lang="ru-RU" sz="1800" b="1" dirty="0" err="1">
                          <a:solidFill>
                            <a:srgbClr val="C00000"/>
                          </a:solidFill>
                        </a:rPr>
                        <a:t>Полингу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2,20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15830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23" tooltip="Электродный потенциал"/>
                        </a:rPr>
                        <a:t>Электродный потенциал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5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15830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hlinkClick r:id="rId24" tooltip="Степень окисления"/>
                        </a:rPr>
                        <a:t>Степени окисления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D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</a:rPr>
                        <a:t>1, −1</a:t>
                      </a:r>
                    </a:p>
                  </a:txBody>
                  <a:tcPr marL="26737" marR="26737" marT="13368" marB="133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animatedwaterdropripple.gif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105400" y="228600"/>
            <a:ext cx="952500" cy="7048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8390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360" y="762000"/>
            <a:ext cx="90316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 О  Д  О  Р  О  Д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h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2590800"/>
            <a:ext cx="5238750" cy="3810000"/>
          </a:xfrm>
          <a:prstGeom prst="rect">
            <a:avLst/>
          </a:prstGeom>
        </p:spPr>
      </p:pic>
      <p:pic>
        <p:nvPicPr>
          <p:cNvPr id="4" name="Рисунок 3" descr="frogcroakingwate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5638800"/>
            <a:ext cx="1171575" cy="476250"/>
          </a:xfrm>
          <a:prstGeom prst="rect">
            <a:avLst/>
          </a:prstGeom>
        </p:spPr>
      </p:pic>
      <p:pic>
        <p:nvPicPr>
          <p:cNvPr id="62465" name="Picture 1" descr="C:\Users\Nina\Downloads\Новая папка (17)\Hydro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67600" y="5029200"/>
            <a:ext cx="1466850" cy="117316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2391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7033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О Д О Р О Д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Picture 8" descr="t10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43200"/>
            <a:ext cx="9144000" cy="411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32531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63b5fdcd5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9600" y="152400"/>
            <a:ext cx="7179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ВОДА – ЭТО ЖИЗНЬ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5453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агрегатные состояния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28600" y="2590800"/>
            <a:ext cx="2160587" cy="2735262"/>
          </a:xfrm>
          <a:noFill/>
          <a:ln/>
        </p:spPr>
      </p:pic>
      <p:pic>
        <p:nvPicPr>
          <p:cNvPr id="7173" name="Picture 5" descr="ре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2514600"/>
            <a:ext cx="1704975" cy="1236663"/>
          </a:xfrm>
          <a:prstGeom prst="rect">
            <a:avLst/>
          </a:prstGeom>
          <a:noFill/>
        </p:spPr>
      </p:pic>
      <p:pic>
        <p:nvPicPr>
          <p:cNvPr id="7174" name="Picture 6" descr="j022756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86400" y="2590800"/>
            <a:ext cx="1390650" cy="1752600"/>
          </a:xfrm>
          <a:prstGeom prst="rect">
            <a:avLst/>
          </a:prstGeom>
          <a:noFill/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572000" y="3246438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i="1">
              <a:solidFill>
                <a:srgbClr val="3366CC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7334250" y="3962400"/>
            <a:ext cx="18097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</a:rPr>
              <a:t>Жидкой водой наполнен Мировой океан, поверхностные воды суши и подземные воды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410200" y="4648200"/>
            <a:ext cx="16573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</a:rPr>
              <a:t>Твердый лед можно увидеть и в виде снежинок, и в виде инея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2743200" y="4953000"/>
            <a:ext cx="18732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</a:rPr>
              <a:t>Водяной пар входит в состав атмосферы</a:t>
            </a:r>
          </a:p>
        </p:txBody>
      </p:sp>
      <p:pic>
        <p:nvPicPr>
          <p:cNvPr id="7181" name="Picture 13" descr="144024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2590800"/>
            <a:ext cx="2447925" cy="164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Вода</a:t>
            </a:r>
            <a:r>
              <a:rPr lang="ru-RU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– </a:t>
            </a:r>
            <a:r>
              <a:rPr lang="ru-RU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единственное вещество, которое встречается на</a:t>
            </a:r>
          </a:p>
          <a:p>
            <a:pPr algn="ctr"/>
            <a:r>
              <a:rPr lang="ru-RU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Земле во всех трех</a:t>
            </a:r>
          </a:p>
          <a:p>
            <a:pPr algn="ctr"/>
            <a:r>
              <a:rPr lang="ru-RU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агрегатных состояниях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3875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/>
      <p:bldP spid="718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1.1|1|1.1|1|1|1.1|1|1.1|1|1.3|1.7|1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|4.1|3|2|1.6|1.4|1.4|1.2|1.5|1.2|1.2|1.1|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8|2|1.9|1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2|1.6|1.3|1|1.3|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3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8|2|2.9|2.7|13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5|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5|1.5|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|2.6|2.2|1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5|5.9|6.7|5.6|4.9|4.7|5.7|9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5|1.8|3.4|2.8|1.4|2.8|2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3|1.1|1.2|1|0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3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9|2.8|2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3.8|2.5|1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4.9|2.3|1.5|1.4|1.2|1.2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823</TotalTime>
  <Words>892</Words>
  <PresentationFormat>Экран (4:3)</PresentationFormat>
  <Paragraphs>235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Справедливость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Nina</dc:creator>
  <cp:lastModifiedBy>Nina</cp:lastModifiedBy>
  <cp:revision>84</cp:revision>
  <dcterms:created xsi:type="dcterms:W3CDTF">2009-12-08T15:41:33Z</dcterms:created>
  <dcterms:modified xsi:type="dcterms:W3CDTF">2009-12-09T19:26:06Z</dcterms:modified>
</cp:coreProperties>
</file>