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AA8E56-3C7C-48F8-B316-05967014063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8DC8D4-C9D3-4340-B1B8-CCB961136934}">
      <dgm:prSet phldrT="[Текст]" custT="1"/>
      <dgm:spPr/>
      <dgm:t>
        <a:bodyPr/>
        <a:lstStyle/>
        <a:p>
          <a:r>
            <a:rPr lang="ru-RU" sz="4800" b="1" dirty="0" smtClean="0">
              <a:latin typeface="Constantia" pitchFamily="18" charset="0"/>
            </a:rPr>
            <a:t>Воды </a:t>
          </a:r>
          <a:endParaRPr lang="ru-RU" sz="4800" b="1" dirty="0">
            <a:latin typeface="Constantia" pitchFamily="18" charset="0"/>
          </a:endParaRPr>
        </a:p>
      </dgm:t>
    </dgm:pt>
    <dgm:pt modelId="{0ACD97A9-4266-453B-BEAA-D50E8D8651E6}" type="parTrans" cxnId="{DB1CAC8F-9192-4E0C-A5F5-74ABB00B193D}">
      <dgm:prSet/>
      <dgm:spPr/>
      <dgm:t>
        <a:bodyPr/>
        <a:lstStyle/>
        <a:p>
          <a:endParaRPr lang="ru-RU"/>
        </a:p>
      </dgm:t>
    </dgm:pt>
    <dgm:pt modelId="{678747A3-8132-4669-A04B-3AE6760818C8}" type="sibTrans" cxnId="{DB1CAC8F-9192-4E0C-A5F5-74ABB00B193D}">
      <dgm:prSet/>
      <dgm:spPr/>
      <dgm:t>
        <a:bodyPr/>
        <a:lstStyle/>
        <a:p>
          <a:endParaRPr lang="ru-RU"/>
        </a:p>
      </dgm:t>
    </dgm:pt>
    <dgm:pt modelId="{AFFE30B6-5555-4E77-8886-918B86C827F0}">
      <dgm:prSet phldrT="[Текст]"/>
      <dgm:spPr/>
      <dgm:t>
        <a:bodyPr/>
        <a:lstStyle/>
        <a:p>
          <a:r>
            <a:rPr lang="ru-RU" b="1" dirty="0" smtClean="0">
              <a:latin typeface="Constantia" pitchFamily="18" charset="0"/>
            </a:rPr>
            <a:t>Внутреннего стока</a:t>
          </a:r>
          <a:endParaRPr lang="ru-RU" b="1" dirty="0">
            <a:latin typeface="Constantia" pitchFamily="18" charset="0"/>
          </a:endParaRPr>
        </a:p>
      </dgm:t>
    </dgm:pt>
    <dgm:pt modelId="{A3E7CC1F-C4F4-4F88-BE0E-B39208E5213B}" type="parTrans" cxnId="{C06CFFA9-B92E-4E58-B112-99281F296999}">
      <dgm:prSet/>
      <dgm:spPr/>
      <dgm:t>
        <a:bodyPr/>
        <a:lstStyle/>
        <a:p>
          <a:endParaRPr lang="ru-RU"/>
        </a:p>
      </dgm:t>
    </dgm:pt>
    <dgm:pt modelId="{F783E728-E4D2-4275-B8B7-B52B5C524448}" type="sibTrans" cxnId="{C06CFFA9-B92E-4E58-B112-99281F296999}">
      <dgm:prSet/>
      <dgm:spPr/>
      <dgm:t>
        <a:bodyPr/>
        <a:lstStyle/>
        <a:p>
          <a:endParaRPr lang="ru-RU"/>
        </a:p>
      </dgm:t>
    </dgm:pt>
    <dgm:pt modelId="{CB4DA4E9-6C84-45ED-8C08-8FDDE86F60D3}">
      <dgm:prSet phldrT="[Текст]"/>
      <dgm:spPr/>
      <dgm:t>
        <a:bodyPr/>
        <a:lstStyle/>
        <a:p>
          <a:r>
            <a:rPr lang="ru-RU" b="1" dirty="0" smtClean="0">
              <a:latin typeface="Constantia" pitchFamily="18" charset="0"/>
            </a:rPr>
            <a:t>Бассейна Индийского океана</a:t>
          </a:r>
          <a:endParaRPr lang="ru-RU" b="1" dirty="0">
            <a:latin typeface="Constantia" pitchFamily="18" charset="0"/>
          </a:endParaRPr>
        </a:p>
      </dgm:t>
    </dgm:pt>
    <dgm:pt modelId="{B99EA7E8-F961-41FC-AF0C-E00AEF971D0C}" type="parTrans" cxnId="{E39648C1-CBAC-4A3A-B672-6DB664D0F13A}">
      <dgm:prSet/>
      <dgm:spPr/>
      <dgm:t>
        <a:bodyPr/>
        <a:lstStyle/>
        <a:p>
          <a:endParaRPr lang="ru-RU"/>
        </a:p>
      </dgm:t>
    </dgm:pt>
    <dgm:pt modelId="{57D3C80B-2094-466D-B5E5-B0AB285048A5}" type="sibTrans" cxnId="{E39648C1-CBAC-4A3A-B672-6DB664D0F13A}">
      <dgm:prSet/>
      <dgm:spPr/>
      <dgm:t>
        <a:bodyPr/>
        <a:lstStyle/>
        <a:p>
          <a:endParaRPr lang="ru-RU"/>
        </a:p>
      </dgm:t>
    </dgm:pt>
    <dgm:pt modelId="{DCD76F12-41DD-4C5A-9CBA-6E591C660ECB}">
      <dgm:prSet/>
      <dgm:spPr/>
      <dgm:t>
        <a:bodyPr/>
        <a:lstStyle/>
        <a:p>
          <a:r>
            <a:rPr lang="ru-RU" b="1" dirty="0" smtClean="0">
              <a:latin typeface="Constantia" pitchFamily="18" charset="0"/>
            </a:rPr>
            <a:t>Бассейна Атлантического океана</a:t>
          </a:r>
          <a:endParaRPr lang="ru-RU" b="1" dirty="0">
            <a:latin typeface="Constantia" pitchFamily="18" charset="0"/>
          </a:endParaRPr>
        </a:p>
      </dgm:t>
    </dgm:pt>
    <dgm:pt modelId="{C210BBA8-8012-40E7-9008-E17FAECD248D}" type="parTrans" cxnId="{609AFCCD-A992-4E90-B982-249926248CA0}">
      <dgm:prSet/>
      <dgm:spPr/>
      <dgm:t>
        <a:bodyPr/>
        <a:lstStyle/>
        <a:p>
          <a:endParaRPr lang="ru-RU"/>
        </a:p>
      </dgm:t>
    </dgm:pt>
    <dgm:pt modelId="{DF500A97-DB5D-44C0-8CDB-2F232A86B069}" type="sibTrans" cxnId="{609AFCCD-A992-4E90-B982-249926248CA0}">
      <dgm:prSet/>
      <dgm:spPr/>
      <dgm:t>
        <a:bodyPr/>
        <a:lstStyle/>
        <a:p>
          <a:endParaRPr lang="ru-RU"/>
        </a:p>
      </dgm:t>
    </dgm:pt>
    <dgm:pt modelId="{3AAB6405-4C0F-4CF7-8A32-FE94F8ADC4A4}" type="pres">
      <dgm:prSet presAssocID="{D9AA8E56-3C7C-48F8-B316-05967014063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B39AD35-6AC5-4A6C-AE16-8DC7FAFFE178}" type="pres">
      <dgm:prSet presAssocID="{A18DC8D4-C9D3-4340-B1B8-CCB961136934}" presName="hierRoot1" presStyleCnt="0"/>
      <dgm:spPr/>
    </dgm:pt>
    <dgm:pt modelId="{84FB26E8-BE85-4EFC-A53E-8DEC5613BA05}" type="pres">
      <dgm:prSet presAssocID="{A18DC8D4-C9D3-4340-B1B8-CCB961136934}" presName="composite" presStyleCnt="0"/>
      <dgm:spPr/>
    </dgm:pt>
    <dgm:pt modelId="{0485B78F-13D1-4B08-B2B0-49A97948B198}" type="pres">
      <dgm:prSet presAssocID="{A18DC8D4-C9D3-4340-B1B8-CCB961136934}" presName="background" presStyleLbl="node0" presStyleIdx="0" presStyleCnt="1"/>
      <dgm:spPr/>
    </dgm:pt>
    <dgm:pt modelId="{794DF535-55F9-4541-96D2-7721ED9CC4F1}" type="pres">
      <dgm:prSet presAssocID="{A18DC8D4-C9D3-4340-B1B8-CCB961136934}" presName="text" presStyleLbl="fgAcc0" presStyleIdx="0" presStyleCnt="1">
        <dgm:presLayoutVars>
          <dgm:chPref val="3"/>
        </dgm:presLayoutVars>
      </dgm:prSet>
      <dgm:spPr/>
    </dgm:pt>
    <dgm:pt modelId="{58A83EBC-FA4E-4427-BD89-DA893D9C525D}" type="pres">
      <dgm:prSet presAssocID="{A18DC8D4-C9D3-4340-B1B8-CCB961136934}" presName="hierChild2" presStyleCnt="0"/>
      <dgm:spPr/>
    </dgm:pt>
    <dgm:pt modelId="{67FA2D3E-92EE-43B1-8786-C20F4F4BB186}" type="pres">
      <dgm:prSet presAssocID="{A3E7CC1F-C4F4-4F88-BE0E-B39208E5213B}" presName="Name10" presStyleLbl="parChTrans1D2" presStyleIdx="0" presStyleCnt="3"/>
      <dgm:spPr/>
    </dgm:pt>
    <dgm:pt modelId="{AAFF9D0B-6F67-4049-AD3C-6C4E940EA289}" type="pres">
      <dgm:prSet presAssocID="{AFFE30B6-5555-4E77-8886-918B86C827F0}" presName="hierRoot2" presStyleCnt="0"/>
      <dgm:spPr/>
    </dgm:pt>
    <dgm:pt modelId="{64993A2B-E5BF-4479-9F95-F0A41F56AA44}" type="pres">
      <dgm:prSet presAssocID="{AFFE30B6-5555-4E77-8886-918B86C827F0}" presName="composite2" presStyleCnt="0"/>
      <dgm:spPr/>
    </dgm:pt>
    <dgm:pt modelId="{7C7AD7D8-3746-4351-B431-6CAC4355E8DE}" type="pres">
      <dgm:prSet presAssocID="{AFFE30B6-5555-4E77-8886-918B86C827F0}" presName="background2" presStyleLbl="node2" presStyleIdx="0" presStyleCnt="3"/>
      <dgm:spPr/>
    </dgm:pt>
    <dgm:pt modelId="{278297C1-8CA1-4F5D-A5B5-BB44A72B0D6D}" type="pres">
      <dgm:prSet presAssocID="{AFFE30B6-5555-4E77-8886-918B86C827F0}" presName="text2" presStyleLbl="fgAcc2" presStyleIdx="0" presStyleCnt="3">
        <dgm:presLayoutVars>
          <dgm:chPref val="3"/>
        </dgm:presLayoutVars>
      </dgm:prSet>
      <dgm:spPr/>
    </dgm:pt>
    <dgm:pt modelId="{7D18330A-38E2-4FEE-80D7-F0595BE2C470}" type="pres">
      <dgm:prSet presAssocID="{AFFE30B6-5555-4E77-8886-918B86C827F0}" presName="hierChild3" presStyleCnt="0"/>
      <dgm:spPr/>
    </dgm:pt>
    <dgm:pt modelId="{18DF3AB1-5E43-4768-8025-D31104A3C7D8}" type="pres">
      <dgm:prSet presAssocID="{C210BBA8-8012-40E7-9008-E17FAECD248D}" presName="Name10" presStyleLbl="parChTrans1D2" presStyleIdx="1" presStyleCnt="3"/>
      <dgm:spPr/>
    </dgm:pt>
    <dgm:pt modelId="{99223BA8-581F-4C32-8D35-B02B5FE2CB4D}" type="pres">
      <dgm:prSet presAssocID="{DCD76F12-41DD-4C5A-9CBA-6E591C660ECB}" presName="hierRoot2" presStyleCnt="0"/>
      <dgm:spPr/>
    </dgm:pt>
    <dgm:pt modelId="{1A571123-8B52-4C28-8A61-4019921C66EE}" type="pres">
      <dgm:prSet presAssocID="{DCD76F12-41DD-4C5A-9CBA-6E591C660ECB}" presName="composite2" presStyleCnt="0"/>
      <dgm:spPr/>
    </dgm:pt>
    <dgm:pt modelId="{FF52BF9B-C828-4063-9246-FF93FBC396C4}" type="pres">
      <dgm:prSet presAssocID="{DCD76F12-41DD-4C5A-9CBA-6E591C660ECB}" presName="background2" presStyleLbl="node2" presStyleIdx="1" presStyleCnt="3"/>
      <dgm:spPr/>
    </dgm:pt>
    <dgm:pt modelId="{BE422D43-A93B-4E5B-BE52-44F9108209D4}" type="pres">
      <dgm:prSet presAssocID="{DCD76F12-41DD-4C5A-9CBA-6E591C660ECB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947A8E-DCF6-43B0-BD2D-075C5AA1CFA5}" type="pres">
      <dgm:prSet presAssocID="{DCD76F12-41DD-4C5A-9CBA-6E591C660ECB}" presName="hierChild3" presStyleCnt="0"/>
      <dgm:spPr/>
    </dgm:pt>
    <dgm:pt modelId="{DCF289C1-EE8B-4231-A74A-EB0E43DDA222}" type="pres">
      <dgm:prSet presAssocID="{B99EA7E8-F961-41FC-AF0C-E00AEF971D0C}" presName="Name10" presStyleLbl="parChTrans1D2" presStyleIdx="2" presStyleCnt="3"/>
      <dgm:spPr/>
    </dgm:pt>
    <dgm:pt modelId="{125F0ECD-638D-4640-B6DA-11D9A4C3166A}" type="pres">
      <dgm:prSet presAssocID="{CB4DA4E9-6C84-45ED-8C08-8FDDE86F60D3}" presName="hierRoot2" presStyleCnt="0"/>
      <dgm:spPr/>
    </dgm:pt>
    <dgm:pt modelId="{71A9847D-EF22-43E2-A775-723733121B29}" type="pres">
      <dgm:prSet presAssocID="{CB4DA4E9-6C84-45ED-8C08-8FDDE86F60D3}" presName="composite2" presStyleCnt="0"/>
      <dgm:spPr/>
    </dgm:pt>
    <dgm:pt modelId="{5999BAA1-265F-4A98-BA6C-6E6BB682BFF5}" type="pres">
      <dgm:prSet presAssocID="{CB4DA4E9-6C84-45ED-8C08-8FDDE86F60D3}" presName="background2" presStyleLbl="node2" presStyleIdx="2" presStyleCnt="3"/>
      <dgm:spPr/>
    </dgm:pt>
    <dgm:pt modelId="{5BDA27F0-209D-4099-8735-F55430A97EB0}" type="pres">
      <dgm:prSet presAssocID="{CB4DA4E9-6C84-45ED-8C08-8FDDE86F60D3}" presName="text2" presStyleLbl="fgAcc2" presStyleIdx="2" presStyleCnt="3">
        <dgm:presLayoutVars>
          <dgm:chPref val="3"/>
        </dgm:presLayoutVars>
      </dgm:prSet>
      <dgm:spPr/>
    </dgm:pt>
    <dgm:pt modelId="{D1DC4211-E0F4-46B0-AD80-338DAACAB8A7}" type="pres">
      <dgm:prSet presAssocID="{CB4DA4E9-6C84-45ED-8C08-8FDDE86F60D3}" presName="hierChild3" presStyleCnt="0"/>
      <dgm:spPr/>
    </dgm:pt>
  </dgm:ptLst>
  <dgm:cxnLst>
    <dgm:cxn modelId="{C06CFFA9-B92E-4E58-B112-99281F296999}" srcId="{A18DC8D4-C9D3-4340-B1B8-CCB961136934}" destId="{AFFE30B6-5555-4E77-8886-918B86C827F0}" srcOrd="0" destOrd="0" parTransId="{A3E7CC1F-C4F4-4F88-BE0E-B39208E5213B}" sibTransId="{F783E728-E4D2-4275-B8B7-B52B5C524448}"/>
    <dgm:cxn modelId="{664E3D85-7214-4F90-AD02-ED38ED4569AB}" type="presOf" srcId="{AFFE30B6-5555-4E77-8886-918B86C827F0}" destId="{278297C1-8CA1-4F5D-A5B5-BB44A72B0D6D}" srcOrd="0" destOrd="0" presId="urn:microsoft.com/office/officeart/2005/8/layout/hierarchy1"/>
    <dgm:cxn modelId="{E39648C1-CBAC-4A3A-B672-6DB664D0F13A}" srcId="{A18DC8D4-C9D3-4340-B1B8-CCB961136934}" destId="{CB4DA4E9-6C84-45ED-8C08-8FDDE86F60D3}" srcOrd="2" destOrd="0" parTransId="{B99EA7E8-F961-41FC-AF0C-E00AEF971D0C}" sibTransId="{57D3C80B-2094-466D-B5E5-B0AB285048A5}"/>
    <dgm:cxn modelId="{9BBDAF67-D6FD-4516-A25C-554AB856EEC3}" type="presOf" srcId="{A3E7CC1F-C4F4-4F88-BE0E-B39208E5213B}" destId="{67FA2D3E-92EE-43B1-8786-C20F4F4BB186}" srcOrd="0" destOrd="0" presId="urn:microsoft.com/office/officeart/2005/8/layout/hierarchy1"/>
    <dgm:cxn modelId="{609AFCCD-A992-4E90-B982-249926248CA0}" srcId="{A18DC8D4-C9D3-4340-B1B8-CCB961136934}" destId="{DCD76F12-41DD-4C5A-9CBA-6E591C660ECB}" srcOrd="1" destOrd="0" parTransId="{C210BBA8-8012-40E7-9008-E17FAECD248D}" sibTransId="{DF500A97-DB5D-44C0-8CDB-2F232A86B069}"/>
    <dgm:cxn modelId="{57CEF33C-1D6A-4448-9F39-CCF9DE19A793}" type="presOf" srcId="{C210BBA8-8012-40E7-9008-E17FAECD248D}" destId="{18DF3AB1-5E43-4768-8025-D31104A3C7D8}" srcOrd="0" destOrd="0" presId="urn:microsoft.com/office/officeart/2005/8/layout/hierarchy1"/>
    <dgm:cxn modelId="{C956B1D5-A8D4-4A3B-AD11-25E4E4595850}" type="presOf" srcId="{DCD76F12-41DD-4C5A-9CBA-6E591C660ECB}" destId="{BE422D43-A93B-4E5B-BE52-44F9108209D4}" srcOrd="0" destOrd="0" presId="urn:microsoft.com/office/officeart/2005/8/layout/hierarchy1"/>
    <dgm:cxn modelId="{00BF7F84-2D19-481B-B156-625FAEFDB7CB}" type="presOf" srcId="{D9AA8E56-3C7C-48F8-B316-059670140639}" destId="{3AAB6405-4C0F-4CF7-8A32-FE94F8ADC4A4}" srcOrd="0" destOrd="0" presId="urn:microsoft.com/office/officeart/2005/8/layout/hierarchy1"/>
    <dgm:cxn modelId="{46BF0DEF-6D16-496D-9556-AA4C2C57DE05}" type="presOf" srcId="{A18DC8D4-C9D3-4340-B1B8-CCB961136934}" destId="{794DF535-55F9-4541-96D2-7721ED9CC4F1}" srcOrd="0" destOrd="0" presId="urn:microsoft.com/office/officeart/2005/8/layout/hierarchy1"/>
    <dgm:cxn modelId="{421314DE-B9BF-4317-A087-AF413A78E46C}" type="presOf" srcId="{B99EA7E8-F961-41FC-AF0C-E00AEF971D0C}" destId="{DCF289C1-EE8B-4231-A74A-EB0E43DDA222}" srcOrd="0" destOrd="0" presId="urn:microsoft.com/office/officeart/2005/8/layout/hierarchy1"/>
    <dgm:cxn modelId="{BF14A180-810C-4430-8652-3233D4D4B47E}" type="presOf" srcId="{CB4DA4E9-6C84-45ED-8C08-8FDDE86F60D3}" destId="{5BDA27F0-209D-4099-8735-F55430A97EB0}" srcOrd="0" destOrd="0" presId="urn:microsoft.com/office/officeart/2005/8/layout/hierarchy1"/>
    <dgm:cxn modelId="{DB1CAC8F-9192-4E0C-A5F5-74ABB00B193D}" srcId="{D9AA8E56-3C7C-48F8-B316-059670140639}" destId="{A18DC8D4-C9D3-4340-B1B8-CCB961136934}" srcOrd="0" destOrd="0" parTransId="{0ACD97A9-4266-453B-BEAA-D50E8D8651E6}" sibTransId="{678747A3-8132-4669-A04B-3AE6760818C8}"/>
    <dgm:cxn modelId="{4DF0EBE9-04EE-400C-8C42-EB1C7B63A2BB}" type="presParOf" srcId="{3AAB6405-4C0F-4CF7-8A32-FE94F8ADC4A4}" destId="{5B39AD35-6AC5-4A6C-AE16-8DC7FAFFE178}" srcOrd="0" destOrd="0" presId="urn:microsoft.com/office/officeart/2005/8/layout/hierarchy1"/>
    <dgm:cxn modelId="{DDCC6F0C-5640-497F-B93E-058A70167863}" type="presParOf" srcId="{5B39AD35-6AC5-4A6C-AE16-8DC7FAFFE178}" destId="{84FB26E8-BE85-4EFC-A53E-8DEC5613BA05}" srcOrd="0" destOrd="0" presId="urn:microsoft.com/office/officeart/2005/8/layout/hierarchy1"/>
    <dgm:cxn modelId="{842AC417-6F6E-4026-88C2-C389A8C6379E}" type="presParOf" srcId="{84FB26E8-BE85-4EFC-A53E-8DEC5613BA05}" destId="{0485B78F-13D1-4B08-B2B0-49A97948B198}" srcOrd="0" destOrd="0" presId="urn:microsoft.com/office/officeart/2005/8/layout/hierarchy1"/>
    <dgm:cxn modelId="{81F6274B-D311-4E06-9A07-58C49980E5A1}" type="presParOf" srcId="{84FB26E8-BE85-4EFC-A53E-8DEC5613BA05}" destId="{794DF535-55F9-4541-96D2-7721ED9CC4F1}" srcOrd="1" destOrd="0" presId="urn:microsoft.com/office/officeart/2005/8/layout/hierarchy1"/>
    <dgm:cxn modelId="{0D75EE21-230D-4A61-A995-E6043C6FE3F1}" type="presParOf" srcId="{5B39AD35-6AC5-4A6C-AE16-8DC7FAFFE178}" destId="{58A83EBC-FA4E-4427-BD89-DA893D9C525D}" srcOrd="1" destOrd="0" presId="urn:microsoft.com/office/officeart/2005/8/layout/hierarchy1"/>
    <dgm:cxn modelId="{E460D42A-C11D-4A9F-8153-59770F7D44AC}" type="presParOf" srcId="{58A83EBC-FA4E-4427-BD89-DA893D9C525D}" destId="{67FA2D3E-92EE-43B1-8786-C20F4F4BB186}" srcOrd="0" destOrd="0" presId="urn:microsoft.com/office/officeart/2005/8/layout/hierarchy1"/>
    <dgm:cxn modelId="{225DAD8C-2200-4B96-9AA9-BFF82A0F5C21}" type="presParOf" srcId="{58A83EBC-FA4E-4427-BD89-DA893D9C525D}" destId="{AAFF9D0B-6F67-4049-AD3C-6C4E940EA289}" srcOrd="1" destOrd="0" presId="urn:microsoft.com/office/officeart/2005/8/layout/hierarchy1"/>
    <dgm:cxn modelId="{6D789057-E762-48F3-A1F2-EDB43EE6AD15}" type="presParOf" srcId="{AAFF9D0B-6F67-4049-AD3C-6C4E940EA289}" destId="{64993A2B-E5BF-4479-9F95-F0A41F56AA44}" srcOrd="0" destOrd="0" presId="urn:microsoft.com/office/officeart/2005/8/layout/hierarchy1"/>
    <dgm:cxn modelId="{55B8D45E-ED10-4494-8BEA-6F3404D26939}" type="presParOf" srcId="{64993A2B-E5BF-4479-9F95-F0A41F56AA44}" destId="{7C7AD7D8-3746-4351-B431-6CAC4355E8DE}" srcOrd="0" destOrd="0" presId="urn:microsoft.com/office/officeart/2005/8/layout/hierarchy1"/>
    <dgm:cxn modelId="{44ECAF7A-E156-4865-B758-5A5B72F291A9}" type="presParOf" srcId="{64993A2B-E5BF-4479-9F95-F0A41F56AA44}" destId="{278297C1-8CA1-4F5D-A5B5-BB44A72B0D6D}" srcOrd="1" destOrd="0" presId="urn:microsoft.com/office/officeart/2005/8/layout/hierarchy1"/>
    <dgm:cxn modelId="{628B5FBD-8D56-4CDA-8ED0-D6BF3F880C8F}" type="presParOf" srcId="{AAFF9D0B-6F67-4049-AD3C-6C4E940EA289}" destId="{7D18330A-38E2-4FEE-80D7-F0595BE2C470}" srcOrd="1" destOrd="0" presId="urn:microsoft.com/office/officeart/2005/8/layout/hierarchy1"/>
    <dgm:cxn modelId="{5445C2C2-3839-4347-8D5A-AC86734AB263}" type="presParOf" srcId="{58A83EBC-FA4E-4427-BD89-DA893D9C525D}" destId="{18DF3AB1-5E43-4768-8025-D31104A3C7D8}" srcOrd="2" destOrd="0" presId="urn:microsoft.com/office/officeart/2005/8/layout/hierarchy1"/>
    <dgm:cxn modelId="{46BB73F1-2CC8-4B13-A463-F018205858DB}" type="presParOf" srcId="{58A83EBC-FA4E-4427-BD89-DA893D9C525D}" destId="{99223BA8-581F-4C32-8D35-B02B5FE2CB4D}" srcOrd="3" destOrd="0" presId="urn:microsoft.com/office/officeart/2005/8/layout/hierarchy1"/>
    <dgm:cxn modelId="{942EC37D-F5B7-48AC-BFCD-331A011FA71B}" type="presParOf" srcId="{99223BA8-581F-4C32-8D35-B02B5FE2CB4D}" destId="{1A571123-8B52-4C28-8A61-4019921C66EE}" srcOrd="0" destOrd="0" presId="urn:microsoft.com/office/officeart/2005/8/layout/hierarchy1"/>
    <dgm:cxn modelId="{041C690E-F6B3-48A0-928F-0A96F4147C4B}" type="presParOf" srcId="{1A571123-8B52-4C28-8A61-4019921C66EE}" destId="{FF52BF9B-C828-4063-9246-FF93FBC396C4}" srcOrd="0" destOrd="0" presId="urn:microsoft.com/office/officeart/2005/8/layout/hierarchy1"/>
    <dgm:cxn modelId="{00F3D959-6FFF-4745-A4BF-215D1C250B52}" type="presParOf" srcId="{1A571123-8B52-4C28-8A61-4019921C66EE}" destId="{BE422D43-A93B-4E5B-BE52-44F9108209D4}" srcOrd="1" destOrd="0" presId="urn:microsoft.com/office/officeart/2005/8/layout/hierarchy1"/>
    <dgm:cxn modelId="{BCBDB239-98FF-4D11-A65E-3EF7148E9166}" type="presParOf" srcId="{99223BA8-581F-4C32-8D35-B02B5FE2CB4D}" destId="{D8947A8E-DCF6-43B0-BD2D-075C5AA1CFA5}" srcOrd="1" destOrd="0" presId="urn:microsoft.com/office/officeart/2005/8/layout/hierarchy1"/>
    <dgm:cxn modelId="{D1F5F7D6-EC59-4451-84A7-7B87419EE70D}" type="presParOf" srcId="{58A83EBC-FA4E-4427-BD89-DA893D9C525D}" destId="{DCF289C1-EE8B-4231-A74A-EB0E43DDA222}" srcOrd="4" destOrd="0" presId="urn:microsoft.com/office/officeart/2005/8/layout/hierarchy1"/>
    <dgm:cxn modelId="{3587D936-7C3F-49F2-A556-2895402F2AD7}" type="presParOf" srcId="{58A83EBC-FA4E-4427-BD89-DA893D9C525D}" destId="{125F0ECD-638D-4640-B6DA-11D9A4C3166A}" srcOrd="5" destOrd="0" presId="urn:microsoft.com/office/officeart/2005/8/layout/hierarchy1"/>
    <dgm:cxn modelId="{8F6A53D8-0B46-4078-BAE6-E29779ADDFFB}" type="presParOf" srcId="{125F0ECD-638D-4640-B6DA-11D9A4C3166A}" destId="{71A9847D-EF22-43E2-A775-723733121B29}" srcOrd="0" destOrd="0" presId="urn:microsoft.com/office/officeart/2005/8/layout/hierarchy1"/>
    <dgm:cxn modelId="{D14B2A97-05FD-4DE1-9658-3A48FB4EA35A}" type="presParOf" srcId="{71A9847D-EF22-43E2-A775-723733121B29}" destId="{5999BAA1-265F-4A98-BA6C-6E6BB682BFF5}" srcOrd="0" destOrd="0" presId="urn:microsoft.com/office/officeart/2005/8/layout/hierarchy1"/>
    <dgm:cxn modelId="{D3D5CB68-076B-4F3E-9E45-89963E5C2A90}" type="presParOf" srcId="{71A9847D-EF22-43E2-A775-723733121B29}" destId="{5BDA27F0-209D-4099-8735-F55430A97EB0}" srcOrd="1" destOrd="0" presId="urn:microsoft.com/office/officeart/2005/8/layout/hierarchy1"/>
    <dgm:cxn modelId="{D751EDFC-C000-498B-A265-E9E26445CB5E}" type="presParOf" srcId="{125F0ECD-638D-4640-B6DA-11D9A4C3166A}" destId="{D1DC4211-E0F4-46B0-AD80-338DAACAB8A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F289C1-EE8B-4231-A74A-EB0E43DDA222}">
      <dsp:nvSpPr>
        <dsp:cNvPr id="0" name=""/>
        <dsp:cNvSpPr/>
      </dsp:nvSpPr>
      <dsp:spPr>
        <a:xfrm>
          <a:off x="3986212" y="2255908"/>
          <a:ext cx="2828925" cy="673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8735"/>
              </a:lnTo>
              <a:lnTo>
                <a:pt x="2828925" y="458735"/>
              </a:lnTo>
              <a:lnTo>
                <a:pt x="2828925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DF3AB1-5E43-4768-8025-D31104A3C7D8}">
      <dsp:nvSpPr>
        <dsp:cNvPr id="0" name=""/>
        <dsp:cNvSpPr/>
      </dsp:nvSpPr>
      <dsp:spPr>
        <a:xfrm>
          <a:off x="3940492" y="2255908"/>
          <a:ext cx="91440" cy="6731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FA2D3E-92EE-43B1-8786-C20F4F4BB186}">
      <dsp:nvSpPr>
        <dsp:cNvPr id="0" name=""/>
        <dsp:cNvSpPr/>
      </dsp:nvSpPr>
      <dsp:spPr>
        <a:xfrm>
          <a:off x="1157287" y="2255908"/>
          <a:ext cx="2828925" cy="673155"/>
        </a:xfrm>
        <a:custGeom>
          <a:avLst/>
          <a:gdLst/>
          <a:ahLst/>
          <a:cxnLst/>
          <a:rect l="0" t="0" r="0" b="0"/>
          <a:pathLst>
            <a:path>
              <a:moveTo>
                <a:pt x="2828925" y="0"/>
              </a:moveTo>
              <a:lnTo>
                <a:pt x="2828925" y="458735"/>
              </a:lnTo>
              <a:lnTo>
                <a:pt x="0" y="458735"/>
              </a:lnTo>
              <a:lnTo>
                <a:pt x="0" y="6731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85B78F-13D1-4B08-B2B0-49A97948B198}">
      <dsp:nvSpPr>
        <dsp:cNvPr id="0" name=""/>
        <dsp:cNvSpPr/>
      </dsp:nvSpPr>
      <dsp:spPr>
        <a:xfrm>
          <a:off x="2828924" y="786152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4DF535-55F9-4541-96D2-7721ED9CC4F1}">
      <dsp:nvSpPr>
        <dsp:cNvPr id="0" name=""/>
        <dsp:cNvSpPr/>
      </dsp:nvSpPr>
      <dsp:spPr>
        <a:xfrm>
          <a:off x="3086099" y="1030469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latin typeface="Constantia" pitchFamily="18" charset="0"/>
            </a:rPr>
            <a:t>Воды </a:t>
          </a:r>
          <a:endParaRPr lang="ru-RU" sz="4800" b="1" kern="1200" dirty="0">
            <a:latin typeface="Constantia" pitchFamily="18" charset="0"/>
          </a:endParaRPr>
        </a:p>
      </dsp:txBody>
      <dsp:txXfrm>
        <a:off x="3086099" y="1030469"/>
        <a:ext cx="2314575" cy="1469755"/>
      </dsp:txXfrm>
    </dsp:sp>
    <dsp:sp modelId="{7C7AD7D8-3746-4351-B431-6CAC4355E8DE}">
      <dsp:nvSpPr>
        <dsp:cNvPr id="0" name=""/>
        <dsp:cNvSpPr/>
      </dsp:nvSpPr>
      <dsp:spPr>
        <a:xfrm>
          <a:off x="0" y="2929063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8297C1-8CA1-4F5D-A5B5-BB44A72B0D6D}">
      <dsp:nvSpPr>
        <dsp:cNvPr id="0" name=""/>
        <dsp:cNvSpPr/>
      </dsp:nvSpPr>
      <dsp:spPr>
        <a:xfrm>
          <a:off x="257174" y="3173379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Внутреннего стока</a:t>
          </a:r>
          <a:endParaRPr lang="ru-RU" sz="2000" b="1" kern="1200" dirty="0">
            <a:latin typeface="Constantia" pitchFamily="18" charset="0"/>
          </a:endParaRPr>
        </a:p>
      </dsp:txBody>
      <dsp:txXfrm>
        <a:off x="257174" y="3173379"/>
        <a:ext cx="2314575" cy="1469755"/>
      </dsp:txXfrm>
    </dsp:sp>
    <dsp:sp modelId="{FF52BF9B-C828-4063-9246-FF93FBC396C4}">
      <dsp:nvSpPr>
        <dsp:cNvPr id="0" name=""/>
        <dsp:cNvSpPr/>
      </dsp:nvSpPr>
      <dsp:spPr>
        <a:xfrm>
          <a:off x="2828924" y="2929063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422D43-A93B-4E5B-BE52-44F9108209D4}">
      <dsp:nvSpPr>
        <dsp:cNvPr id="0" name=""/>
        <dsp:cNvSpPr/>
      </dsp:nvSpPr>
      <dsp:spPr>
        <a:xfrm>
          <a:off x="3086099" y="3173379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Бассейна Атлантического океана</a:t>
          </a:r>
          <a:endParaRPr lang="ru-RU" sz="2000" b="1" kern="1200" dirty="0">
            <a:latin typeface="Constantia" pitchFamily="18" charset="0"/>
          </a:endParaRPr>
        </a:p>
      </dsp:txBody>
      <dsp:txXfrm>
        <a:off x="3086099" y="3173379"/>
        <a:ext cx="2314575" cy="1469755"/>
      </dsp:txXfrm>
    </dsp:sp>
    <dsp:sp modelId="{5999BAA1-265F-4A98-BA6C-6E6BB682BFF5}">
      <dsp:nvSpPr>
        <dsp:cNvPr id="0" name=""/>
        <dsp:cNvSpPr/>
      </dsp:nvSpPr>
      <dsp:spPr>
        <a:xfrm>
          <a:off x="5657850" y="2929063"/>
          <a:ext cx="2314575" cy="146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DA27F0-209D-4099-8735-F55430A97EB0}">
      <dsp:nvSpPr>
        <dsp:cNvPr id="0" name=""/>
        <dsp:cNvSpPr/>
      </dsp:nvSpPr>
      <dsp:spPr>
        <a:xfrm>
          <a:off x="5915024" y="3173379"/>
          <a:ext cx="2314575" cy="14697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Бассейна Индийского океана</a:t>
          </a:r>
          <a:endParaRPr lang="ru-RU" sz="2000" b="1" kern="1200" dirty="0">
            <a:latin typeface="Constantia" pitchFamily="18" charset="0"/>
          </a:endParaRPr>
        </a:p>
      </dsp:txBody>
      <dsp:txXfrm>
        <a:off x="5915024" y="3173379"/>
        <a:ext cx="2314575" cy="14697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25000">
              <a:schemeClr val="tx2">
                <a:lumMod val="40000"/>
                <a:lumOff val="60000"/>
              </a:schemeClr>
            </a:gs>
            <a:gs pos="75000">
              <a:srgbClr val="0087E6"/>
            </a:gs>
            <a:gs pos="100000">
              <a:srgbClr val="2860A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7043f7b_2329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715272" y="5360830"/>
            <a:ext cx="1428728" cy="1497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Dpics.ru_d7043f7b_2329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8037" y="74882"/>
            <a:ext cx="1571604" cy="1856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274638"/>
            <a:ext cx="69723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F73FB10E-234A-4393-9ADF-87220E235F66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9F46427E-01E9-4443-AD42-DA2EF87D7E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ircl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rgbClr val="DAFCFF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AFCFF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AFCFF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AFCFF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AFCFF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AFCFF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AFCFF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AFCFF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DAFCFF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3495C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3495C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3495C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3495C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3495C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5143512"/>
            <a:ext cx="8715436" cy="1470025"/>
          </a:xfrm>
        </p:spPr>
        <p:txBody>
          <a:bodyPr>
            <a:noAutofit/>
          </a:bodyPr>
          <a:lstStyle/>
          <a:p>
            <a:r>
              <a:rPr lang="ru-RU" sz="54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Внутренние воды </a:t>
            </a:r>
            <a:r>
              <a:rPr lang="ru-RU" sz="54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Африки</a:t>
            </a:r>
            <a:endParaRPr lang="ru-RU" sz="54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42852"/>
            <a:ext cx="7258072" cy="2357454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bg1"/>
                </a:solidFill>
              </a:rPr>
              <a:t>Реки экваториального</a:t>
            </a:r>
            <a:r>
              <a:rPr lang="ru-RU" b="1" dirty="0" smtClean="0">
                <a:solidFill>
                  <a:schemeClr val="bg1"/>
                </a:solidFill>
              </a:rPr>
              <a:t> типа имеют дождевое питание, устойчивый равномерный расход с максимумом весной и осенью.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2162175"/>
            <a:ext cx="2266950" cy="4695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571744"/>
            <a:ext cx="2762248" cy="414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285992"/>
            <a:ext cx="8643998" cy="3840171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accent1">
                    <a:lumMod val="50000"/>
                  </a:schemeClr>
                </a:solidFill>
              </a:rPr>
              <a:t>Реки суданского типа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приурочены к субэкваториальной Африке (Замбези, Сенегал, Гамбия и др.), источник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питания-дождевой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 Характерны резко  выраженный сезонный расход  и сток  (макс. в конце лета и осенью, зимой и весной - маловодье). Водность рек изменяется в широких пределах, уменьшаясь к тропикам.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14290"/>
            <a:ext cx="2667002" cy="200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14554"/>
            <a:ext cx="8643998" cy="3911609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/>
              <a:t>Реки сахарского типа</a:t>
            </a:r>
            <a:r>
              <a:rPr lang="ru-RU" b="1" dirty="0" smtClean="0"/>
              <a:t>  характеризуются эпизодическим стоком  во время паводков, большая часть их  русел (вади)-сухие; на некоторых участках  существенную роль в питании играют   подземные воды. Паводки бывают не ежегодно, продолжаются несколько часов, часто носят характер селей. 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4136" y="214290"/>
            <a:ext cx="269600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71678"/>
            <a:ext cx="8643998" cy="4054485"/>
          </a:xfrm>
        </p:spPr>
        <p:txBody>
          <a:bodyPr/>
          <a:lstStyle/>
          <a:p>
            <a:pPr marL="0" indent="0">
              <a:buNone/>
            </a:pPr>
            <a:r>
              <a:rPr lang="ru-RU" sz="2400" b="1" u="sng" dirty="0" smtClean="0"/>
              <a:t>Реки средиземноморского типа</a:t>
            </a:r>
            <a:r>
              <a:rPr lang="ru-RU" sz="2400" b="1" dirty="0" smtClean="0"/>
              <a:t>  (реки Атласа и Капских гор) имеют преимущественно дождевое питание (50-80%), иногда с некоторой долей снегового, характеризуются неустойчивым расходом и стоком; макс. расходы и сток наблюдаются зимой, в период дождей, летом реки мелеют.</a:t>
            </a:r>
          </a:p>
          <a:p>
            <a:pPr marL="0" indent="0">
              <a:buNone/>
            </a:pPr>
            <a:r>
              <a:rPr lang="ru-RU" sz="2400" b="1" dirty="0" smtClean="0"/>
              <a:t>Водный режим крупных рек складывается из режимов их притоков, поэтому им свойственны сложные типы режимов (Нил, Оранжевая, Нигер и </a:t>
            </a:r>
            <a:r>
              <a:rPr lang="ru-RU" sz="2400" b="1" dirty="0" err="1" smtClean="0"/>
              <a:t>др</a:t>
            </a:r>
            <a:r>
              <a:rPr lang="ru-RU" sz="2400" b="1" dirty="0" smtClean="0"/>
              <a:t>).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14290"/>
            <a:ext cx="3976682" cy="1853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472366" cy="928670"/>
          </a:xfrm>
        </p:spPr>
        <p:txBody>
          <a:bodyPr/>
          <a:lstStyle/>
          <a:p>
            <a:r>
              <a:rPr lang="ru-RU" dirty="0" smtClean="0"/>
              <a:t>Озера </a:t>
            </a:r>
            <a:r>
              <a:rPr lang="ru-RU" dirty="0" smtClean="0"/>
              <a:t>А</a:t>
            </a:r>
            <a:r>
              <a:rPr lang="ru-RU" dirty="0" smtClean="0"/>
              <a:t>фрики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3" y="1071546"/>
          <a:ext cx="8715435" cy="557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857"/>
                <a:gridCol w="1580348"/>
                <a:gridCol w="2245940"/>
                <a:gridCol w="1984001"/>
                <a:gridCol w="1842289"/>
              </a:tblGrid>
              <a:tr h="450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Название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Происхождение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впадины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Характеристика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Хозяйственное значение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Примечание</a:t>
                      </a:r>
                    </a:p>
                  </a:txBody>
                  <a:tcPr marL="68580" marR="68580" marT="0" marB="0"/>
                </a:tc>
              </a:tr>
              <a:tr h="10868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Танганьика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тектоническое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Самое длинное  в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Африке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2-е в  мире по глубине (макс-1470м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), по  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(33тыс.км</a:t>
                      </a:r>
                      <a:r>
                        <a:rPr lang="ru-RU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 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) уступает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лишь оз.Виктории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Рыб-250видов, 3/4 эндемики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</a:tr>
              <a:tr h="9006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Ньяса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тектоническое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=31тыс.км</a:t>
                      </a: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2   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(3-е место в Африке по</a:t>
                      </a: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   Макс.гл=706м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Рыб-230видов  9/10-эндемики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Судоходство осложняется бурями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Переводится как большая вода</a:t>
                      </a:r>
                    </a:p>
                  </a:txBody>
                  <a:tcPr marL="68580" marR="68580" marT="0" marB="0"/>
                </a:tc>
              </a:tr>
              <a:tr h="17833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Виктория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прогиб кристаллического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фундамента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Самое большое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=68тыс.км</a:t>
                      </a:r>
                      <a:r>
                        <a:rPr lang="ru-RU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Второе пресное озеро  мира после оз. Верхнего,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средняя</a:t>
                      </a:r>
                      <a:r>
                        <a:rPr lang="ru-RU" sz="1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глубина=40м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, макс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глубина=80м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Пресное, содержание 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солей =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1г/л,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Рыбная фауна насчитывает около 100видов, 58%-эндемики.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Судоходство,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главный озерный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порт- </a:t>
                      </a: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Кисуму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Местное название «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ньянца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»-большая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вода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У берегов озера  особенно вдоль северных и южных разбросано множество островов. </a:t>
                      </a:r>
                    </a:p>
                  </a:txBody>
                  <a:tcPr marL="68580" marR="68580" marT="0" marB="0"/>
                </a:tc>
              </a:tr>
              <a:tr h="13509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Киву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вулканическое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=2370 км</a:t>
                      </a:r>
                      <a:r>
                        <a:rPr lang="ru-RU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Средняя глубина=240м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, макс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глубина =496м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3-е место по глубине  в Африке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-соленость 4 г/л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-запасы метана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-судоходство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-туризм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-13 видов (только 3 промысловые)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7186614" cy="1143000"/>
          </a:xfrm>
        </p:spPr>
        <p:txBody>
          <a:bodyPr/>
          <a:lstStyle/>
          <a:p>
            <a:r>
              <a:rPr lang="ru-RU" dirty="0" smtClean="0"/>
              <a:t>Озера </a:t>
            </a:r>
            <a:r>
              <a:rPr lang="ru-RU" dirty="0" smtClean="0"/>
              <a:t>А</a:t>
            </a:r>
            <a:r>
              <a:rPr lang="ru-RU" dirty="0" smtClean="0"/>
              <a:t>фрики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5" y="1142984"/>
          <a:ext cx="8786875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5"/>
                <a:gridCol w="1571636"/>
                <a:gridCol w="2071702"/>
                <a:gridCol w="1857388"/>
                <a:gridCol w="2071704"/>
              </a:tblGrid>
              <a:tr h="4064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Название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Происхождение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впадины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Характеристика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Хозяйственное значение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Примечание</a:t>
                      </a:r>
                    </a:p>
                  </a:txBody>
                  <a:tcPr marL="68580" marR="68580" marT="0" marB="0"/>
                </a:tc>
              </a:tr>
              <a:tr h="12026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Тана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Подпружививание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долины лавовыми потоками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Расположено на высоте 1830м,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Длина=75км,  ширина=70км,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=3100-3600 км</a:t>
                      </a: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Глубина   до 70м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Судоходство, промысловое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Многочисленны реки (кр- Малый Аббай)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Вытекает Голубой Нил.</a:t>
                      </a:r>
                    </a:p>
                  </a:txBody>
                  <a:tcPr marL="68580" marR="68580" marT="0" marB="0"/>
                </a:tc>
              </a:tr>
              <a:tr h="14031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Чад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реликтовое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 глуб=4 -7м, 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=10-26тыс км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-солоноватое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(из озера на с.-в. существует подземный сток в сторону котловины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Боделе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-судоходство;  рыболовство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«большая вода»,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«большое пространство воды»</a:t>
                      </a:r>
                    </a:p>
                  </a:txBody>
                  <a:tcPr marL="68580" marR="68580" marT="0" marB="0"/>
                </a:tc>
              </a:tr>
              <a:tr h="22049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Макарикари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=40тыс.км</a:t>
                      </a:r>
                      <a:r>
                        <a:rPr lang="ru-RU" sz="1400" baseline="30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Представляет множество озер пресных, солоноватых и соленых;  выделяется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 бессточных соленых озера  -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Нтветве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Соа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, соединяющихся в наиболее влажные годы. В сухие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годы-превращаются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в топкие солончаки.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Запасы пресной 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00240"/>
            <a:ext cx="8715436" cy="4500594"/>
          </a:xfrm>
        </p:spPr>
        <p:txBody>
          <a:bodyPr/>
          <a:lstStyle/>
          <a:p>
            <a:r>
              <a:rPr lang="ru-RU" sz="2400" b="1" dirty="0" smtClean="0"/>
              <a:t>В Африке почти повсюду ощущается острый дефицит воды. Запасы пресных вод на материке представлены почти исключительно подземными водами, однако эксплуатация последних связана с большими материальными затратами и техническими трудностями. Лишь ничтожная доля пресных вод (0,03%общих запасов) приходится на  быстро возобновляющиеся речные воды, но именно они имеют наибольшее хозяйственное значение. Единовременные запасы речных вод оцениваются в 627км </a:t>
            </a:r>
            <a:r>
              <a:rPr lang="ru-RU" sz="2400" b="1" baseline="30000" dirty="0" smtClean="0"/>
              <a:t>3</a:t>
            </a:r>
            <a:r>
              <a:rPr lang="ru-RU" sz="2400" b="1" dirty="0" smtClean="0"/>
              <a:t>, причем 432км </a:t>
            </a:r>
            <a:r>
              <a:rPr lang="ru-RU" sz="2400" b="1" baseline="30000" dirty="0" smtClean="0"/>
              <a:t>3</a:t>
            </a:r>
            <a:r>
              <a:rPr lang="ru-RU" sz="2400" b="1" dirty="0" smtClean="0"/>
              <a:t> из них сосредоточены в водохранилищах.</a:t>
            </a:r>
            <a:endParaRPr lang="ru-RU" sz="2400" b="1" dirty="0"/>
          </a:p>
        </p:txBody>
      </p:sp>
    </p:spTree>
  </p:cSld>
  <p:clrMapOvr>
    <a:masterClrMapping/>
  </p:clrMapOvr>
  <p:transition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Гидроэнергоресурсы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8572560" cy="478634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/>
              <a:t>Из общих запасов гидроэнергии земного шара в сумме 5 609 млн.кВт на  долю Африки приходится 1 15 600тыс кВт, т.е. более 20%. Эти запасы распределяются следующим образом:</a:t>
            </a:r>
          </a:p>
          <a:p>
            <a:pPr marL="0" indent="0">
              <a:buNone/>
            </a:pPr>
            <a:r>
              <a:rPr lang="ru-RU" sz="2400" b="1" dirty="0" smtClean="0"/>
              <a:t>-бассейн </a:t>
            </a:r>
            <a:r>
              <a:rPr lang="ru-RU" sz="2400" b="1" dirty="0" smtClean="0"/>
              <a:t>Нила </a:t>
            </a:r>
            <a:r>
              <a:rPr lang="ru-RU" sz="2400" b="1" dirty="0" smtClean="0"/>
              <a:t>- </a:t>
            </a:r>
            <a:r>
              <a:rPr lang="ru-RU" sz="2400" b="1" dirty="0" smtClean="0"/>
              <a:t>50 </a:t>
            </a:r>
            <a:r>
              <a:rPr lang="ru-RU" sz="2400" b="1" dirty="0" smtClean="0"/>
              <a:t>млн.кВт</a:t>
            </a:r>
          </a:p>
          <a:p>
            <a:pPr marL="0" indent="0">
              <a:buNone/>
            </a:pPr>
            <a:r>
              <a:rPr lang="ru-RU" sz="2400" b="1" dirty="0" smtClean="0"/>
              <a:t>-</a:t>
            </a:r>
            <a:r>
              <a:rPr lang="ru-RU" sz="2400" b="1" dirty="0" err="1" smtClean="0"/>
              <a:t>Красноморский</a:t>
            </a:r>
            <a:r>
              <a:rPr lang="ru-RU" sz="2400" b="1" dirty="0" smtClean="0"/>
              <a:t> </a:t>
            </a:r>
            <a:r>
              <a:rPr lang="ru-RU" sz="2400" b="1" dirty="0" smtClean="0"/>
              <a:t>бассейн - 12 </a:t>
            </a:r>
            <a:r>
              <a:rPr lang="ru-RU" sz="2400" b="1" dirty="0" smtClean="0"/>
              <a:t>млн. кВт</a:t>
            </a:r>
          </a:p>
          <a:p>
            <a:pPr marL="0" indent="0">
              <a:buNone/>
            </a:pPr>
            <a:r>
              <a:rPr lang="ru-RU" sz="2400" b="1" dirty="0" smtClean="0"/>
              <a:t>-</a:t>
            </a:r>
            <a:r>
              <a:rPr lang="ru-RU" sz="2400" b="1" dirty="0" smtClean="0"/>
              <a:t>Сомали - 9 </a:t>
            </a:r>
            <a:r>
              <a:rPr lang="ru-RU" sz="2400" b="1" dirty="0" smtClean="0"/>
              <a:t>млн. кВт</a:t>
            </a:r>
          </a:p>
          <a:p>
            <a:pPr marL="0" indent="0">
              <a:buNone/>
            </a:pPr>
            <a:r>
              <a:rPr lang="ru-RU" sz="2400" b="1" dirty="0" smtClean="0"/>
              <a:t>-бассейн </a:t>
            </a:r>
            <a:r>
              <a:rPr lang="ru-RU" sz="2400" b="1" dirty="0" smtClean="0"/>
              <a:t>Замбези - 137 </a:t>
            </a:r>
            <a:r>
              <a:rPr lang="ru-RU" sz="2400" b="1" dirty="0" smtClean="0"/>
              <a:t>млн. кВт</a:t>
            </a:r>
          </a:p>
          <a:p>
            <a:pPr marL="0" indent="0">
              <a:buNone/>
            </a:pPr>
            <a:r>
              <a:rPr lang="ru-RU" sz="2400" b="1" dirty="0" smtClean="0"/>
              <a:t>-</a:t>
            </a:r>
            <a:r>
              <a:rPr lang="ru-RU" sz="2400" b="1" dirty="0" err="1" smtClean="0"/>
              <a:t>Лимпопо</a:t>
            </a:r>
            <a:r>
              <a:rPr lang="ru-RU" sz="2400" b="1" dirty="0" smtClean="0"/>
              <a:t>  - 28 млн. кВт</a:t>
            </a:r>
          </a:p>
          <a:p>
            <a:pPr marL="0" indent="0">
              <a:buNone/>
            </a:pPr>
            <a:r>
              <a:rPr lang="ru-RU" sz="2400" b="1" dirty="0" smtClean="0"/>
              <a:t>- бассейн Конго -390 млн. кВт</a:t>
            </a:r>
          </a:p>
          <a:p>
            <a:pPr marL="0" indent="0">
              <a:buNone/>
            </a:pPr>
            <a:r>
              <a:rPr lang="ru-RU" sz="2400" b="1" dirty="0" smtClean="0"/>
              <a:t>-Мадагаскар - 84 млн. кВт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42852"/>
            <a:ext cx="728665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Хозяйственное использование вод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00240"/>
            <a:ext cx="8715436" cy="4500594"/>
          </a:xfrm>
        </p:spPr>
        <p:txBody>
          <a:bodyPr/>
          <a:lstStyle/>
          <a:p>
            <a:r>
              <a:rPr lang="ru-RU" sz="2200" b="1" dirty="0" smtClean="0"/>
              <a:t>Значительны масштабы использования внутренних вод для орошения. С этой целью используется  Нил, Нигер, </a:t>
            </a:r>
            <a:r>
              <a:rPr lang="ru-RU" sz="2200" b="1" dirty="0" smtClean="0"/>
              <a:t>Оранжевая</a:t>
            </a:r>
          </a:p>
          <a:p>
            <a:r>
              <a:rPr lang="ru-RU" sz="2200" b="1" dirty="0" smtClean="0"/>
              <a:t>В ряде районов Африки внутренние воды используются в качестве транспортных </a:t>
            </a:r>
            <a:r>
              <a:rPr lang="ru-RU" sz="2200" b="1" dirty="0" smtClean="0"/>
              <a:t>путей</a:t>
            </a:r>
          </a:p>
          <a:p>
            <a:r>
              <a:rPr lang="ru-RU" sz="2200" b="1" dirty="0" smtClean="0"/>
              <a:t>В </a:t>
            </a:r>
            <a:r>
              <a:rPr lang="ru-RU" sz="2200" b="1" dirty="0" smtClean="0"/>
              <a:t>ряде районов Африки внутренние водоемы широко используются для промысла </a:t>
            </a:r>
            <a:r>
              <a:rPr lang="ru-RU" sz="2200" b="1" dirty="0" smtClean="0"/>
              <a:t>рыбопродуктов</a:t>
            </a:r>
          </a:p>
          <a:p>
            <a:r>
              <a:rPr lang="ru-RU" sz="2200" b="1" dirty="0" smtClean="0"/>
              <a:t>В ряде  стран Африки проведены некоторые работы по интродукции </a:t>
            </a:r>
            <a:r>
              <a:rPr lang="ru-RU" sz="2200" b="1" dirty="0" smtClean="0"/>
              <a:t>рыб</a:t>
            </a:r>
          </a:p>
          <a:p>
            <a:r>
              <a:rPr lang="ru-RU" sz="2200" b="1" dirty="0" smtClean="0"/>
              <a:t>Немалую роль играют африканские водоемы в водоснабжении и, частности в промышленном  водоснабжении</a:t>
            </a:r>
            <a:endParaRPr lang="ru-RU" sz="2200" b="1" dirty="0"/>
          </a:p>
        </p:txBody>
      </p:sp>
    </p:spTree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Гидрология 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3116"/>
            <a:ext cx="8858312" cy="3983047"/>
          </a:xfrm>
        </p:spPr>
        <p:txBody>
          <a:bodyPr/>
          <a:lstStyle/>
          <a:p>
            <a:r>
              <a:rPr lang="ru-RU" sz="2000" b="1" dirty="0" smtClean="0"/>
              <a:t>Современная гидрологическая сеть материка сформировалась в результате перестройки речной сети в конце неогена и начала четвертичного периодов при установлении в - первых, современного соотношения тепла и влаги, во-вторых, новейших тектонических движений. В четвертичный период Африка  являлась     преимущественно областью внутреннего  стока: в Сахаре - впадина </a:t>
            </a:r>
            <a:r>
              <a:rPr lang="ru-RU" sz="2000" b="1" dirty="0" err="1" smtClean="0"/>
              <a:t>Эль-Джуф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Палеочадское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Бесира</a:t>
            </a:r>
            <a:r>
              <a:rPr lang="ru-RU" sz="2000" b="1" dirty="0" smtClean="0"/>
              <a:t> (Конго). В результате неотектонических поднятий  окраин на внешних склонах материка </a:t>
            </a:r>
            <a:r>
              <a:rPr lang="ru-RU" sz="2000" b="1" dirty="0" err="1" smtClean="0"/>
              <a:t>заложились</a:t>
            </a:r>
            <a:r>
              <a:rPr lang="ru-RU" sz="2000" b="1" dirty="0" smtClean="0"/>
              <a:t> молодые реки, перехватившие старые речные системы. Следы перехвата   хорошо выражены на нижних отрезках Нигера, Замбези, Оранжевой.</a:t>
            </a:r>
          </a:p>
          <a:p>
            <a:endParaRPr lang="ru-RU" dirty="0"/>
          </a:p>
        </p:txBody>
      </p:sp>
    </p:spTree>
  </p:cSld>
  <p:clrMapOvr>
    <a:masterClrMapping/>
  </p:clrMapOvr>
  <p:transition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Годовой сток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715436" cy="4054485"/>
          </a:xfrm>
        </p:spPr>
        <p:txBody>
          <a:bodyPr/>
          <a:lstStyle/>
          <a:p>
            <a:r>
              <a:rPr lang="ru-RU" dirty="0" smtClean="0"/>
              <a:t> Объем годового стока  </a:t>
            </a:r>
            <a:r>
              <a:rPr lang="ru-RU" b="1" dirty="0" smtClean="0"/>
              <a:t>5400 км </a:t>
            </a:r>
            <a:r>
              <a:rPr lang="ru-RU" b="1" baseline="30000" dirty="0" smtClean="0"/>
              <a:t>3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Величина </a:t>
            </a:r>
            <a:r>
              <a:rPr lang="ru-RU" dirty="0" smtClean="0"/>
              <a:t>годового стока </a:t>
            </a:r>
            <a:r>
              <a:rPr lang="ru-RU" b="1" dirty="0" smtClean="0"/>
              <a:t>180мм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Сток </a:t>
            </a:r>
            <a:r>
              <a:rPr lang="ru-RU" dirty="0" smtClean="0"/>
              <a:t>осуществляется  главным образом за счет 5 главных рек Африки:</a:t>
            </a:r>
          </a:p>
          <a:p>
            <a:pPr indent="19050">
              <a:buNone/>
            </a:pPr>
            <a:r>
              <a:rPr lang="ru-RU" dirty="0" smtClean="0"/>
              <a:t>Нил, Конго, Замбези, Нигер, </a:t>
            </a:r>
            <a:r>
              <a:rPr lang="ru-RU" dirty="0" smtClean="0"/>
              <a:t>Оранжевая.</a:t>
            </a:r>
            <a:endParaRPr lang="ru-RU" dirty="0" smtClean="0"/>
          </a:p>
          <a:p>
            <a:r>
              <a:rPr lang="ru-RU" dirty="0" smtClean="0"/>
              <a:t>Бассейны </a:t>
            </a:r>
            <a:r>
              <a:rPr lang="ru-RU" dirty="0" smtClean="0"/>
              <a:t>этих рек занимают около 40% территории материка.</a:t>
            </a:r>
            <a:endParaRPr lang="ru-RU" dirty="0"/>
          </a:p>
        </p:txBody>
      </p:sp>
    </p:spTree>
  </p:cSld>
  <p:clrMapOvr>
    <a:masterClrMapping/>
  </p:clrMapOvr>
  <p:transition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28605"/>
          <a:ext cx="8229600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750095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Области внутреннего стока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00240"/>
            <a:ext cx="8786874" cy="2786082"/>
          </a:xfrm>
        </p:spPr>
        <p:txBody>
          <a:bodyPr/>
          <a:lstStyle/>
          <a:p>
            <a:r>
              <a:rPr lang="ru-RU" sz="2800" dirty="0" smtClean="0"/>
              <a:t>К областям </a:t>
            </a:r>
            <a:r>
              <a:rPr lang="ru-RU" sz="2800" dirty="0" smtClean="0"/>
              <a:t>внутреннего стока относится 30,6% площади материка (8 940 000 км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).  Для областей внутреннего стока характерно наличие, как правило, мелководных, часто соленых озер. Более того, многие из  них на различное время превращаются в солончаки. </a:t>
            </a:r>
            <a:r>
              <a:rPr lang="ru-RU" sz="2800" u="sng" dirty="0" smtClean="0"/>
              <a:t> </a:t>
            </a:r>
            <a:endParaRPr lang="ru-RU" sz="2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8839" y="4429132"/>
            <a:ext cx="3335161" cy="2428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274638"/>
            <a:ext cx="721521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Воды бассейна Индийского океана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786874" cy="4054485"/>
          </a:xfrm>
        </p:spPr>
        <p:txBody>
          <a:bodyPr/>
          <a:lstStyle/>
          <a:p>
            <a:r>
              <a:rPr lang="ru-RU" dirty="0" smtClean="0"/>
              <a:t>К бассейну Индийского океана относится только 18,48% площади материка (540 300 км</a:t>
            </a:r>
            <a:r>
              <a:rPr lang="ru-RU" baseline="30000" dirty="0" smtClean="0"/>
              <a:t>2)</a:t>
            </a:r>
            <a:r>
              <a:rPr lang="ru-RU" dirty="0" smtClean="0"/>
              <a:t>.  Сюда относятся бассейны рек Замбези, </a:t>
            </a:r>
            <a:r>
              <a:rPr lang="ru-RU" dirty="0" err="1" smtClean="0"/>
              <a:t>Лимпопо</a:t>
            </a:r>
            <a:r>
              <a:rPr lang="ru-RU" dirty="0" smtClean="0"/>
              <a:t>, </a:t>
            </a:r>
            <a:r>
              <a:rPr lang="ru-RU" dirty="0" err="1" smtClean="0"/>
              <a:t>Джуба</a:t>
            </a:r>
            <a:r>
              <a:rPr lang="ru-RU" dirty="0" smtClean="0"/>
              <a:t> и </a:t>
            </a:r>
            <a:r>
              <a:rPr lang="ru-RU" dirty="0" err="1" smtClean="0"/>
              <a:t>др</a:t>
            </a:r>
            <a:r>
              <a:rPr lang="ru-RU" dirty="0" smtClean="0"/>
              <a:t> реки о. Мадагаскар. </a:t>
            </a:r>
            <a:endParaRPr lang="ru-RU" dirty="0" smtClean="0"/>
          </a:p>
          <a:p>
            <a:r>
              <a:rPr lang="ru-RU" dirty="0" smtClean="0"/>
              <a:t>Из  </a:t>
            </a:r>
            <a:r>
              <a:rPr lang="ru-RU" dirty="0" smtClean="0"/>
              <a:t>крупнейших  озер к бассейну  Индийского океана относится о. Ньяса, сливающие свои воды через р. Шире  в р. Замбези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ransition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274638"/>
            <a:ext cx="728665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Воды бассейна Атлантического океана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00240"/>
            <a:ext cx="8715436" cy="4125923"/>
          </a:xfrm>
        </p:spPr>
        <p:txBody>
          <a:bodyPr/>
          <a:lstStyle/>
          <a:p>
            <a:r>
              <a:rPr lang="ru-RU" dirty="0" smtClean="0"/>
              <a:t>К Атлантическому  океану  принадлежит  50,9% площади материка 14 892 000 км</a:t>
            </a:r>
            <a:r>
              <a:rPr lang="ru-RU" baseline="30000" dirty="0" smtClean="0"/>
              <a:t>2</a:t>
            </a:r>
            <a:r>
              <a:rPr lang="ru-RU" dirty="0" smtClean="0"/>
              <a:t>,  причем 14, 88% относится к бассейну Средиземного моря. </a:t>
            </a:r>
            <a:endParaRPr lang="ru-RU" dirty="0" smtClean="0"/>
          </a:p>
          <a:p>
            <a:r>
              <a:rPr lang="ru-RU" dirty="0" smtClean="0"/>
              <a:t>К </a:t>
            </a:r>
            <a:r>
              <a:rPr lang="ru-RU" dirty="0" smtClean="0"/>
              <a:t>бассейну относятся  бассейны рек Сенегал, Гамбия, Вольта, Нил, Конго, Нигер, Оранжевая, а также крупнейшие озера </a:t>
            </a:r>
            <a:r>
              <a:rPr lang="ru-RU" dirty="0" err="1" smtClean="0"/>
              <a:t>Мверу</a:t>
            </a:r>
            <a:r>
              <a:rPr lang="ru-RU" dirty="0" smtClean="0"/>
              <a:t>, Танганьика, </a:t>
            </a:r>
            <a:r>
              <a:rPr lang="ru-RU" dirty="0" err="1" smtClean="0"/>
              <a:t>Киву</a:t>
            </a:r>
            <a:r>
              <a:rPr lang="ru-RU" dirty="0" smtClean="0"/>
              <a:t>, Виктория, Эдуард, Тана. </a:t>
            </a:r>
            <a:endParaRPr lang="ru-RU" dirty="0"/>
          </a:p>
        </p:txBody>
      </p:sp>
    </p:spTree>
  </p:cSld>
  <p:clrMapOvr>
    <a:masterClrMapping/>
  </p:clrMapOvr>
  <p:transition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7143800" cy="1143000"/>
          </a:xfrm>
        </p:spPr>
        <p:txBody>
          <a:bodyPr/>
          <a:lstStyle/>
          <a:p>
            <a:r>
              <a:rPr lang="ru-RU" dirty="0" smtClean="0"/>
              <a:t>Источники питания рек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85992"/>
            <a:ext cx="8715436" cy="3840171"/>
          </a:xfrm>
        </p:spPr>
        <p:txBody>
          <a:bodyPr/>
          <a:lstStyle/>
          <a:p>
            <a:r>
              <a:rPr lang="ru-RU" sz="2800" dirty="0" smtClean="0"/>
              <a:t>Реки  Африки в  основном дождевого питания. </a:t>
            </a:r>
            <a:endParaRPr lang="ru-RU" sz="2800" dirty="0" smtClean="0"/>
          </a:p>
          <a:p>
            <a:r>
              <a:rPr lang="ru-RU" sz="2800" dirty="0" smtClean="0"/>
              <a:t>Снеговые  </a:t>
            </a:r>
            <a:r>
              <a:rPr lang="ru-RU" sz="2800" dirty="0" smtClean="0"/>
              <a:t>и ледниковые воды играют ничтожную роль в питании рек   и характерны лишь для немногих коротких рек, берущих начало  на высоких горных вершинах, лежащих выше снеговой границы,  а </a:t>
            </a:r>
            <a:r>
              <a:rPr lang="ru-RU" sz="2800" dirty="0" err="1" smtClean="0"/>
              <a:t>Атласских</a:t>
            </a:r>
            <a:r>
              <a:rPr lang="ru-RU" sz="2800" dirty="0" smtClean="0"/>
              <a:t> горах  и на  </a:t>
            </a:r>
            <a:r>
              <a:rPr lang="ru-RU" sz="2800" dirty="0" err="1" smtClean="0"/>
              <a:t>Восточно-Африканском</a:t>
            </a:r>
            <a:r>
              <a:rPr lang="ru-RU" sz="2800" dirty="0" smtClean="0"/>
              <a:t> плоскогорье.</a:t>
            </a:r>
            <a:endParaRPr lang="ru-RU" sz="2800" dirty="0"/>
          </a:p>
        </p:txBody>
      </p:sp>
    </p:spTree>
  </p:cSld>
  <p:clrMapOvr>
    <a:masterClrMapping/>
  </p:clrMapOvr>
  <p:transition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Режим питания рек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1"/>
            <a:ext cx="8501122" cy="27146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-экваториальный</a:t>
            </a:r>
          </a:p>
          <a:p>
            <a:pPr>
              <a:buNone/>
            </a:pPr>
            <a:r>
              <a:rPr lang="ru-RU" dirty="0" smtClean="0"/>
              <a:t>-суданский</a:t>
            </a:r>
          </a:p>
          <a:p>
            <a:pPr>
              <a:buNone/>
            </a:pPr>
            <a:r>
              <a:rPr lang="ru-RU" dirty="0" smtClean="0"/>
              <a:t>-сахарский</a:t>
            </a:r>
          </a:p>
          <a:p>
            <a:pPr>
              <a:buNone/>
            </a:pPr>
            <a:r>
              <a:rPr lang="ru-RU" dirty="0" smtClean="0"/>
              <a:t>-средиземноморский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9826" y="4572009"/>
            <a:ext cx="3544174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</p:sld>
</file>

<file path=ppt/theme/theme1.xml><?xml version="1.0" encoding="utf-8"?>
<a:theme xmlns:a="http://schemas.openxmlformats.org/drawingml/2006/main" name="rib435261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rib435261</Template>
  <TotalTime>35</TotalTime>
  <Words>910</Words>
  <Application>Microsoft Office PowerPoint</Application>
  <PresentationFormat>Экран (4:3)</PresentationFormat>
  <Paragraphs>119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rib435261</vt:lpstr>
      <vt:lpstr>Внутренние воды Африки</vt:lpstr>
      <vt:lpstr>Гидрология </vt:lpstr>
      <vt:lpstr>Годовой сток</vt:lpstr>
      <vt:lpstr>Слайд 4</vt:lpstr>
      <vt:lpstr>Области внутреннего стока</vt:lpstr>
      <vt:lpstr>Воды бассейна Индийского океана</vt:lpstr>
      <vt:lpstr>Воды бассейна Атлантического океана</vt:lpstr>
      <vt:lpstr>Источники питания рек</vt:lpstr>
      <vt:lpstr>Режим питания рек</vt:lpstr>
      <vt:lpstr>Слайд 10</vt:lpstr>
      <vt:lpstr>Слайд 11</vt:lpstr>
      <vt:lpstr>Слайд 12</vt:lpstr>
      <vt:lpstr>Слайд 13</vt:lpstr>
      <vt:lpstr>Озера Африки</vt:lpstr>
      <vt:lpstr>Озера Африки</vt:lpstr>
      <vt:lpstr>Запасы пресной воды</vt:lpstr>
      <vt:lpstr>Гидроэнергоресурсы </vt:lpstr>
      <vt:lpstr>Хозяйственное использование вод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Внутренние воды Африки</dc:title>
  <dc:creator>Дмитрий Каленюк</dc:creator>
  <cp:lastModifiedBy>Дмитрий Каленюк</cp:lastModifiedBy>
  <cp:revision>4</cp:revision>
  <dcterms:created xsi:type="dcterms:W3CDTF">2012-02-28T15:07:41Z</dcterms:created>
  <dcterms:modified xsi:type="dcterms:W3CDTF">2012-02-28T15:43:06Z</dcterms:modified>
</cp:coreProperties>
</file>