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9" r:id="rId2"/>
    <p:sldId id="260" r:id="rId3"/>
    <p:sldId id="256" r:id="rId4"/>
    <p:sldId id="257" r:id="rId5"/>
    <p:sldId id="258" r:id="rId6"/>
    <p:sldId id="264" r:id="rId7"/>
    <p:sldId id="263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A0DAB-D7E4-4527-A56E-079BDD3EEB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9D55A-2A0D-4955-BC2F-E97459DFA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1EEC1-1C6A-4538-B160-92E295FAE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836C0-7B96-4519-B87C-40334BCC91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F9899-8F78-47BE-B1E0-CF0E3F74C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8B5AF-FC6E-47D7-93DF-956C8A086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B258A-94EF-4750-86C4-747943B0E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A2127-8AEE-41D7-87FA-935809514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3CA69-F714-489D-A74A-0F331D960B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BC889-B183-465E-866F-58B6B190C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D2E81-E301-434F-85EA-CC2F380A2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87888-4075-4104-898E-8EAC2DA00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6E70BF98-FDDE-48D7-A88D-1236EA0787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33375"/>
            <a:ext cx="9144000" cy="18288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Тема урока «Важнейшие соединения серы».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420938"/>
            <a:ext cx="8497887" cy="321786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Цель: рассмотреть свойства важнейших соединений серы-сероводорода, оксидов серы (</a:t>
            </a:r>
            <a:r>
              <a:rPr lang="en-US" dirty="0" smtClean="0"/>
              <a:t>IV</a:t>
            </a:r>
            <a:r>
              <a:rPr lang="ru-RU" dirty="0" smtClean="0"/>
              <a:t>) и (</a:t>
            </a:r>
            <a:r>
              <a:rPr lang="en-US" dirty="0" smtClean="0"/>
              <a:t>VI</a:t>
            </a:r>
            <a:r>
              <a:rPr lang="ru-RU" dirty="0" smtClean="0"/>
              <a:t>), сернистой кислоты. </a:t>
            </a:r>
          </a:p>
        </p:txBody>
      </p:sp>
      <p:sp>
        <p:nvSpPr>
          <p:cNvPr id="4" name="Рамка 3"/>
          <p:cNvSpPr/>
          <p:nvPr/>
        </p:nvSpPr>
        <p:spPr>
          <a:xfrm>
            <a:off x="4071934" y="6429396"/>
            <a:ext cx="2571768" cy="428604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Prezentacii.com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07218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4000" smtClean="0"/>
              <a:t>       </a:t>
            </a:r>
            <a:r>
              <a:rPr lang="ru-RU" sz="4000" i="1" smtClean="0"/>
              <a:t>Сероводород выделяется в    </a:t>
            </a:r>
            <a:br>
              <a:rPr lang="ru-RU" sz="4000" i="1" smtClean="0"/>
            </a:br>
            <a:r>
              <a:rPr lang="ru-RU" sz="4000" i="1" smtClean="0"/>
              <a:t>       результате вулканической деятельности, при гниении белков животных и растений, при работе производств химической, текстильной, кожевенной, но не смотря на это он не накапливается в больших количествах в воздухе. Почему?</a:t>
            </a:r>
          </a:p>
        </p:txBody>
      </p:sp>
      <p:sp>
        <p:nvSpPr>
          <p:cNvPr id="3075" name="WordArt 5"/>
          <p:cNvSpPr>
            <a:spLocks noChangeArrowheads="1" noChangeShapeType="1" noTextEdit="1"/>
          </p:cNvSpPr>
          <p:nvPr/>
        </p:nvSpPr>
        <p:spPr bwMode="auto">
          <a:xfrm rot="5400000">
            <a:off x="216694" y="583406"/>
            <a:ext cx="1511300" cy="12969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7009"/>
              </a:avLst>
            </a:prstTxWarp>
          </a:bodyPr>
          <a:lstStyle/>
          <a:p>
            <a:pPr algn="ctr" fontAlgn="auto"/>
            <a:r>
              <a:rPr lang="ru-RU" sz="3600" i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Соли сероводородной кислоты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268413"/>
            <a:ext cx="8748712" cy="15843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 Диссоциация </a:t>
            </a:r>
            <a:r>
              <a:rPr lang="en-US" sz="2800" smtClean="0"/>
              <a:t>H</a:t>
            </a:r>
            <a:r>
              <a:rPr lang="en-US" sz="1800" smtClean="0"/>
              <a:t>2</a:t>
            </a:r>
            <a:r>
              <a:rPr lang="en-US" sz="2800" smtClean="0"/>
              <a:t>S</a:t>
            </a:r>
            <a:endParaRPr lang="ru-RU" sz="2800" smtClean="0"/>
          </a:p>
          <a:p>
            <a:pPr algn="l" eaLnBrk="1" hangingPunct="1">
              <a:defRPr/>
            </a:pPr>
            <a:r>
              <a:rPr lang="en-US" sz="2800" smtClean="0"/>
              <a:t>H</a:t>
            </a:r>
            <a:r>
              <a:rPr lang="en-US" sz="1800" smtClean="0"/>
              <a:t>2</a:t>
            </a:r>
            <a:r>
              <a:rPr lang="en-US" sz="2800" smtClean="0"/>
              <a:t>S          H</a:t>
            </a:r>
            <a:r>
              <a:rPr lang="ru-RU" sz="2800" smtClean="0"/>
              <a:t> </a:t>
            </a:r>
            <a:r>
              <a:rPr lang="en-US" sz="2800" smtClean="0"/>
              <a:t>+</a:t>
            </a:r>
            <a:r>
              <a:rPr lang="ru-RU" sz="2800" smtClean="0"/>
              <a:t> </a:t>
            </a:r>
            <a:r>
              <a:rPr lang="en-US" sz="2800" smtClean="0"/>
              <a:t>HS </a:t>
            </a:r>
            <a:r>
              <a:rPr lang="ru-RU" sz="2800" smtClean="0"/>
              <a:t>        </a:t>
            </a:r>
            <a:r>
              <a:rPr lang="en-US" sz="2800" smtClean="0"/>
              <a:t>(I</a:t>
            </a:r>
            <a:r>
              <a:rPr lang="ru-RU" sz="2800" smtClean="0"/>
              <a:t> ступень диссоциации)</a:t>
            </a:r>
          </a:p>
          <a:p>
            <a:pPr algn="l" eaLnBrk="1" hangingPunct="1">
              <a:defRPr/>
            </a:pPr>
            <a:r>
              <a:rPr lang="en-US" sz="2800" smtClean="0"/>
              <a:t>HS</a:t>
            </a:r>
            <a:r>
              <a:rPr lang="ru-RU" sz="2800" smtClean="0"/>
              <a:t>            </a:t>
            </a:r>
            <a:r>
              <a:rPr lang="en-US" sz="2800" smtClean="0"/>
              <a:t>H</a:t>
            </a:r>
            <a:r>
              <a:rPr lang="ru-RU" sz="2800" smtClean="0"/>
              <a:t> + </a:t>
            </a:r>
            <a:r>
              <a:rPr lang="en-US" sz="2800" smtClean="0"/>
              <a:t>S</a:t>
            </a:r>
            <a:r>
              <a:rPr lang="ru-RU" sz="2800" smtClean="0"/>
              <a:t>  </a:t>
            </a:r>
            <a:r>
              <a:rPr lang="en-US" sz="2800" smtClean="0"/>
              <a:t> </a:t>
            </a:r>
            <a:r>
              <a:rPr lang="ru-RU" sz="2800" smtClean="0"/>
              <a:t>       </a:t>
            </a:r>
            <a:r>
              <a:rPr lang="en-US" sz="2800" smtClean="0"/>
              <a:t>(II</a:t>
            </a:r>
            <a:r>
              <a:rPr lang="ru-RU" sz="2800" smtClean="0"/>
              <a:t> ступень диссоциации)</a:t>
            </a: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1331913" y="19161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H="1" flipV="1">
            <a:off x="1331913" y="2060575"/>
            <a:ext cx="719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 flipH="1" flipV="1">
            <a:off x="1258888" y="2636838"/>
            <a:ext cx="719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 flipV="1">
            <a:off x="1331913" y="249237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50825" y="3141663"/>
            <a:ext cx="8893175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Arial" charset="0"/>
              </a:rPr>
              <a:t>СОЛИ</a:t>
            </a:r>
          </a:p>
          <a:p>
            <a:r>
              <a:rPr lang="ru-RU" sz="3200">
                <a:latin typeface="Arial" charset="0"/>
              </a:rPr>
              <a:t>  Сульфиды                              </a:t>
            </a:r>
            <a:r>
              <a:rPr lang="ru-RU" sz="3200"/>
              <a:t>Гидросульфиды</a:t>
            </a:r>
            <a:endParaRPr lang="ru-RU" sz="3200">
              <a:latin typeface="Arial" charset="0"/>
            </a:endParaRPr>
          </a:p>
          <a:p>
            <a:r>
              <a:rPr lang="ru-RU" sz="3200">
                <a:latin typeface="Arial" charset="0"/>
              </a:rPr>
              <a:t>  </a:t>
            </a:r>
            <a:r>
              <a:rPr lang="en-US" sz="3200">
                <a:latin typeface="Arial" charset="0"/>
              </a:rPr>
              <a:t>Na2S </a:t>
            </a:r>
            <a:r>
              <a:rPr lang="ru-RU" sz="3200">
                <a:latin typeface="Arial" charset="0"/>
              </a:rPr>
              <a:t>                                           </a:t>
            </a:r>
            <a:r>
              <a:rPr lang="en-US" sz="3200">
                <a:latin typeface="Arial" charset="0"/>
              </a:rPr>
              <a:t>Ba(HS)2</a:t>
            </a:r>
          </a:p>
          <a:p>
            <a:r>
              <a:rPr lang="ru-RU" sz="2400">
                <a:latin typeface="Arial" charset="0"/>
              </a:rPr>
              <a:t> Сульфид натрия                                  гидросульфид бария</a:t>
            </a:r>
          </a:p>
          <a:p>
            <a:r>
              <a:rPr lang="ru-RU" sz="2400">
                <a:latin typeface="Arial" charset="0"/>
              </a:rPr>
              <a:t>(хорошо растворимы в воде)           (растворимы только соли</a:t>
            </a:r>
          </a:p>
          <a:p>
            <a:pPr algn="ctr"/>
            <a:r>
              <a:rPr lang="ru-RU" sz="3200">
                <a:latin typeface="Arial" charset="0"/>
              </a:rPr>
              <a:t>                              </a:t>
            </a:r>
            <a:r>
              <a:rPr lang="ru-RU" sz="2400">
                <a:latin typeface="Arial" charset="0"/>
              </a:rPr>
              <a:t>ЩМ и ЩЗМ)</a:t>
            </a:r>
          </a:p>
          <a:p>
            <a:pPr algn="ctr"/>
            <a:endParaRPr lang="ru-RU">
              <a:latin typeface="Arial" charset="0"/>
            </a:endParaRPr>
          </a:p>
          <a:p>
            <a:pPr algn="ctr"/>
            <a:endParaRPr lang="ru-RU">
              <a:latin typeface="Arial" charset="0"/>
            </a:endParaRPr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>
            <a:off x="3563938" y="3644900"/>
            <a:ext cx="71913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>
            <a:off x="5219700" y="3644900"/>
            <a:ext cx="6477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3348038" y="1700213"/>
            <a:ext cx="266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3348038" y="2205038"/>
            <a:ext cx="266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</a:t>
            </a: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3132138" y="2205038"/>
            <a:ext cx="309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2</a:t>
            </a: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2339975" y="1700213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+</a:t>
            </a: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2411413" y="2205038"/>
            <a:ext cx="350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+</a:t>
            </a: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900113" y="2276475"/>
            <a:ext cx="266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Сравнительная характеристика </a:t>
            </a:r>
            <a:r>
              <a:rPr lang="en-US" sz="4000" smtClean="0"/>
              <a:t>SO</a:t>
            </a:r>
            <a:r>
              <a:rPr lang="en-US" sz="3200" smtClean="0"/>
              <a:t>2</a:t>
            </a:r>
            <a:r>
              <a:rPr lang="en-US" sz="4000" smtClean="0"/>
              <a:t> </a:t>
            </a:r>
            <a:r>
              <a:rPr lang="ru-RU" sz="4000" smtClean="0"/>
              <a:t>и</a:t>
            </a:r>
            <a:r>
              <a:rPr lang="en-US" sz="4000" smtClean="0"/>
              <a:t> SO</a:t>
            </a:r>
            <a:r>
              <a:rPr lang="en-US" sz="3200" smtClean="0"/>
              <a:t>3</a:t>
            </a:r>
            <a:endParaRPr lang="ru-RU" sz="3200" smtClean="0"/>
          </a:p>
        </p:txBody>
      </p:sp>
      <p:graphicFrame>
        <p:nvGraphicFramePr>
          <p:cNvPr id="6203" name="Group 59"/>
          <p:cNvGraphicFramePr>
            <a:graphicFrameLocks noGrp="1"/>
          </p:cNvGraphicFramePr>
          <p:nvPr>
            <p:ph idx="4294967295"/>
          </p:nvPr>
        </p:nvGraphicFramePr>
        <p:xfrm>
          <a:off x="34925" y="1196975"/>
          <a:ext cx="9109075" cy="5750561"/>
        </p:xfrm>
        <a:graphic>
          <a:graphicData uri="http://schemas.openxmlformats.org/drawingml/2006/table">
            <a:tbl>
              <a:tblPr/>
              <a:tblGrid>
                <a:gridCol w="2160588"/>
                <a:gridCol w="3984625"/>
                <a:gridCol w="2963862"/>
              </a:tblGrid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8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Название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Оксид серы(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IV)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, сернистый газ, 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Оксид серы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(VI)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, серный ангидрид, триоксид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3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Физические 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Бесцветный газ с резким удушливым запахом, хорошо растворим в воде,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кип.=-10  С,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t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пл.=-75,5  С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При 0  С белое твердое вещество, при                         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=16,8  С переходит в жидкое состояние, а при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=44,7 С - в газообразное, хорошо растворяется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3563938" y="4005263"/>
            <a:ext cx="381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0 </a:t>
            </a:r>
          </a:p>
        </p:txBody>
      </p:sp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5580063" y="4005263"/>
            <a:ext cx="309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</a:p>
        </p:txBody>
      </p: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7092950" y="2924175"/>
            <a:ext cx="309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</a:p>
        </p:txBody>
      </p:sp>
      <p:sp>
        <p:nvSpPr>
          <p:cNvPr id="6191" name="Rectangle 47"/>
          <p:cNvSpPr>
            <a:spLocks noChangeArrowheads="1"/>
          </p:cNvSpPr>
          <p:nvPr/>
        </p:nvSpPr>
        <p:spPr bwMode="auto">
          <a:xfrm>
            <a:off x="7164388" y="4005263"/>
            <a:ext cx="309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</a:p>
        </p:txBody>
      </p:sp>
      <p:sp>
        <p:nvSpPr>
          <p:cNvPr id="6192" name="Rectangle 48"/>
          <p:cNvSpPr>
            <a:spLocks noChangeArrowheads="1"/>
          </p:cNvSpPr>
          <p:nvPr/>
        </p:nvSpPr>
        <p:spPr bwMode="auto">
          <a:xfrm>
            <a:off x="7956550" y="5157788"/>
            <a:ext cx="3095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69" name="Group 53"/>
          <p:cNvGraphicFramePr>
            <a:graphicFrameLocks noGrp="1"/>
          </p:cNvGraphicFramePr>
          <p:nvPr>
            <p:ph/>
          </p:nvPr>
        </p:nvGraphicFramePr>
        <p:xfrm>
          <a:off x="0" y="0"/>
          <a:ext cx="9144000" cy="6973824"/>
        </p:xfrm>
        <a:graphic>
          <a:graphicData uri="http://schemas.openxmlformats.org/drawingml/2006/table">
            <a:tbl>
              <a:tblPr/>
              <a:tblGrid>
                <a:gridCol w="1908175"/>
                <a:gridCol w="3671888"/>
                <a:gridCol w="3563937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Химические 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Кислотный оксид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+H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      H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+CaO     CaSO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2+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2NaOH     Na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+H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Обладает окислительно-восстановительной двойственностью: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+O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   2SO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восстановитель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2+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    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+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окислитель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Обесцвечивает раствор перманганата калия и некоторые красители.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Кислотный оксид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+H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      H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+CuO     CuSO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3+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2KOH     K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+H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Кислотные свойства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сильнее, чем у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SO2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Na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+SO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  +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Na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60" name="Line 21"/>
          <p:cNvSpPr>
            <a:spLocks noChangeShapeType="1"/>
          </p:cNvSpPr>
          <p:nvPr/>
        </p:nvSpPr>
        <p:spPr bwMode="auto">
          <a:xfrm>
            <a:off x="3419475" y="1125538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1" name="Line 24"/>
          <p:cNvSpPr>
            <a:spLocks noChangeShapeType="1"/>
          </p:cNvSpPr>
          <p:nvPr/>
        </p:nvSpPr>
        <p:spPr bwMode="auto">
          <a:xfrm flipH="1">
            <a:off x="3419475" y="1268413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2" name="Line 26"/>
          <p:cNvSpPr>
            <a:spLocks noChangeShapeType="1"/>
          </p:cNvSpPr>
          <p:nvPr/>
        </p:nvSpPr>
        <p:spPr bwMode="auto">
          <a:xfrm>
            <a:off x="3348038" y="1628775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3" name="Line 29"/>
          <p:cNvSpPr>
            <a:spLocks noChangeShapeType="1"/>
          </p:cNvSpPr>
          <p:nvPr/>
        </p:nvSpPr>
        <p:spPr bwMode="auto">
          <a:xfrm>
            <a:off x="7092950" y="1125538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4" name="Line 30"/>
          <p:cNvSpPr>
            <a:spLocks noChangeShapeType="1"/>
          </p:cNvSpPr>
          <p:nvPr/>
        </p:nvSpPr>
        <p:spPr bwMode="auto">
          <a:xfrm>
            <a:off x="7092950" y="1628775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5" name="Line 33"/>
          <p:cNvSpPr>
            <a:spLocks noChangeShapeType="1"/>
          </p:cNvSpPr>
          <p:nvPr/>
        </p:nvSpPr>
        <p:spPr bwMode="auto">
          <a:xfrm>
            <a:off x="3779838" y="2060575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6" name="Line 35"/>
          <p:cNvSpPr>
            <a:spLocks noChangeShapeType="1"/>
          </p:cNvSpPr>
          <p:nvPr/>
        </p:nvSpPr>
        <p:spPr bwMode="auto">
          <a:xfrm>
            <a:off x="7380288" y="206057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7" name="Line 41"/>
          <p:cNvSpPr>
            <a:spLocks noChangeShapeType="1"/>
          </p:cNvSpPr>
          <p:nvPr/>
        </p:nvSpPr>
        <p:spPr bwMode="auto">
          <a:xfrm>
            <a:off x="3419475" y="4076700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8" name="Line 42"/>
          <p:cNvSpPr>
            <a:spLocks noChangeShapeType="1"/>
          </p:cNvSpPr>
          <p:nvPr/>
        </p:nvSpPr>
        <p:spPr bwMode="auto">
          <a:xfrm flipH="1">
            <a:off x="3419475" y="4005263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9" name="Line 45"/>
          <p:cNvSpPr>
            <a:spLocks noChangeShapeType="1"/>
          </p:cNvSpPr>
          <p:nvPr/>
        </p:nvSpPr>
        <p:spPr bwMode="auto">
          <a:xfrm>
            <a:off x="2987675" y="4797425"/>
            <a:ext cx="433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70" name="Line 54"/>
          <p:cNvSpPr>
            <a:spLocks noChangeShapeType="1"/>
          </p:cNvSpPr>
          <p:nvPr/>
        </p:nvSpPr>
        <p:spPr bwMode="auto">
          <a:xfrm>
            <a:off x="7596188" y="3573463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71" name="Line 55"/>
          <p:cNvSpPr>
            <a:spLocks noChangeShapeType="1"/>
          </p:cNvSpPr>
          <p:nvPr/>
        </p:nvSpPr>
        <p:spPr bwMode="auto">
          <a:xfrm flipV="1">
            <a:off x="6227763" y="378936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Применение знаний: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Осуществить цепочку превращений: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        </a:t>
            </a:r>
            <a:r>
              <a:rPr lang="en-US" sz="3600" smtClean="0"/>
              <a:t>S         S        S        S         S</a:t>
            </a:r>
            <a:endParaRPr lang="ru-RU" sz="3600" smtClean="0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2124075" y="41497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3635375" y="41497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5076825" y="41497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6516688" y="407670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1835150" y="3429000"/>
            <a:ext cx="350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3348038" y="3429000"/>
            <a:ext cx="461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-2</a:t>
            </a: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4787900" y="3429000"/>
            <a:ext cx="461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-2</a:t>
            </a: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6156325" y="3500438"/>
            <a:ext cx="573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+4</a:t>
            </a: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7667625" y="3500438"/>
            <a:ext cx="573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+6</a:t>
            </a: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1116013" y="4724400"/>
            <a:ext cx="6911975" cy="1920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Спасибо за урок!</a:t>
            </a:r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4103687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200" smtClean="0"/>
              <a:t>Домашнее задание:</a:t>
            </a:r>
            <a:br>
              <a:rPr lang="ru-RU" sz="3200" smtClean="0"/>
            </a:br>
            <a:r>
              <a:rPr lang="ru-RU" sz="3200" smtClean="0"/>
              <a:t/>
            </a:r>
            <a:br>
              <a:rPr lang="ru-RU" sz="3200" smtClean="0"/>
            </a:br>
            <a:r>
              <a:rPr lang="ru-RU" sz="3200" smtClean="0"/>
              <a:t>1. Стр.134-136 изучить ( до свойств серной кислоты).</a:t>
            </a:r>
            <a:br>
              <a:rPr lang="ru-RU" sz="3200" smtClean="0"/>
            </a:br>
            <a:r>
              <a:rPr lang="ru-RU" sz="3200" smtClean="0"/>
              <a:t>2. Перечислить токсичные газообразные соединения серы. Чем они опасны для человека? В результате каких природных явлений и какой деятельности человека они могут образовываться?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184</TotalTime>
  <Words>256</Words>
  <Application>Microsoft Office PowerPoint</Application>
  <PresentationFormat>Экран (4:3)</PresentationFormat>
  <Paragraphs>67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Tahoma</vt:lpstr>
      <vt:lpstr>Arial</vt:lpstr>
      <vt:lpstr>Wingdings</vt:lpstr>
      <vt:lpstr>Calibri</vt:lpstr>
      <vt:lpstr>Текстура</vt:lpstr>
      <vt:lpstr>Тема урока «Важнейшие соединения серы».</vt:lpstr>
      <vt:lpstr>       Сероводород выделяется в            результате вулканической деятельности, при гниении белков животных и растений, при работе производств химической, текстильной, кожевенной, но не смотря на это он не накапливается в больших количествах в воздухе. Почему?</vt:lpstr>
      <vt:lpstr>Соли сероводородной кислоты</vt:lpstr>
      <vt:lpstr>Сравнительная характеристика SO2 и SO3</vt:lpstr>
      <vt:lpstr>Слайд 5</vt:lpstr>
      <vt:lpstr>Применение знаний:</vt:lpstr>
      <vt:lpstr>Домашнее задание:  1. Стр.134-136 изучить ( до свойств серной кислоты). 2. Перечислить токсичные газообразные соединения серы. Чем они опасны для человека? В результате каких природных явлений и какой деятельности человека они могут образовываться?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Соли сероводородной кислоты</dc:title>
  <dc:creator>admin</dc:creator>
  <cp:lastModifiedBy>Admin</cp:lastModifiedBy>
  <cp:revision>17</cp:revision>
  <dcterms:created xsi:type="dcterms:W3CDTF">2002-12-31T18:19:57Z</dcterms:created>
  <dcterms:modified xsi:type="dcterms:W3CDTF">2012-02-19T21:21:12Z</dcterms:modified>
</cp:coreProperties>
</file>