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61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DD666D-5F1E-4E61-9610-2ACBC3FB5B15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4487E-877F-49AB-AB10-5A8BE146F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87E-877F-49AB-AB10-5A8BE146FD4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hyperlink" Target="http://www.hnum.ru/pub/katalog/Interier/Large_pic/Afina_Dzhustiany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571480"/>
            <a:ext cx="6172200" cy="1894362"/>
          </a:xfrm>
        </p:spPr>
        <p:txBody>
          <a:bodyPr/>
          <a:lstStyle/>
          <a:p>
            <a:pPr algn="ctr"/>
            <a:r>
              <a:rPr lang="ru-RU" dirty="0" smtClean="0"/>
              <a:t>Угольная и кремниевая кислоты и их соли</a:t>
            </a:r>
            <a:endParaRPr lang="ru-RU" dirty="0"/>
          </a:p>
        </p:txBody>
      </p:sp>
      <p:sp>
        <p:nvSpPr>
          <p:cNvPr id="3" name="Рамка 2"/>
          <p:cNvSpPr/>
          <p:nvPr/>
        </p:nvSpPr>
        <p:spPr bwMode="auto">
          <a:xfrm>
            <a:off x="4357686" y="3143248"/>
            <a:ext cx="2786082" cy="571504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Prezentacii.com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14282" y="0"/>
            <a:ext cx="2896346" cy="4133909"/>
            <a:chOff x="379109" y="254622"/>
            <a:chExt cx="2896346" cy="413390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1113"/>
            <a:stretch>
              <a:fillRect/>
            </a:stretch>
          </p:blipFill>
          <p:spPr bwMode="auto">
            <a:xfrm rot="203558">
              <a:off x="379109" y="254622"/>
              <a:ext cx="2896346" cy="4133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TextBox 3"/>
            <p:cNvSpPr txBox="1"/>
            <p:nvPr/>
          </p:nvSpPr>
          <p:spPr>
            <a:xfrm>
              <a:off x="759395" y="1071546"/>
              <a:ext cx="22145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/>
                <a:t>(H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CO</a:t>
              </a:r>
              <a:r>
                <a:rPr lang="en-US" sz="2400" b="1" baseline="-25000" dirty="0" smtClean="0"/>
                <a:t>3</a:t>
              </a:r>
              <a:r>
                <a:rPr lang="en-US" sz="2400" b="1" dirty="0" smtClean="0"/>
                <a:t>)</a:t>
              </a:r>
              <a:endParaRPr lang="en-US" sz="2400" b="1" baseline="-25000" dirty="0" smtClean="0"/>
            </a:p>
            <a:p>
              <a:r>
                <a:rPr lang="en-US" sz="2400" b="1" dirty="0" smtClean="0"/>
                <a:t>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O + CO</a:t>
              </a:r>
              <a:r>
                <a:rPr lang="en-US" sz="2400" b="1" baseline="-25000" dirty="0" smtClean="0"/>
                <a:t>2</a:t>
              </a:r>
              <a:endParaRPr lang="ru-RU" sz="2400" b="1" baseline="-25000" dirty="0" smtClean="0"/>
            </a:p>
            <a:p>
              <a:r>
                <a:rPr lang="ru-RU" sz="2400" b="1" baseline="-25000" dirty="0" smtClean="0"/>
                <a:t>Угольная</a:t>
              </a:r>
              <a:r>
                <a:rPr lang="ru-RU" sz="2400" b="1" dirty="0" smtClean="0"/>
                <a:t> </a:t>
              </a:r>
              <a:r>
                <a:rPr lang="ru-RU" sz="2400" b="1" baseline="-25000" dirty="0" smtClean="0"/>
                <a:t>кислота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45147" y="2529998"/>
              <a:ext cx="16430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 </a:t>
              </a:r>
              <a:r>
                <a:rPr lang="ru-RU" dirty="0" smtClean="0"/>
                <a:t>щелочь</a:t>
              </a:r>
            </a:p>
            <a:p>
              <a:r>
                <a:rPr lang="ru-RU" dirty="0" smtClean="0"/>
                <a:t>+ карбонат</a:t>
              </a:r>
              <a:endParaRPr lang="ru-RU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928926" y="0"/>
            <a:ext cx="2896346" cy="4133909"/>
            <a:chOff x="379108" y="183183"/>
            <a:chExt cx="2896346" cy="4133909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1113"/>
            <a:stretch>
              <a:fillRect/>
            </a:stretch>
          </p:blipFill>
          <p:spPr bwMode="auto">
            <a:xfrm rot="203558">
              <a:off x="379108" y="183183"/>
              <a:ext cx="2896346" cy="4133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extBox 9"/>
            <p:cNvSpPr txBox="1"/>
            <p:nvPr/>
          </p:nvSpPr>
          <p:spPr>
            <a:xfrm>
              <a:off x="928662" y="1071546"/>
              <a:ext cx="192882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/>
                <a:t>H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SiO</a:t>
              </a:r>
              <a:r>
                <a:rPr lang="en-US" sz="2400" b="1" baseline="-25000" dirty="0" smtClean="0"/>
                <a:t>3</a:t>
              </a:r>
              <a:r>
                <a:rPr lang="en-US" sz="2400" b="1" dirty="0" smtClean="0"/>
                <a:t>↓</a:t>
              </a:r>
            </a:p>
            <a:p>
              <a:pPr algn="ctr"/>
              <a:r>
                <a:rPr lang="ru-RU" sz="2400" b="1" baseline="-25000" dirty="0" smtClean="0"/>
                <a:t>Кремниевая кислота</a:t>
              </a:r>
              <a:r>
                <a:rPr lang="ru-RU" sz="2400" b="1" dirty="0" smtClean="0"/>
                <a:t> </a:t>
              </a:r>
              <a:endParaRPr lang="en-US" sz="2400" b="1" baseline="-25000" dirty="0" smtClean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59461" y="2387122"/>
              <a:ext cx="1643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 </a:t>
              </a:r>
              <a:r>
                <a:rPr lang="ru-RU" dirty="0" smtClean="0"/>
                <a:t>щелочь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428992" y="4000504"/>
            <a:ext cx="3357586" cy="2347983"/>
            <a:chOff x="402205" y="315420"/>
            <a:chExt cx="2896346" cy="4133909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1113"/>
            <a:stretch>
              <a:fillRect/>
            </a:stretch>
          </p:blipFill>
          <p:spPr bwMode="auto">
            <a:xfrm rot="203558">
              <a:off x="402205" y="315420"/>
              <a:ext cx="2896346" cy="4133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687957" y="1070072"/>
              <a:ext cx="2214577" cy="650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Силикаты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64946" y="2327824"/>
              <a:ext cx="1294112" cy="650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 </a:t>
              </a:r>
              <a:r>
                <a:rPr lang="ru-RU" dirty="0" smtClean="0"/>
                <a:t>кислота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14282" y="4000504"/>
            <a:ext cx="3357586" cy="2347983"/>
            <a:chOff x="402205" y="315420"/>
            <a:chExt cx="2896346" cy="4133909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1113"/>
            <a:stretch>
              <a:fillRect/>
            </a:stretch>
          </p:blipFill>
          <p:spPr bwMode="auto">
            <a:xfrm rot="203558">
              <a:off x="402205" y="315420"/>
              <a:ext cx="2896346" cy="4133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687957" y="1070072"/>
              <a:ext cx="2214577" cy="1625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Карбонаты</a:t>
              </a:r>
            </a:p>
            <a:p>
              <a:pPr algn="ctr"/>
              <a:r>
                <a:rPr lang="ru-RU" b="1" dirty="0" smtClean="0"/>
                <a:t>гидрокарбонаты</a:t>
              </a:r>
              <a:endParaRPr lang="en-US" b="1" dirty="0" smtClean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56824" y="2327824"/>
              <a:ext cx="1766323" cy="1137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+ </a:t>
              </a:r>
              <a:r>
                <a:rPr lang="ru-RU" dirty="0" smtClean="0"/>
                <a:t>кислота</a:t>
              </a:r>
            </a:p>
            <a:p>
              <a:r>
                <a:rPr lang="ru-RU" dirty="0" smtClean="0"/>
                <a:t>при </a:t>
              </a:r>
              <a:r>
                <a:rPr lang="en-US" dirty="0" smtClean="0"/>
                <a:t>t </a:t>
              </a:r>
              <a:r>
                <a:rPr lang="ru-RU" dirty="0" err="1" smtClean="0"/>
                <a:t>разлаг</a:t>
              </a:r>
              <a:r>
                <a:rPr lang="ru-RU" dirty="0" smtClean="0"/>
                <a:t>.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857884" y="1428736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Напишите уравнения соответствующих реакций в ионном виде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14282" y="571480"/>
            <a:ext cx="8215370" cy="2286016"/>
            <a:chOff x="357158" y="1785926"/>
            <a:chExt cx="8215370" cy="228601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273" r="9091"/>
            <a:stretch>
              <a:fillRect/>
            </a:stretch>
          </p:blipFill>
          <p:spPr bwMode="auto">
            <a:xfrm>
              <a:off x="357158" y="1785926"/>
              <a:ext cx="8215370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TextBox 2"/>
            <p:cNvSpPr txBox="1"/>
            <p:nvPr/>
          </p:nvSpPr>
          <p:spPr>
            <a:xfrm>
              <a:off x="1142976" y="2500306"/>
              <a:ext cx="62151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Средняя соль       кислая соль</a:t>
              </a:r>
              <a:endParaRPr lang="ru-RU" sz="2800" b="1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857620" y="242886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prstClr val="black"/>
                  </a:solidFill>
                </a:rPr>
                <a:t>→</a:t>
              </a:r>
              <a:endParaRPr lang="ru-RU" sz="32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 rot="10800000">
              <a:off x="3857620" y="271462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prstClr val="black"/>
                  </a:solidFill>
                </a:rPr>
                <a:t>→</a:t>
              </a:r>
              <a:endParaRPr lang="ru-RU" sz="32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00430" y="2357430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+ кислота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28992" y="3000372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+ основание</a:t>
              </a:r>
              <a:endParaRPr lang="ru-RU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71538" y="4572008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Na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CO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→NaHCO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→Na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CO</a:t>
            </a:r>
            <a:r>
              <a:rPr lang="en-US" sz="3600" baseline="-25000" dirty="0" smtClean="0"/>
              <a:t>3</a:t>
            </a:r>
            <a:endParaRPr lang="ru-RU" sz="3600" baseline="-25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071538" y="3500438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Запишите уравнения реакций, соответствующих схеме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4786314" y="785794"/>
            <a:ext cx="3490928" cy="4929222"/>
            <a:chOff x="500034" y="1285860"/>
            <a:chExt cx="3490928" cy="49292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34" y="1285860"/>
              <a:ext cx="3490928" cy="4929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1071538" y="2571744"/>
              <a:ext cx="2286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на силикаты</a:t>
              </a:r>
              <a:endParaRPr lang="ru-RU" dirty="0"/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2571736" y="3286124"/>
              <a:ext cx="642942" cy="2000264"/>
              <a:chOff x="5500694" y="3071810"/>
              <a:chExt cx="642942" cy="2000264"/>
            </a:xfrm>
          </p:grpSpPr>
          <p:sp>
            <p:nvSpPr>
              <p:cNvPr id="23" name="Цилиндр 22"/>
              <p:cNvSpPr/>
              <p:nvPr/>
            </p:nvSpPr>
            <p:spPr>
              <a:xfrm>
                <a:off x="5500694" y="3071810"/>
                <a:ext cx="642942" cy="2000264"/>
              </a:xfrm>
              <a:prstGeom prst="can">
                <a:avLst>
                  <a:gd name="adj" fmla="val 35159"/>
                </a:avLst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Цилиндр 23"/>
              <p:cNvSpPr/>
              <p:nvPr/>
            </p:nvSpPr>
            <p:spPr>
              <a:xfrm>
                <a:off x="5500694" y="4286256"/>
                <a:ext cx="642942" cy="785818"/>
              </a:xfrm>
              <a:prstGeom prst="can">
                <a:avLst>
                  <a:gd name="adj" fmla="val 35159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1142976" y="3429000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Na</a:t>
              </a:r>
              <a:r>
                <a:rPr lang="ru-RU" baseline="-25000" dirty="0" smtClean="0"/>
                <a:t>2</a:t>
              </a:r>
              <a:r>
                <a:rPr lang="en-US" dirty="0" smtClean="0"/>
                <a:t>SiO</a:t>
              </a:r>
              <a:r>
                <a:rPr lang="en-US" baseline="-25000" dirty="0" smtClean="0"/>
                <a:t>3</a:t>
              </a:r>
              <a:endParaRPr lang="ru-RU" baseline="-25000" dirty="0" smtClean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00034" y="785794"/>
            <a:ext cx="3490928" cy="4929222"/>
            <a:chOff x="500034" y="1285860"/>
            <a:chExt cx="3490928" cy="492922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34" y="1285860"/>
              <a:ext cx="3490928" cy="4929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TextBox 3"/>
            <p:cNvSpPr txBox="1"/>
            <p:nvPr/>
          </p:nvSpPr>
          <p:spPr>
            <a:xfrm>
              <a:off x="1071538" y="2571744"/>
              <a:ext cx="22860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 на карбонаты,</a:t>
              </a:r>
            </a:p>
            <a:p>
              <a:pPr algn="ctr"/>
              <a:r>
                <a:rPr lang="ru-RU" dirty="0" smtClean="0"/>
                <a:t>гидрокарбонаты</a:t>
              </a:r>
              <a:endParaRPr lang="ru-RU" dirty="0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1142976" y="3286124"/>
              <a:ext cx="642942" cy="2000264"/>
              <a:chOff x="6000760" y="3286124"/>
              <a:chExt cx="642942" cy="2000264"/>
            </a:xfrm>
          </p:grpSpPr>
          <p:sp>
            <p:nvSpPr>
              <p:cNvPr id="5" name="Цилиндр 4"/>
              <p:cNvSpPr/>
              <p:nvPr/>
            </p:nvSpPr>
            <p:spPr>
              <a:xfrm>
                <a:off x="6000760" y="3286124"/>
                <a:ext cx="642942" cy="2000264"/>
              </a:xfrm>
              <a:prstGeom prst="can">
                <a:avLst>
                  <a:gd name="adj" fmla="val 35159"/>
                </a:avLst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Цилиндр 6"/>
              <p:cNvSpPr/>
              <p:nvPr/>
            </p:nvSpPr>
            <p:spPr>
              <a:xfrm>
                <a:off x="6000760" y="4857760"/>
                <a:ext cx="642942" cy="428628"/>
              </a:xfrm>
              <a:prstGeom prst="can">
                <a:avLst>
                  <a:gd name="adj" fmla="val 3515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2571736" y="3286124"/>
              <a:ext cx="642942" cy="2000264"/>
              <a:chOff x="5500694" y="3071810"/>
              <a:chExt cx="642942" cy="2000264"/>
            </a:xfrm>
          </p:grpSpPr>
          <p:sp>
            <p:nvSpPr>
              <p:cNvPr id="10" name="Цилиндр 9"/>
              <p:cNvSpPr/>
              <p:nvPr/>
            </p:nvSpPr>
            <p:spPr>
              <a:xfrm>
                <a:off x="5500694" y="3071810"/>
                <a:ext cx="642942" cy="2000264"/>
              </a:xfrm>
              <a:prstGeom prst="can">
                <a:avLst>
                  <a:gd name="adj" fmla="val 35159"/>
                </a:avLst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Цилиндр 10"/>
              <p:cNvSpPr/>
              <p:nvPr/>
            </p:nvSpPr>
            <p:spPr>
              <a:xfrm>
                <a:off x="5500694" y="4286256"/>
                <a:ext cx="642942" cy="785818"/>
              </a:xfrm>
              <a:prstGeom prst="can">
                <a:avLst>
                  <a:gd name="adj" fmla="val 35159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000100" y="5429264"/>
              <a:ext cx="10715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CaCO</a:t>
              </a:r>
              <a:r>
                <a:rPr lang="en-US" baseline="-25000" dirty="0" smtClean="0"/>
                <a:t>3</a:t>
              </a:r>
              <a:endParaRPr lang="ru-RU" baseline="-25000" dirty="0" smtClean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14546" y="5429264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NaHCO</a:t>
              </a:r>
              <a:r>
                <a:rPr lang="en-US" baseline="-25000" dirty="0" smtClean="0"/>
                <a:t>3</a:t>
              </a:r>
              <a:endParaRPr lang="ru-RU" baseline="-25000" dirty="0" smtClean="0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785786" y="357166"/>
            <a:ext cx="72330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Качественные реакции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596" y="6000768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Чтобы проверить наличие  карбонатов и силикатов необходимо добавить любую кислоту </a:t>
            </a:r>
            <a:endParaRPr lang="ru-RU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3714744" y="1643050"/>
            <a:ext cx="1214446" cy="1298026"/>
            <a:chOff x="3714744" y="1643050"/>
            <a:chExt cx="1214446" cy="12980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14744" y="1643050"/>
              <a:ext cx="1214446" cy="994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TextBox 24"/>
            <p:cNvSpPr txBox="1"/>
            <p:nvPr/>
          </p:nvSpPr>
          <p:spPr>
            <a:xfrm>
              <a:off x="4000496" y="2571744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мел</a:t>
              </a:r>
              <a:endParaRPr lang="ru-RU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714744" y="3000372"/>
            <a:ext cx="1357322" cy="1932215"/>
            <a:chOff x="3714744" y="3000372"/>
            <a:chExt cx="1357322" cy="193221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29058" y="3000372"/>
              <a:ext cx="933450" cy="132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TextBox 26"/>
            <p:cNvSpPr txBox="1"/>
            <p:nvPr/>
          </p:nvSpPr>
          <p:spPr>
            <a:xfrm>
              <a:off x="3714744" y="4286256"/>
              <a:ext cx="1357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Питьевая сода</a:t>
              </a:r>
              <a:endParaRPr lang="ru-RU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000628" y="3357562"/>
            <a:ext cx="2000264" cy="2360843"/>
            <a:chOff x="2857488" y="4000504"/>
            <a:chExt cx="2000264" cy="236084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86116" y="4000504"/>
              <a:ext cx="971552" cy="2024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9" name="TextBox 28"/>
            <p:cNvSpPr txBox="1"/>
            <p:nvPr/>
          </p:nvSpPr>
          <p:spPr>
            <a:xfrm>
              <a:off x="2857488" y="5715016"/>
              <a:ext cx="20002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Силикатный клей</a:t>
              </a:r>
              <a:endParaRPr lang="ru-RU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2330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Качественные реакции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928662" y="1142984"/>
            <a:ext cx="4000528" cy="4929222"/>
            <a:chOff x="928662" y="1142984"/>
            <a:chExt cx="4000528" cy="492922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28662" y="1142984"/>
              <a:ext cx="4000528" cy="4929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TextBox 3"/>
            <p:cNvSpPr txBox="1"/>
            <p:nvPr/>
          </p:nvSpPr>
          <p:spPr>
            <a:xfrm>
              <a:off x="1857356" y="2428868"/>
              <a:ext cx="22860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На углекислый газ</a:t>
              </a:r>
              <a:endParaRPr lang="ru-RU" dirty="0"/>
            </a:p>
          </p:txBody>
        </p:sp>
        <p:grpSp>
          <p:nvGrpSpPr>
            <p:cNvPr id="8" name="Группа 8"/>
            <p:cNvGrpSpPr/>
            <p:nvPr/>
          </p:nvGrpSpPr>
          <p:grpSpPr>
            <a:xfrm>
              <a:off x="2571736" y="2928934"/>
              <a:ext cx="642942" cy="2000264"/>
              <a:chOff x="5500694" y="3071810"/>
              <a:chExt cx="642942" cy="2000264"/>
            </a:xfrm>
          </p:grpSpPr>
          <p:sp>
            <p:nvSpPr>
              <p:cNvPr id="10" name="Цилиндр 9"/>
              <p:cNvSpPr/>
              <p:nvPr/>
            </p:nvSpPr>
            <p:spPr>
              <a:xfrm>
                <a:off x="5500694" y="3071810"/>
                <a:ext cx="642942" cy="2000264"/>
              </a:xfrm>
              <a:prstGeom prst="can">
                <a:avLst>
                  <a:gd name="adj" fmla="val 35159"/>
                </a:avLst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Цилиндр 10"/>
              <p:cNvSpPr/>
              <p:nvPr/>
            </p:nvSpPr>
            <p:spPr>
              <a:xfrm>
                <a:off x="5500694" y="4286256"/>
                <a:ext cx="642942" cy="785818"/>
              </a:xfrm>
              <a:prstGeom prst="can">
                <a:avLst>
                  <a:gd name="adj" fmla="val 35159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928794" y="5000636"/>
              <a:ext cx="2143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раствор С</a:t>
              </a:r>
              <a:r>
                <a:rPr lang="en-US" dirty="0" smtClean="0"/>
                <a:t>a(OH)</a:t>
              </a:r>
              <a:r>
                <a:rPr lang="en-US" baseline="-25000" dirty="0" smtClean="0"/>
                <a:t>2</a:t>
              </a:r>
              <a:r>
                <a:rPr lang="ru-RU" baseline="-25000" dirty="0" smtClean="0"/>
                <a:t> </a:t>
              </a:r>
              <a:r>
                <a:rPr lang="ru-RU" dirty="0" smtClean="0"/>
                <a:t>- известковая вода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00034" y="2786058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CaCO</a:t>
            </a:r>
            <a:r>
              <a:rPr lang="en-US" sz="2000" b="1" baseline="-25000" dirty="0" smtClean="0"/>
              <a:t>3</a:t>
            </a:r>
            <a:r>
              <a:rPr lang="en-US" sz="2000" b="1" dirty="0" smtClean="0"/>
              <a:t>→ </a:t>
            </a:r>
            <a:r>
              <a:rPr lang="en-US" sz="2000" b="1" dirty="0" err="1" smtClean="0"/>
              <a:t>CaO</a:t>
            </a:r>
            <a:r>
              <a:rPr lang="en-US" sz="2000" b="1" dirty="0" smtClean="0"/>
              <a:t> →Ca(OH)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 → CaCO</a:t>
            </a:r>
            <a:r>
              <a:rPr lang="en-US" sz="2000" b="1" baseline="-25000" dirty="0" smtClean="0"/>
              <a:t>3</a:t>
            </a:r>
            <a:r>
              <a:rPr lang="en-US" sz="2000" b="1" dirty="0" smtClean="0"/>
              <a:t> →Ca(HCO</a:t>
            </a:r>
            <a:r>
              <a:rPr lang="en-US" sz="2000" b="1" baseline="-25000" dirty="0" smtClean="0"/>
              <a:t>3</a:t>
            </a:r>
            <a:r>
              <a:rPr lang="en-US" sz="2000" b="1" dirty="0" smtClean="0"/>
              <a:t>)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 → CaCO</a:t>
            </a:r>
            <a:r>
              <a:rPr lang="en-US" sz="2000" b="1" baseline="-25000" dirty="0" smtClean="0"/>
              <a:t>3</a:t>
            </a:r>
            <a:r>
              <a:rPr lang="en-US" sz="2000" b="1" dirty="0" smtClean="0"/>
              <a:t> 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0034" y="1571612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Запишите уравнения реакций, с помощью которых можно осуществить превращения: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3929066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реакции 3 и 4 приведите  ионные полные и сокращенные ионные уравнения.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5312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Использование </a:t>
            </a:r>
          </a:p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карбонатов и силикатов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857364"/>
            <a:ext cx="6715172" cy="4714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2143116"/>
            <a:ext cx="6215106" cy="42862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28794" y="2428868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Карбонат кальция</a:t>
            </a:r>
            <a:endParaRPr lang="ru-RU" sz="2400" dirty="0"/>
          </a:p>
        </p:txBody>
      </p:sp>
      <p:pic>
        <p:nvPicPr>
          <p:cNvPr id="8" name="Содержимое 39" descr="Afina_Dzhustiany.jpg">
            <a:hlinkClick r:id="rId4" tooltip="Афина. Мрамор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>
          <a:xfrm>
            <a:off x="3143240" y="3000372"/>
            <a:ext cx="3357586" cy="3065173"/>
          </a:xfrm>
          <a:prstGeom prst="roundRect">
            <a:avLst>
              <a:gd name="adj" fmla="val 1168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3000372"/>
            <a:ext cx="4953000" cy="3295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5312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Использование </a:t>
            </a:r>
          </a:p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карбонатов и силикатов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857364"/>
            <a:ext cx="6715172" cy="4714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2143116"/>
            <a:ext cx="6215106" cy="428628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28794" y="2214554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Карбонат калия</a:t>
            </a:r>
            <a:endParaRPr lang="ru-RU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714620"/>
            <a:ext cx="2543175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928794" y="5857892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получение тугоплавкого стекла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5312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Использование </a:t>
            </a:r>
          </a:p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карбонатов и силикатов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857364"/>
            <a:ext cx="6715172" cy="4714908"/>
          </a:xfrm>
          <a:prstGeom prst="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5852" y="2000240"/>
            <a:ext cx="6357982" cy="442915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28794" y="2428868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Карбонат натрия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143248"/>
            <a:ext cx="1848885" cy="29289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071810"/>
            <a:ext cx="2928958" cy="2987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SHSPRING_BG_AUDIO_DURATION_TAG" val="0.00000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108</TotalTime>
  <Words>171</Words>
  <Application>Microsoft Office PowerPoint</Application>
  <PresentationFormat>Экран (4:3)</PresentationFormat>
  <Paragraphs>59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Угольная и кремниевая кислоты и их соли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Угольная и кремниевая кислоты и их соли</dc:title>
  <cp:lastModifiedBy>Admin</cp:lastModifiedBy>
  <cp:revision>27</cp:revision>
  <dcterms:modified xsi:type="dcterms:W3CDTF">2012-04-24T17:30:50Z</dcterms:modified>
</cp:coreProperties>
</file>