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7" r:id="rId6"/>
    <p:sldId id="277" r:id="rId7"/>
    <p:sldId id="269" r:id="rId8"/>
    <p:sldId id="260" r:id="rId9"/>
    <p:sldId id="261" r:id="rId10"/>
    <p:sldId id="268" r:id="rId11"/>
    <p:sldId id="278" r:id="rId12"/>
    <p:sldId id="265" r:id="rId13"/>
    <p:sldId id="262" r:id="rId14"/>
    <p:sldId id="263" r:id="rId15"/>
    <p:sldId id="282" r:id="rId16"/>
    <p:sldId id="264" r:id="rId17"/>
    <p:sldId id="270" r:id="rId18"/>
    <p:sldId id="275" r:id="rId19"/>
    <p:sldId id="271" r:id="rId20"/>
    <p:sldId id="272" r:id="rId21"/>
    <p:sldId id="273" r:id="rId22"/>
    <p:sldId id="281" r:id="rId23"/>
    <p:sldId id="274" r:id="rId24"/>
    <p:sldId id="276" r:id="rId25"/>
    <p:sldId id="283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  <a:srgbClr val="FF9900"/>
    <a:srgbClr val="FFA7A9"/>
    <a:srgbClr val="FF7C80"/>
    <a:srgbClr val="FFFF00"/>
    <a:srgbClr val="00CCFF"/>
    <a:srgbClr val="006600"/>
    <a:srgbClr val="EBFFE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972" autoAdjust="0"/>
    <p:restoredTop sz="94660"/>
  </p:normalViewPr>
  <p:slideViewPr>
    <p:cSldViewPr>
      <p:cViewPr varScale="1">
        <p:scale>
          <a:sx n="94" d="100"/>
          <a:sy n="94" d="100"/>
        </p:scale>
        <p:origin x="-26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74756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747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47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747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8A3A809-1274-4019-82EF-56CF93590FF4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7911E6-BCAA-4153-A725-D3B3C6D85B6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B54BC7-133F-4E82-9D6C-D701D288525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3AB290-0CEF-442A-B289-080548EDB9B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0A9948E-48FB-49EC-96AA-AF0C0D6723E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73F4A5E-3916-45F4-AEA4-94A858902E1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E6093C1-C396-4888-826B-51B1A6CC440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839FF2C-30B3-42BF-8C99-5F6CB695765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E163E5A-82A7-4CCD-96C3-7DA50688E8B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1695CB-BEA1-455E-898F-261A086DF17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EFB6B3-E4A3-46DE-AB79-E0F7824CE59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899495-4064-4C5F-8DFB-7310102E340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3D77F5-73DF-4815-9852-719C332F17D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822A5B-5C84-400B-8494-1BBC5ACC7CB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2E8A17-2F22-467C-86AD-7364676D150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1D677F-B201-4781-8A07-AC4F1ACE182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15C92A-59D6-40D3-99FD-056D1D86E21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8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E05B381-C6A2-4D87-B887-8B2C88231C33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http://school-sector.relarn.ru/nsm/chemistry/Rus/Data/Text/Ch3_2-12/img030.gif" TargetMode="External"/><Relationship Id="rId3" Type="http://schemas.openxmlformats.org/officeDocument/2006/relationships/image" Target="../media/image23.png"/><Relationship Id="rId7" Type="http://schemas.openxmlformats.org/officeDocument/2006/relationships/image" Target="../media/image2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5.xml"/><Relationship Id="rId6" Type="http://schemas.openxmlformats.org/officeDocument/2006/relationships/image" Target="http://school-sector.relarn.ru/nsm/chemistry/Rus/Data/Text/Ch3_2-12/img027.gif" TargetMode="External"/><Relationship Id="rId11" Type="http://schemas.openxmlformats.org/officeDocument/2006/relationships/image" Target="../media/image27.jpeg"/><Relationship Id="rId5" Type="http://schemas.openxmlformats.org/officeDocument/2006/relationships/image" Target="../media/image24.png"/><Relationship Id="rId10" Type="http://schemas.openxmlformats.org/officeDocument/2006/relationships/image" Target="http://school-sector.relarn.ru/nsm/chemistry/Rus/Data/Text/Ch3_2-12/img031.gif" TargetMode="External"/><Relationship Id="rId4" Type="http://schemas.openxmlformats.org/officeDocument/2006/relationships/image" Target="http://school-sector.relarn.ru/nsm/chemistry/Rus/Data/Text/Ch3_2-12/img025.gif" TargetMode="External"/><Relationship Id="rId9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school-sector.relarn.ru/nsm/chemistry/Rus/Data/Text/Ch3_2.html" TargetMode="External"/><Relationship Id="rId7" Type="http://schemas.openxmlformats.org/officeDocument/2006/relationships/image" Target="../media/image42.gif"/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41.jpeg"/><Relationship Id="rId4" Type="http://schemas.openxmlformats.org/officeDocument/2006/relationships/hyperlink" Target="http://images.google.ru/imglanding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gif"/><Relationship Id="rId3" Type="http://schemas.openxmlformats.org/officeDocument/2006/relationships/image" Target="../media/image15.png"/><Relationship Id="rId7" Type="http://schemas.openxmlformats.org/officeDocument/2006/relationships/image" Target="../media/image19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F021E-E7C9-48E8-8768-5C613FE5447F}" type="slidenum">
              <a:rPr lang="ru-RU"/>
              <a:pPr/>
              <a:t>1</a:t>
            </a:fld>
            <a:endParaRPr lang="ru-RU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>
          <a:xfrm>
            <a:off x="250825" y="260350"/>
            <a:ext cx="5003800" cy="1152525"/>
          </a:xfrm>
        </p:spPr>
        <p:txBody>
          <a:bodyPr/>
          <a:lstStyle/>
          <a:p>
            <a:r>
              <a:rPr lang="ru-RU" sz="6000">
                <a:solidFill>
                  <a:schemeClr val="tx1"/>
                </a:solidFill>
                <a:latin typeface="Monotype Corsiva" pitchFamily="66" charset="0"/>
              </a:rPr>
              <a:t>Углеводороды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427538" y="4868863"/>
            <a:ext cx="4535487" cy="1295400"/>
          </a:xfrm>
        </p:spPr>
        <p:txBody>
          <a:bodyPr/>
          <a:lstStyle/>
          <a:p>
            <a:pPr>
              <a:lnSpc>
                <a:spcPct val="80000"/>
              </a:lnSpc>
              <a:buSzPct val="150000"/>
              <a:buFontTx/>
              <a:buBlip>
                <a:blip r:embed="rId2"/>
              </a:buBlip>
            </a:pPr>
            <a:r>
              <a:rPr lang="ru-RU" sz="2000" b="1" u="sng">
                <a:solidFill>
                  <a:srgbClr val="FF0066"/>
                </a:solidFill>
                <a:latin typeface="Monotype Corsiva" pitchFamily="66" charset="0"/>
              </a:rPr>
              <a:t> Выполнили</a:t>
            </a:r>
          </a:p>
          <a:p>
            <a:pPr>
              <a:lnSpc>
                <a:spcPct val="80000"/>
              </a:lnSpc>
              <a:buSzPct val="150000"/>
              <a:buFontTx/>
              <a:buNone/>
            </a:pPr>
            <a:r>
              <a:rPr lang="ru-RU" sz="2000">
                <a:solidFill>
                  <a:srgbClr val="FF0066"/>
                </a:solidFill>
                <a:latin typeface="Monotype Corsiva" pitchFamily="66" charset="0"/>
              </a:rPr>
              <a:t>       </a:t>
            </a:r>
            <a:r>
              <a:rPr lang="ru-RU" sz="20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Филаткина Ирина, Филаткина Марина</a:t>
            </a:r>
          </a:p>
          <a:p>
            <a:pPr>
              <a:lnSpc>
                <a:spcPct val="80000"/>
              </a:lnSpc>
              <a:buSzPct val="150000"/>
              <a:buFontTx/>
              <a:buNone/>
            </a:pPr>
            <a:r>
              <a:rPr lang="ru-RU" sz="2000">
                <a:solidFill>
                  <a:srgbClr val="FF0066"/>
                </a:solidFill>
                <a:latin typeface="Monotype Corsiva" pitchFamily="66" charset="0"/>
              </a:rPr>
              <a:t>       </a:t>
            </a:r>
            <a:r>
              <a:rPr lang="ru-RU" sz="2000" b="1">
                <a:solidFill>
                  <a:srgbClr val="FF0066"/>
                </a:solidFill>
                <a:latin typeface="Monotype Corsiva" pitchFamily="66" charset="0"/>
              </a:rPr>
              <a:t>ученица 11 класса</a:t>
            </a:r>
          </a:p>
          <a:p>
            <a:pPr>
              <a:lnSpc>
                <a:spcPct val="80000"/>
              </a:lnSpc>
              <a:buSzPct val="150000"/>
              <a:buFontTx/>
              <a:buNone/>
            </a:pPr>
            <a:r>
              <a:rPr lang="ru-RU" sz="2000" b="1">
                <a:solidFill>
                  <a:srgbClr val="FF0066"/>
                </a:solidFill>
                <a:latin typeface="Monotype Corsiva" pitchFamily="66" charset="0"/>
              </a:rPr>
              <a:t>      МОБУ СОШ № 7 ЛГО</a:t>
            </a:r>
          </a:p>
        </p:txBody>
      </p:sp>
      <p:pic>
        <p:nvPicPr>
          <p:cNvPr id="2056" name="imgb" descr="5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1700213"/>
            <a:ext cx="21971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8" name="AutoShape 10"/>
          <p:cNvSpPr>
            <a:spLocks noChangeArrowheads="1"/>
          </p:cNvSpPr>
          <p:nvPr/>
        </p:nvSpPr>
        <p:spPr bwMode="auto">
          <a:xfrm>
            <a:off x="3635375" y="1557338"/>
            <a:ext cx="4752975" cy="2016125"/>
          </a:xfrm>
          <a:prstGeom prst="wedgeEllipseCallout">
            <a:avLst>
              <a:gd name="adj1" fmla="val -71644"/>
              <a:gd name="adj2" fmla="val 39213"/>
            </a:avLst>
          </a:prstGeom>
          <a:solidFill>
            <a:schemeClr val="accent1">
              <a:alpha val="67999"/>
            </a:schemeClr>
          </a:solidFill>
          <a:ln w="38100">
            <a:solidFill>
              <a:srgbClr val="003366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3851275" y="1844675"/>
            <a:ext cx="4608513" cy="198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400" b="1">
                <a:solidFill>
                  <a:schemeClr val="accent2"/>
                </a:solidFill>
                <a:latin typeface="Monotype Corsiva" pitchFamily="66" charset="0"/>
              </a:rPr>
              <a:t>   </a:t>
            </a:r>
            <a:r>
              <a:rPr lang="ru-RU" sz="2000" b="1">
                <a:solidFill>
                  <a:schemeClr val="accent2"/>
                </a:solidFill>
                <a:latin typeface="Monotype Corsiva" pitchFamily="66" charset="0"/>
              </a:rPr>
              <a:t>Углеводороды </a:t>
            </a:r>
            <a:r>
              <a:rPr lang="ru-RU" sz="2000">
                <a:latin typeface="Monotype Corsiva" pitchFamily="66" charset="0"/>
              </a:rPr>
              <a:t>– самые простые органические соединения, состоящие из атомов двух химических элементов: углерода и  водорода. </a:t>
            </a: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786188" y="0"/>
            <a:ext cx="2214562" cy="4286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</a:rPr>
              <a:t>Prezentacii.com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1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320"/>
                            </p:stCondLst>
                            <p:childTnLst>
                              <p:par>
                                <p:cTn id="2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320"/>
                            </p:stCondLst>
                            <p:childTnLst>
                              <p:par>
                                <p:cTn id="3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320"/>
                            </p:stCondLst>
                            <p:childTnLst>
                              <p:par>
                                <p:cTn id="3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/>
      <p:bldP spid="2054" grpId="0" build="p"/>
      <p:bldP spid="2058" grpId="0" animBg="1"/>
      <p:bldP spid="205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39F9A-F373-4394-95B2-0F998ACD808E}" type="slidenum">
              <a:rPr lang="ru-RU"/>
              <a:pPr/>
              <a:t>10</a:t>
            </a:fld>
            <a:endParaRPr lang="ru-RU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5915025" cy="1138237"/>
          </a:xfrm>
        </p:spPr>
        <p:txBody>
          <a:bodyPr/>
          <a:lstStyle/>
          <a:p>
            <a:r>
              <a:rPr lang="ru-RU">
                <a:latin typeface="Monotype Corsiva" pitchFamily="66" charset="0"/>
              </a:rPr>
              <a:t>Физические свойства</a:t>
            </a:r>
          </a:p>
        </p:txBody>
      </p:sp>
      <p:graphicFrame>
        <p:nvGraphicFramePr>
          <p:cNvPr id="18600" name="Group 168"/>
          <p:cNvGraphicFramePr>
            <a:graphicFrameLocks noGrp="1"/>
          </p:cNvGraphicFramePr>
          <p:nvPr>
            <p:ph idx="1"/>
          </p:nvPr>
        </p:nvGraphicFramePr>
        <p:xfrm>
          <a:off x="179388" y="1557338"/>
          <a:ext cx="8686800" cy="4568825"/>
        </p:xfrm>
        <a:graphic>
          <a:graphicData uri="http://schemas.openxmlformats.org/drawingml/2006/table">
            <a:tbl>
              <a:tblPr/>
              <a:tblGrid>
                <a:gridCol w="3606800"/>
                <a:gridCol w="1555750"/>
                <a:gridCol w="1751012"/>
                <a:gridCol w="1773238"/>
              </a:tblGrid>
              <a:tr h="81438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Соединение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folHlink"/>
                        </a:gs>
                        <a:gs pos="5000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  <a:ea typeface="Times New Roman" pitchFamily="18" charset="0"/>
                          <a:cs typeface="Arial" charset="0"/>
                        </a:rPr>
                        <a:t>°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пл.,</a:t>
                      </a:r>
                      <a:b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  <a:ea typeface="Times New Roman" pitchFamily="18" charset="0"/>
                          <a:cs typeface="Arial" charset="0"/>
                        </a:rPr>
                        <a:t>°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С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folHlink"/>
                        </a:gs>
                        <a:gs pos="5000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  <a:ea typeface="Times New Roman" pitchFamily="18" charset="0"/>
                          <a:cs typeface="Arial" charset="0"/>
                        </a:rPr>
                        <a:t>°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кип.,</a:t>
                      </a:r>
                      <a:b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  <a:ea typeface="Times New Roman" pitchFamily="18" charset="0"/>
                          <a:cs typeface="Arial" charset="0"/>
                        </a:rPr>
                        <a:t>°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С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folHlink"/>
                        </a:gs>
                        <a:gs pos="5000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d </a:t>
                      </a:r>
                      <a:r>
                        <a:rPr kumimoji="0" lang="ru-RU" sz="14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4</a:t>
                      </a:r>
                      <a:r>
                        <a:rPr kumimoji="0" lang="ru-RU" sz="14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20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folHlink"/>
                        </a:gs>
                        <a:gs pos="5000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</a:tcPr>
                </a:tc>
              </a:tr>
              <a:tr h="4349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Циклопропан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folHlink"/>
                        </a:gs>
                        <a:gs pos="5000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-126,9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folHlink"/>
                        </a:gs>
                        <a:gs pos="5000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-33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folHlink"/>
                        </a:gs>
                        <a:gs pos="5000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0,688</a:t>
                      </a:r>
                      <a:r>
                        <a:rPr kumimoji="0" lang="ru-RU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folHlink"/>
                        </a:gs>
                        <a:gs pos="5000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</a:tcPr>
                </a:tc>
              </a:tr>
              <a:tr h="4349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Метилциклопропан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folHlink"/>
                        </a:gs>
                        <a:gs pos="5000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-177,2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folHlink"/>
                        </a:gs>
                        <a:gs pos="5000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folHlink"/>
                        </a:gs>
                        <a:gs pos="5000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0,6912</a:t>
                      </a:r>
                      <a:r>
                        <a:rPr kumimoji="0" lang="ru-RU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folHlink"/>
                        </a:gs>
                        <a:gs pos="5000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</a:tcPr>
                </a:tc>
              </a:tr>
              <a:tr h="4365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Циклобутан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folHlink"/>
                        </a:gs>
                        <a:gs pos="5000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- 80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folHlink"/>
                        </a:gs>
                        <a:gs pos="5000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folHlink"/>
                        </a:gs>
                        <a:gs pos="5000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0,7038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folHlink"/>
                        </a:gs>
                        <a:gs pos="5000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</a:tcPr>
                </a:tc>
              </a:tr>
              <a:tr h="4349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Метилциклобутан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folHlink"/>
                        </a:gs>
                        <a:gs pos="5000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-149,3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folHlink"/>
                        </a:gs>
                        <a:gs pos="5000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36,8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folHlink"/>
                        </a:gs>
                        <a:gs pos="5000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0,6931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folHlink"/>
                        </a:gs>
                        <a:gs pos="5000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</a:tcPr>
                </a:tc>
              </a:tr>
              <a:tr h="4349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Циклопентан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folHlink"/>
                        </a:gs>
                        <a:gs pos="5000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- 94,4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folHlink"/>
                        </a:gs>
                        <a:gs pos="5000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49,3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folHlink"/>
                        </a:gs>
                        <a:gs pos="5000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0,7460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folHlink"/>
                        </a:gs>
                        <a:gs pos="5000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</a:tcPr>
                </a:tc>
              </a:tr>
              <a:tr h="4365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Метилциклопентан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folHlink"/>
                        </a:gs>
                        <a:gs pos="5000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-142,2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folHlink"/>
                        </a:gs>
                        <a:gs pos="5000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71,9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folHlink"/>
                        </a:gs>
                        <a:gs pos="5000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0,7488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folHlink"/>
                        </a:gs>
                        <a:gs pos="5000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</a:tcPr>
                </a:tc>
              </a:tr>
              <a:tr h="4349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Циклогексан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folHlink"/>
                        </a:gs>
                        <a:gs pos="5000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6,5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folHlink"/>
                        </a:gs>
                        <a:gs pos="5000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80,7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folHlink"/>
                        </a:gs>
                        <a:gs pos="5000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0,7781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folHlink"/>
                        </a:gs>
                        <a:gs pos="5000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</a:tcPr>
                </a:tc>
              </a:tr>
              <a:tr h="706438">
                <a:tc gridSpan="4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При температуре кипения.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При -20,0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  <a:ea typeface="Times New Roman" pitchFamily="18" charset="0"/>
                          <a:cs typeface="Arial" charset="0"/>
                        </a:rPr>
                        <a:t>°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С.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folHlink"/>
                        </a:gs>
                        <a:gs pos="5000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8602" name="Picture 170" descr="i?id=18055155-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59563" y="188913"/>
            <a:ext cx="1223962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0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8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D743E-6C39-4B53-903A-9D497DB0D70A}" type="slidenum">
              <a:rPr lang="ru-RU"/>
              <a:pPr/>
              <a:t>11</a:t>
            </a:fld>
            <a:endParaRPr lang="ru-RU"/>
          </a:p>
        </p:txBody>
      </p:sp>
      <p:sp>
        <p:nvSpPr>
          <p:cNvPr id="48210" name="Rectangle 8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4330700" cy="706437"/>
          </a:xfrm>
        </p:spPr>
        <p:txBody>
          <a:bodyPr/>
          <a:lstStyle/>
          <a:p>
            <a:r>
              <a:rPr lang="ru-RU" sz="4000">
                <a:latin typeface="Monotype Corsiva" pitchFamily="66" charset="0"/>
              </a:rPr>
              <a:t>Химические свойства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1268413"/>
            <a:ext cx="8208962" cy="5040312"/>
          </a:xfrm>
          <a:gradFill rotWithShape="1">
            <a:gsLst>
              <a:gs pos="0">
                <a:srgbClr val="FF9900">
                  <a:alpha val="80000"/>
                </a:srgbClr>
              </a:gs>
              <a:gs pos="50000">
                <a:srgbClr val="EBFFEB"/>
              </a:gs>
              <a:gs pos="100000">
                <a:srgbClr val="FF9900">
                  <a:alpha val="80000"/>
                </a:srgbClr>
              </a:gs>
            </a:gsLst>
            <a:lin ang="5400000" scaled="1"/>
          </a:gradFill>
          <a:ln w="12700" cap="flat">
            <a:solidFill>
              <a:srgbClr val="000000"/>
            </a:solidFill>
            <a:prstDash val="lgDash"/>
          </a:ln>
        </p:spPr>
        <p:txBody>
          <a:bodyPr/>
          <a:lstStyle/>
          <a:p>
            <a:pPr>
              <a:buFontTx/>
              <a:buBlip>
                <a:blip r:embed="rId2"/>
              </a:buBlip>
            </a:pPr>
            <a:r>
              <a:rPr lang="ru-RU" sz="1800" b="1"/>
              <a:t>Гидрирование:</a:t>
            </a:r>
          </a:p>
          <a:p>
            <a:pPr>
              <a:buFontTx/>
              <a:buBlip>
                <a:blip r:embed="rId2"/>
              </a:buBlip>
            </a:pPr>
            <a:endParaRPr lang="ru-RU" sz="1800" b="1"/>
          </a:p>
          <a:p>
            <a:pPr>
              <a:buFontTx/>
              <a:buBlip>
                <a:blip r:embed="rId2"/>
              </a:buBlip>
            </a:pPr>
            <a:r>
              <a:rPr lang="ru-RU" sz="1800" b="1"/>
              <a:t>Галогенирование:</a:t>
            </a:r>
          </a:p>
          <a:p>
            <a:pPr>
              <a:buFontTx/>
              <a:buBlip>
                <a:blip r:embed="rId2"/>
              </a:buBlip>
            </a:pPr>
            <a:endParaRPr lang="ru-RU" sz="1800" b="1"/>
          </a:p>
          <a:p>
            <a:pPr>
              <a:buFontTx/>
              <a:buBlip>
                <a:blip r:embed="rId2"/>
              </a:buBlip>
            </a:pPr>
            <a:r>
              <a:rPr lang="ru-RU" sz="1800" b="1"/>
              <a:t>Гидрогалогенирование: </a:t>
            </a:r>
          </a:p>
          <a:p>
            <a:pPr>
              <a:buFontTx/>
              <a:buBlip>
                <a:blip r:embed="rId2"/>
              </a:buBlip>
            </a:pPr>
            <a:endParaRPr lang="ru-RU" sz="1800" b="1"/>
          </a:p>
          <a:p>
            <a:pPr>
              <a:buFontTx/>
              <a:buBlip>
                <a:blip r:embed="rId2"/>
              </a:buBlip>
            </a:pPr>
            <a:endParaRPr lang="ru-RU" sz="2000" b="1"/>
          </a:p>
          <a:p>
            <a:pPr>
              <a:buFontTx/>
              <a:buBlip>
                <a:blip r:embed="rId2"/>
              </a:buBlip>
            </a:pPr>
            <a:endParaRPr lang="ru-RU" sz="2000" b="1"/>
          </a:p>
          <a:p>
            <a:pPr>
              <a:buFontTx/>
              <a:buBlip>
                <a:blip r:embed="rId2"/>
              </a:buBlip>
            </a:pPr>
            <a:r>
              <a:rPr lang="ru-RU" sz="2000" b="1"/>
              <a:t>Дегидрирование:</a:t>
            </a:r>
          </a:p>
        </p:txBody>
      </p:sp>
      <p:graphicFrame>
        <p:nvGraphicFramePr>
          <p:cNvPr id="48331" name="Group 203"/>
          <p:cNvGraphicFramePr>
            <a:graphicFrameLocks noGrp="1"/>
          </p:cNvGraphicFramePr>
          <p:nvPr>
            <p:ph sz="quarter" idx="2"/>
          </p:nvPr>
        </p:nvGraphicFramePr>
        <p:xfrm>
          <a:off x="4356100" y="2636838"/>
          <a:ext cx="4176713" cy="1068387"/>
        </p:xfrm>
        <a:graphic>
          <a:graphicData uri="http://schemas.openxmlformats.org/drawingml/2006/table">
            <a:tbl>
              <a:tblPr/>
              <a:tblGrid>
                <a:gridCol w="4176713"/>
              </a:tblGrid>
              <a:tr h="792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(метилциклопропан)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+ HBr 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Symbol" pitchFamily="18" charset="2"/>
                          <a:ea typeface="Times New Roman" pitchFamily="18" charset="0"/>
                          <a:cs typeface="Arial" charset="0"/>
                        </a:rPr>
                        <a:t>®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                CH</a:t>
                      </a:r>
                      <a:r>
                        <a:rPr kumimoji="0" lang="ru-RU" sz="16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–CH</a:t>
                      </a:r>
                      <a:r>
                        <a:rPr kumimoji="0" lang="ru-RU" sz="16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–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CH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Symbol" pitchFamily="18" charset="2"/>
                          <a:ea typeface="Times New Roman" pitchFamily="18" charset="0"/>
                          <a:cs typeface="Arial" charset="0"/>
                        </a:rPr>
                        <a:t>¾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CH</a:t>
                      </a:r>
                      <a:r>
                        <a:rPr kumimoji="0" lang="en-US" sz="16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</a:t>
                      </a:r>
                      <a:r>
                        <a:rPr kumimoji="0" lang="ru-RU" sz="16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              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(</a:t>
                      </a:r>
                      <a:r>
                        <a:rPr kumimoji="0" lang="en-US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2-</a:t>
                      </a:r>
                      <a:r>
                        <a:rPr kumimoji="0" 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бромбутан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)</a:t>
                      </a:r>
                      <a:b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               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I</a:t>
                      </a:r>
                      <a:b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                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Br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8138" name="Rectangle 10"/>
          <p:cNvSpPr>
            <a:spLocks noChangeArrowheads="1"/>
          </p:cNvSpPr>
          <p:nvPr/>
        </p:nvSpPr>
        <p:spPr bwMode="auto">
          <a:xfrm>
            <a:off x="2843213" y="1268413"/>
            <a:ext cx="5400675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1600">
                <a:solidFill>
                  <a:srgbClr val="0000FF"/>
                </a:solidFill>
                <a:ea typeface="Times New Roman" pitchFamily="18" charset="0"/>
                <a:cs typeface="Arial" charset="0"/>
              </a:rPr>
              <a:t>(циклопропан) + </a:t>
            </a:r>
            <a:r>
              <a:rPr lang="en-US" sz="1600">
                <a:solidFill>
                  <a:srgbClr val="0000FF"/>
                </a:solidFill>
                <a:ea typeface="Times New Roman" pitchFamily="18" charset="0"/>
                <a:cs typeface="Arial" charset="0"/>
              </a:rPr>
              <a:t>H</a:t>
            </a:r>
            <a:r>
              <a:rPr lang="ru-RU" sz="1600" baseline="-30000">
                <a:solidFill>
                  <a:srgbClr val="0000FF"/>
                </a:solidFill>
                <a:ea typeface="Times New Roman" pitchFamily="18" charset="0"/>
                <a:cs typeface="Arial" charset="0"/>
              </a:rPr>
              <a:t>2</a:t>
            </a:r>
            <a:r>
              <a:rPr lang="en-US" sz="1600">
                <a:solidFill>
                  <a:srgbClr val="0000FF"/>
                </a:solidFill>
                <a:ea typeface="Times New Roman" pitchFamily="18" charset="0"/>
                <a:cs typeface="Arial" charset="0"/>
              </a:rPr>
              <a:t>  </a:t>
            </a:r>
            <a:r>
              <a:rPr lang="ru-RU" sz="1600">
                <a:solidFill>
                  <a:srgbClr val="0000FF"/>
                </a:solidFill>
                <a:ea typeface="Times New Roman" pitchFamily="18" charset="0"/>
                <a:cs typeface="Arial" charset="0"/>
              </a:rPr>
              <a:t>––</a:t>
            </a:r>
            <a:r>
              <a:rPr lang="ru-RU" sz="1600" baseline="30000">
                <a:solidFill>
                  <a:srgbClr val="0000FF"/>
                </a:solidFill>
                <a:ea typeface="Times New Roman" pitchFamily="18" charset="0"/>
                <a:cs typeface="Arial" charset="0"/>
              </a:rPr>
              <a:t>120º</a:t>
            </a:r>
            <a:r>
              <a:rPr lang="en-US" sz="1600" baseline="30000">
                <a:solidFill>
                  <a:srgbClr val="0000FF"/>
                </a:solidFill>
                <a:ea typeface="Times New Roman" pitchFamily="18" charset="0"/>
                <a:cs typeface="Arial" charset="0"/>
              </a:rPr>
              <a:t>C</a:t>
            </a:r>
            <a:r>
              <a:rPr lang="ru-RU" sz="1600" baseline="30000">
                <a:solidFill>
                  <a:srgbClr val="0000FF"/>
                </a:solidFill>
                <a:ea typeface="Times New Roman" pitchFamily="18" charset="0"/>
                <a:cs typeface="Arial" charset="0"/>
              </a:rPr>
              <a:t>,</a:t>
            </a:r>
            <a:r>
              <a:rPr lang="en-US" sz="1600" baseline="30000">
                <a:solidFill>
                  <a:srgbClr val="0000FF"/>
                </a:solidFill>
                <a:ea typeface="Times New Roman" pitchFamily="18" charset="0"/>
                <a:cs typeface="Arial" charset="0"/>
              </a:rPr>
              <a:t>Ni</a:t>
            </a:r>
            <a:r>
              <a:rPr lang="en-US" sz="1600">
                <a:solidFill>
                  <a:srgbClr val="0000FF"/>
                </a:solidFill>
                <a:latin typeface="Symbol" pitchFamily="18" charset="2"/>
                <a:ea typeface="Times New Roman" pitchFamily="18" charset="0"/>
                <a:cs typeface="Arial" charset="0"/>
              </a:rPr>
              <a:t>®</a:t>
            </a:r>
            <a:r>
              <a:rPr lang="en-US" sz="1600">
                <a:solidFill>
                  <a:srgbClr val="0000FF"/>
                </a:solidFill>
                <a:ea typeface="Times New Roman" pitchFamily="18" charset="0"/>
                <a:cs typeface="Arial" charset="0"/>
              </a:rPr>
              <a:t>  CH</a:t>
            </a:r>
            <a:r>
              <a:rPr lang="ru-RU" sz="1600" baseline="-30000">
                <a:solidFill>
                  <a:srgbClr val="0000FF"/>
                </a:solidFill>
                <a:ea typeface="Times New Roman" pitchFamily="18" charset="0"/>
                <a:cs typeface="Arial" charset="0"/>
              </a:rPr>
              <a:t>3</a:t>
            </a:r>
            <a:r>
              <a:rPr lang="ru-RU" sz="1600">
                <a:solidFill>
                  <a:srgbClr val="0000FF"/>
                </a:solidFill>
                <a:ea typeface="Times New Roman" pitchFamily="18" charset="0"/>
                <a:cs typeface="Arial" charset="0"/>
              </a:rPr>
              <a:t>–</a:t>
            </a:r>
            <a:r>
              <a:rPr lang="en-US" sz="1600">
                <a:solidFill>
                  <a:srgbClr val="0000FF"/>
                </a:solidFill>
                <a:ea typeface="Times New Roman" pitchFamily="18" charset="0"/>
                <a:cs typeface="Arial" charset="0"/>
              </a:rPr>
              <a:t>CH</a:t>
            </a:r>
            <a:r>
              <a:rPr lang="ru-RU" sz="1600" baseline="-30000">
                <a:solidFill>
                  <a:srgbClr val="0000FF"/>
                </a:solidFill>
                <a:ea typeface="Times New Roman" pitchFamily="18" charset="0"/>
                <a:cs typeface="Arial" charset="0"/>
              </a:rPr>
              <a:t>2</a:t>
            </a:r>
            <a:r>
              <a:rPr lang="ru-RU" sz="1600">
                <a:solidFill>
                  <a:srgbClr val="0000FF"/>
                </a:solidFill>
                <a:ea typeface="Times New Roman" pitchFamily="18" charset="0"/>
                <a:cs typeface="Arial" charset="0"/>
              </a:rPr>
              <a:t>–</a:t>
            </a:r>
            <a:r>
              <a:rPr lang="en-US" sz="1600">
                <a:solidFill>
                  <a:srgbClr val="0000FF"/>
                </a:solidFill>
                <a:ea typeface="Times New Roman" pitchFamily="18" charset="0"/>
                <a:cs typeface="Arial" charset="0"/>
              </a:rPr>
              <a:t>CH</a:t>
            </a:r>
            <a:r>
              <a:rPr lang="ru-RU" sz="1600" baseline="-30000">
                <a:solidFill>
                  <a:srgbClr val="0000FF"/>
                </a:solidFill>
                <a:ea typeface="Times New Roman" pitchFamily="18" charset="0"/>
                <a:cs typeface="Arial" charset="0"/>
              </a:rPr>
              <a:t>3</a:t>
            </a:r>
            <a:r>
              <a:rPr lang="ru-RU" sz="1600">
                <a:solidFill>
                  <a:srgbClr val="0000FF"/>
                </a:solidFill>
                <a:ea typeface="Times New Roman" pitchFamily="18" charset="0"/>
                <a:cs typeface="Arial" charset="0"/>
              </a:rPr>
              <a:t>(</a:t>
            </a:r>
            <a:r>
              <a:rPr lang="ru-RU" sz="1600" i="1">
                <a:solidFill>
                  <a:srgbClr val="0000FF"/>
                </a:solidFill>
                <a:ea typeface="Times New Roman" pitchFamily="18" charset="0"/>
                <a:cs typeface="Arial" charset="0"/>
              </a:rPr>
              <a:t>пропан</a:t>
            </a:r>
            <a:r>
              <a:rPr lang="ru-RU" sz="1600">
                <a:solidFill>
                  <a:srgbClr val="0000FF"/>
                </a:solidFill>
                <a:ea typeface="Times New Roman" pitchFamily="18" charset="0"/>
                <a:cs typeface="Arial" charset="0"/>
              </a:rPr>
              <a:t>)</a:t>
            </a:r>
            <a:r>
              <a:rPr lang="ru-RU" sz="16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/>
            </a:r>
            <a:br>
              <a:rPr lang="ru-RU" sz="1600">
                <a:solidFill>
                  <a:srgbClr val="000000"/>
                </a:solidFill>
                <a:ea typeface="Times New Roman" pitchFamily="18" charset="0"/>
                <a:cs typeface="Arial" charset="0"/>
              </a:rPr>
            </a:br>
            <a:r>
              <a:rPr lang="ru-RU" sz="16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/>
            </a:r>
            <a:br>
              <a:rPr lang="ru-RU" sz="1600">
                <a:solidFill>
                  <a:srgbClr val="000000"/>
                </a:solidFill>
                <a:ea typeface="Times New Roman" pitchFamily="18" charset="0"/>
                <a:cs typeface="Arial" charset="0"/>
              </a:rPr>
            </a:br>
            <a:endParaRPr lang="ru-RU" sz="1600">
              <a:ea typeface="Times New Roman" pitchFamily="18" charset="0"/>
              <a:cs typeface="Arial" charset="0"/>
            </a:endParaRPr>
          </a:p>
        </p:txBody>
      </p:sp>
      <p:pic>
        <p:nvPicPr>
          <p:cNvPr id="48139" name="Picture 11" descr="http://school-sector.relarn.ru/nsm/chemistry/Rus/Data/Text/Ch3_2-12/img025.gif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2700338" y="1268413"/>
            <a:ext cx="250825" cy="288925"/>
          </a:xfrm>
          <a:prstGeom prst="rect">
            <a:avLst/>
          </a:prstGeom>
          <a:noFill/>
        </p:spPr>
      </p:pic>
      <p:sp>
        <p:nvSpPr>
          <p:cNvPr id="48142" name="Rectangle 14"/>
          <p:cNvSpPr>
            <a:spLocks noChangeArrowheads="1"/>
          </p:cNvSpPr>
          <p:nvPr/>
        </p:nvSpPr>
        <p:spPr bwMode="auto">
          <a:xfrm>
            <a:off x="0" y="3197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48141" name="Picture 13" descr="http://school-sector.relarn.ru/nsm/chemistry/Rus/Data/Text/Ch3_2-12/img027.gif"/>
          <p:cNvPicPr>
            <a:picLocks noChangeAspect="1" noChangeArrowheads="1"/>
          </p:cNvPicPr>
          <p:nvPr/>
        </p:nvPicPr>
        <p:blipFill>
          <a:blip r:embed="rId5" r:link="rId6" cstate="print"/>
          <a:srcRect/>
          <a:stretch>
            <a:fillRect/>
          </a:stretch>
        </p:blipFill>
        <p:spPr bwMode="auto">
          <a:xfrm>
            <a:off x="2987675" y="1916113"/>
            <a:ext cx="288925" cy="250825"/>
          </a:xfrm>
          <a:prstGeom prst="rect">
            <a:avLst/>
          </a:prstGeom>
          <a:noFill/>
        </p:spPr>
      </p:pic>
      <p:sp>
        <p:nvSpPr>
          <p:cNvPr id="48144" name="Rectangle 16"/>
          <p:cNvSpPr>
            <a:spLocks noChangeArrowheads="1"/>
          </p:cNvSpPr>
          <p:nvPr/>
        </p:nvSpPr>
        <p:spPr bwMode="auto">
          <a:xfrm>
            <a:off x="3132138" y="1916113"/>
            <a:ext cx="54006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1600">
                <a:solidFill>
                  <a:srgbClr val="0000FF"/>
                </a:solidFill>
                <a:cs typeface="Times New Roman" pitchFamily="18" charset="0"/>
              </a:rPr>
              <a:t> </a:t>
            </a:r>
            <a:r>
              <a:rPr lang="ru-RU" sz="1600">
                <a:solidFill>
                  <a:srgbClr val="0000FF"/>
                </a:solidFill>
                <a:cs typeface="Times New Roman" pitchFamily="18" charset="0"/>
              </a:rPr>
              <a:t>+</a:t>
            </a:r>
            <a:r>
              <a:rPr lang="en-US" sz="1600">
                <a:solidFill>
                  <a:srgbClr val="0000FF"/>
                </a:solidFill>
                <a:cs typeface="Times New Roman" pitchFamily="18" charset="0"/>
              </a:rPr>
              <a:t>  Br</a:t>
            </a:r>
            <a:r>
              <a:rPr lang="ru-RU" sz="1600" baseline="-30000">
                <a:solidFill>
                  <a:srgbClr val="0000FF"/>
                </a:solidFill>
                <a:cs typeface="Times New Roman" pitchFamily="18" charset="0"/>
              </a:rPr>
              <a:t>2</a:t>
            </a:r>
            <a:r>
              <a:rPr lang="ru-RU" sz="160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1600">
                <a:solidFill>
                  <a:srgbClr val="0000FF"/>
                </a:solidFill>
                <a:latin typeface="Symbol" pitchFamily="18" charset="2"/>
                <a:ea typeface="Times New Roman" pitchFamily="18" charset="0"/>
                <a:cs typeface="Arial" charset="0"/>
              </a:rPr>
              <a:t>®</a:t>
            </a:r>
            <a:r>
              <a:rPr lang="en-US" sz="1600">
                <a:solidFill>
                  <a:srgbClr val="0000FF"/>
                </a:solidFill>
                <a:cs typeface="Times New Roman" pitchFamily="18" charset="0"/>
              </a:rPr>
              <a:t> BrCH</a:t>
            </a:r>
            <a:r>
              <a:rPr lang="ru-RU" sz="1600" baseline="-30000">
                <a:solidFill>
                  <a:srgbClr val="0000FF"/>
                </a:solidFill>
                <a:cs typeface="Times New Roman" pitchFamily="18" charset="0"/>
              </a:rPr>
              <a:t>2</a:t>
            </a:r>
            <a:r>
              <a:rPr lang="ru-RU" sz="1600">
                <a:solidFill>
                  <a:srgbClr val="0000FF"/>
                </a:solidFill>
                <a:cs typeface="Times New Roman" pitchFamily="18" charset="0"/>
              </a:rPr>
              <a:t>–</a:t>
            </a:r>
            <a:r>
              <a:rPr lang="en-US" sz="1600">
                <a:solidFill>
                  <a:srgbClr val="0000FF"/>
                </a:solidFill>
                <a:cs typeface="Times New Roman" pitchFamily="18" charset="0"/>
              </a:rPr>
              <a:t>CH</a:t>
            </a:r>
            <a:r>
              <a:rPr lang="ru-RU" sz="1600" baseline="-30000">
                <a:solidFill>
                  <a:srgbClr val="0000FF"/>
                </a:solidFill>
                <a:cs typeface="Times New Roman" pitchFamily="18" charset="0"/>
              </a:rPr>
              <a:t>2</a:t>
            </a:r>
            <a:r>
              <a:rPr lang="ru-RU" sz="1600">
                <a:solidFill>
                  <a:srgbClr val="0000FF"/>
                </a:solidFill>
                <a:cs typeface="Times New Roman" pitchFamily="18" charset="0"/>
              </a:rPr>
              <a:t>–</a:t>
            </a:r>
            <a:r>
              <a:rPr lang="en-US" sz="1600">
                <a:solidFill>
                  <a:srgbClr val="0000FF"/>
                </a:solidFill>
                <a:cs typeface="Times New Roman" pitchFamily="18" charset="0"/>
              </a:rPr>
              <a:t>CH</a:t>
            </a:r>
            <a:r>
              <a:rPr lang="ru-RU" sz="1600" baseline="-30000">
                <a:solidFill>
                  <a:srgbClr val="0000FF"/>
                </a:solidFill>
                <a:cs typeface="Times New Roman" pitchFamily="18" charset="0"/>
              </a:rPr>
              <a:t>2</a:t>
            </a:r>
            <a:r>
              <a:rPr lang="en-US" sz="1600">
                <a:solidFill>
                  <a:srgbClr val="0000FF"/>
                </a:solidFill>
                <a:cs typeface="Times New Roman" pitchFamily="18" charset="0"/>
              </a:rPr>
              <a:t>Br</a:t>
            </a:r>
            <a:r>
              <a:rPr lang="ru-RU" sz="1600">
                <a:solidFill>
                  <a:srgbClr val="0000FF"/>
                </a:solidFill>
                <a:cs typeface="Times New Roman" pitchFamily="18" charset="0"/>
              </a:rPr>
              <a:t> (</a:t>
            </a:r>
            <a:r>
              <a:rPr lang="ru-RU" sz="1600" i="1">
                <a:solidFill>
                  <a:srgbClr val="0000FF"/>
                </a:solidFill>
                <a:cs typeface="Times New Roman" pitchFamily="18" charset="0"/>
              </a:rPr>
              <a:t>1,3- дибромпропан</a:t>
            </a:r>
            <a:r>
              <a:rPr lang="ru-RU" sz="1600">
                <a:solidFill>
                  <a:srgbClr val="0000FF"/>
                </a:solidFill>
                <a:cs typeface="Times New Roman" pitchFamily="18" charset="0"/>
              </a:rPr>
              <a:t>)</a:t>
            </a:r>
            <a:r>
              <a:rPr lang="ru-RU" sz="160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48147" name="Rectangle 19"/>
          <p:cNvSpPr>
            <a:spLocks noChangeArrowheads="1"/>
          </p:cNvSpPr>
          <p:nvPr/>
        </p:nvSpPr>
        <p:spPr bwMode="auto">
          <a:xfrm>
            <a:off x="0" y="2781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8152" name="Rectangle 24"/>
          <p:cNvSpPr>
            <a:spLocks noChangeArrowheads="1"/>
          </p:cNvSpPr>
          <p:nvPr/>
        </p:nvSpPr>
        <p:spPr bwMode="auto">
          <a:xfrm>
            <a:off x="0" y="31099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48178" name="Picture 50" descr="http://school-sector.relarn.ru/nsm/chemistry/Rus/Data/Text/Ch3_2-12/img030.gif"/>
          <p:cNvPicPr>
            <a:picLocks noChangeAspect="1" noChangeArrowheads="1"/>
          </p:cNvPicPr>
          <p:nvPr/>
        </p:nvPicPr>
        <p:blipFill>
          <a:blip r:embed="rId7" r:link="rId8" cstate="print"/>
          <a:srcRect/>
          <a:stretch>
            <a:fillRect/>
          </a:stretch>
        </p:blipFill>
        <p:spPr bwMode="auto">
          <a:xfrm>
            <a:off x="3635375" y="2708275"/>
            <a:ext cx="581025" cy="219075"/>
          </a:xfrm>
          <a:prstGeom prst="rect">
            <a:avLst/>
          </a:prstGeom>
          <a:noFill/>
        </p:spPr>
      </p:pic>
      <p:sp>
        <p:nvSpPr>
          <p:cNvPr id="48180" name="AutoShape 52"/>
          <p:cNvSpPr>
            <a:spLocks noChangeAspect="1" noChangeArrowheads="1"/>
          </p:cNvSpPr>
          <p:nvPr/>
        </p:nvSpPr>
        <p:spPr bwMode="auto">
          <a:xfrm>
            <a:off x="0" y="3170238"/>
            <a:ext cx="219075" cy="19050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sp>
        <p:nvSpPr>
          <p:cNvPr id="48182" name="Rectangle 54"/>
          <p:cNvSpPr>
            <a:spLocks noChangeArrowheads="1"/>
          </p:cNvSpPr>
          <p:nvPr/>
        </p:nvSpPr>
        <p:spPr bwMode="auto">
          <a:xfrm>
            <a:off x="0" y="31702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8185" name="Rectangle 57"/>
          <p:cNvSpPr>
            <a:spLocks noChangeArrowheads="1"/>
          </p:cNvSpPr>
          <p:nvPr/>
        </p:nvSpPr>
        <p:spPr bwMode="auto">
          <a:xfrm>
            <a:off x="0" y="31702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48351" name="Group 223"/>
          <p:cNvGraphicFramePr>
            <a:graphicFrameLocks noGrp="1"/>
          </p:cNvGraphicFramePr>
          <p:nvPr>
            <p:ph sz="quarter" idx="3"/>
          </p:nvPr>
        </p:nvGraphicFramePr>
        <p:xfrm>
          <a:off x="3059113" y="4005263"/>
          <a:ext cx="4100512" cy="503237"/>
        </p:xfrm>
        <a:graphic>
          <a:graphicData uri="http://schemas.openxmlformats.org/drawingml/2006/table">
            <a:tbl>
              <a:tblPr/>
              <a:tblGrid>
                <a:gridCol w="4100512"/>
              </a:tblGrid>
              <a:tr h="503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 ––</a:t>
                      </a:r>
                      <a:r>
                        <a:rPr kumimoji="0" lang="ru-RU" sz="1600" b="0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300ºC,Pd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Symbol" pitchFamily="18" charset="2"/>
                          <a:ea typeface="Times New Roman" pitchFamily="18" charset="0"/>
                          <a:cs typeface="Arial" charset="0"/>
                        </a:rPr>
                        <a:t>®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 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С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6 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Н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6 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(</a:t>
                      </a:r>
                      <a:r>
                        <a:rPr kumimoji="0" 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бензол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)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+ 3H</a:t>
                      </a:r>
                      <a:r>
                        <a:rPr kumimoji="0" lang="ru-RU" sz="16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8212" name="Picture 84" descr="http://school-sector.relarn.ru/nsm/chemistry/Rus/Data/Text/Ch3_2-12/img031.gif"/>
          <p:cNvPicPr>
            <a:picLocks noChangeAspect="1" noChangeArrowheads="1"/>
          </p:cNvPicPr>
          <p:nvPr/>
        </p:nvPicPr>
        <p:blipFill>
          <a:blip r:embed="rId9" r:link="rId10" cstate="print"/>
          <a:srcRect/>
          <a:stretch>
            <a:fillRect/>
          </a:stretch>
        </p:blipFill>
        <p:spPr bwMode="auto">
          <a:xfrm>
            <a:off x="3132138" y="4149725"/>
            <a:ext cx="200025" cy="238125"/>
          </a:xfrm>
          <a:prstGeom prst="rect">
            <a:avLst/>
          </a:prstGeom>
          <a:noFill/>
        </p:spPr>
      </p:pic>
      <p:sp>
        <p:nvSpPr>
          <p:cNvPr id="48234" name="Rectangle 106"/>
          <p:cNvSpPr>
            <a:spLocks noChangeArrowheads="1"/>
          </p:cNvSpPr>
          <p:nvPr/>
        </p:nvSpPr>
        <p:spPr bwMode="auto">
          <a:xfrm>
            <a:off x="0" y="28368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48300" name="i-main-pic" descr="Картинка 785 из 22147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458075" y="3984625"/>
            <a:ext cx="1685925" cy="287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8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8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2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31B1E-8771-426A-BF98-2900112AC4F3}" type="slidenum">
              <a:rPr lang="ru-RU"/>
              <a:pPr/>
              <a:t>12</a:t>
            </a:fld>
            <a:endParaRPr lang="ru-RU"/>
          </a:p>
        </p:txBody>
      </p:sp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4402138" cy="1138237"/>
          </a:xfrm>
        </p:spPr>
        <p:txBody>
          <a:bodyPr/>
          <a:lstStyle/>
          <a:p>
            <a:r>
              <a:rPr lang="ru-RU" sz="4800">
                <a:latin typeface="Monotype Corsiva" pitchFamily="66" charset="0"/>
              </a:rPr>
              <a:t>Применение</a:t>
            </a:r>
          </a:p>
        </p:txBody>
      </p:sp>
      <p:sp>
        <p:nvSpPr>
          <p:cNvPr id="15364" name="AutoShape 4"/>
          <p:cNvSpPr>
            <a:spLocks noChangeArrowheads="1"/>
          </p:cNvSpPr>
          <p:nvPr/>
        </p:nvSpPr>
        <p:spPr bwMode="auto">
          <a:xfrm>
            <a:off x="684213" y="1268413"/>
            <a:ext cx="7848600" cy="4824412"/>
          </a:xfrm>
          <a:prstGeom prst="flowChartManualInput">
            <a:avLst/>
          </a:prstGeom>
          <a:gradFill rotWithShape="1">
            <a:gsLst>
              <a:gs pos="0">
                <a:srgbClr val="96AB94">
                  <a:alpha val="42999"/>
                </a:srgbClr>
              </a:gs>
              <a:gs pos="17000">
                <a:srgbClr val="D4DEFF">
                  <a:alpha val="52689"/>
                </a:srgbClr>
              </a:gs>
              <a:gs pos="47000">
                <a:srgbClr val="D4DEFF">
                  <a:alpha val="69790"/>
                </a:srgbClr>
              </a:gs>
              <a:gs pos="100000">
                <a:srgbClr val="8488C4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755650" y="2060575"/>
            <a:ext cx="7643813" cy="4065588"/>
          </a:xfrm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ru-RU">
                <a:latin typeface="Monotype Corsiva" pitchFamily="66" charset="0"/>
              </a:rPr>
              <a:t>   </a:t>
            </a:r>
            <a:r>
              <a:rPr lang="en-US">
                <a:latin typeface="Monotype Corsiva" pitchFamily="66" charset="0"/>
              </a:rPr>
              <a:t>Наибольшее практическое значение имеют </a:t>
            </a:r>
            <a:r>
              <a:rPr lang="en-US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циклогексан</a:t>
            </a:r>
            <a:r>
              <a:rPr lang="en-US">
                <a:latin typeface="Monotype Corsiva" pitchFamily="66" charset="0"/>
              </a:rPr>
              <a:t>, </a:t>
            </a:r>
            <a:r>
              <a:rPr lang="en-US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этилциклогексан</a:t>
            </a:r>
            <a:r>
              <a:rPr lang="en-US">
                <a:latin typeface="Monotype Corsiva" pitchFamily="66" charset="0"/>
              </a:rPr>
              <a:t>. </a:t>
            </a:r>
            <a:r>
              <a:rPr lang="en-US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Циклогексан</a:t>
            </a:r>
            <a:r>
              <a:rPr lang="en-US"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 </a:t>
            </a:r>
            <a:r>
              <a:rPr lang="en-US">
                <a:latin typeface="Monotype Corsiva" pitchFamily="66" charset="0"/>
              </a:rPr>
              <a:t>используется для получения </a:t>
            </a:r>
            <a:r>
              <a:rPr lang="en-US">
                <a:solidFill>
                  <a:schemeClr val="accent2"/>
                </a:solidFill>
                <a:latin typeface="Monotype Corsiva" pitchFamily="66" charset="0"/>
              </a:rPr>
              <a:t>циклогексанола, циклогексанона, адипиновой кислоты, капролактама</a:t>
            </a:r>
            <a:r>
              <a:rPr lang="en-US">
                <a:latin typeface="Monotype Corsiva" pitchFamily="66" charset="0"/>
              </a:rPr>
              <a:t>, а также </a:t>
            </a:r>
            <a:r>
              <a:rPr lang="en-US">
                <a:solidFill>
                  <a:schemeClr val="accent2"/>
                </a:solidFill>
                <a:latin typeface="Monotype Corsiva" pitchFamily="66" charset="0"/>
              </a:rPr>
              <a:t>в качестве растворителя.</a:t>
            </a:r>
            <a:r>
              <a:rPr lang="en-US">
                <a:latin typeface="Monotype Corsiva" pitchFamily="66" charset="0"/>
              </a:rPr>
              <a:t> </a:t>
            </a:r>
            <a:r>
              <a:rPr lang="en-US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Циклопропан</a:t>
            </a:r>
            <a:r>
              <a:rPr lang="en-US">
                <a:latin typeface="Monotype Corsiva" pitchFamily="66" charset="0"/>
              </a:rPr>
              <a:t> используется </a:t>
            </a:r>
            <a:r>
              <a:rPr lang="en-US">
                <a:solidFill>
                  <a:schemeClr val="accent2"/>
                </a:solidFill>
                <a:latin typeface="Monotype Corsiva" pitchFamily="66" charset="0"/>
              </a:rPr>
              <a:t>в медицинской практике в качестве ингаляционного анестезирующего средства. </a:t>
            </a:r>
            <a:endParaRPr lang="ru-RU">
              <a:solidFill>
                <a:schemeClr val="accent2"/>
              </a:solidFill>
              <a:latin typeface="Monotype Corsiva" pitchFamily="66" charset="0"/>
            </a:endParaRPr>
          </a:p>
        </p:txBody>
      </p:sp>
      <p:pic>
        <p:nvPicPr>
          <p:cNvPr id="15368" name="imgb" descr="iStock_000004827087XSm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363" y="188913"/>
            <a:ext cx="23034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1"/>
      <p:bldP spid="15364" grpId="0" animBg="1"/>
      <p:bldP spid="15366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36C5E-254B-4E0D-84CE-92E38B505B6F}" type="slidenum">
              <a:rPr lang="ru-RU"/>
              <a:pPr/>
              <a:t>13</a:t>
            </a:fld>
            <a:endParaRPr lang="ru-RU"/>
          </a:p>
        </p:txBody>
      </p:sp>
      <p:sp>
        <p:nvSpPr>
          <p:cNvPr id="10262" name="Rectangle 2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4248150" cy="1150938"/>
          </a:xfrm>
        </p:spPr>
        <p:txBody>
          <a:bodyPr/>
          <a:lstStyle/>
          <a:p>
            <a:r>
              <a:rPr lang="ru-RU" sz="6000" b="1">
                <a:solidFill>
                  <a:srgbClr val="660066"/>
                </a:solidFill>
                <a:latin typeface="Monotype Corsiva" pitchFamily="66" charset="0"/>
              </a:rPr>
              <a:t>Алкены</a:t>
            </a:r>
          </a:p>
        </p:txBody>
      </p:sp>
      <p:sp>
        <p:nvSpPr>
          <p:cNvPr id="10271" name="AutoShape 31"/>
          <p:cNvSpPr>
            <a:spLocks noChangeArrowheads="1"/>
          </p:cNvSpPr>
          <p:nvPr/>
        </p:nvSpPr>
        <p:spPr bwMode="auto">
          <a:xfrm>
            <a:off x="6011863" y="188913"/>
            <a:ext cx="1943100" cy="1873250"/>
          </a:xfrm>
          <a:prstGeom prst="foldedCorner">
            <a:avLst>
              <a:gd name="adj" fmla="val 12500"/>
            </a:avLst>
          </a:prstGeom>
          <a:solidFill>
            <a:srgbClr val="FFCCFF">
              <a:alpha val="73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72" name="Rectangle 32"/>
          <p:cNvSpPr>
            <a:spLocks noChangeArrowheads="1"/>
          </p:cNvSpPr>
          <p:nvPr/>
        </p:nvSpPr>
        <p:spPr bwMode="auto">
          <a:xfrm>
            <a:off x="5724525" y="392113"/>
            <a:ext cx="25193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2400">
                <a:latin typeface="Monotype Corsiva" pitchFamily="66" charset="0"/>
              </a:rPr>
              <a:t>Общая формула</a:t>
            </a:r>
            <a:r>
              <a:rPr lang="en-US" sz="2400">
                <a:latin typeface="Monotype Corsiva" pitchFamily="66" charset="0"/>
              </a:rPr>
              <a:t> </a:t>
            </a:r>
          </a:p>
        </p:txBody>
      </p:sp>
      <p:sp>
        <p:nvSpPr>
          <p:cNvPr id="10273" name="Rectangle 33"/>
          <p:cNvSpPr>
            <a:spLocks noChangeArrowheads="1"/>
          </p:cNvSpPr>
          <p:nvPr/>
        </p:nvSpPr>
        <p:spPr bwMode="auto">
          <a:xfrm>
            <a:off x="6300788" y="1184275"/>
            <a:ext cx="1296987" cy="48260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en-US" sz="2400"/>
              <a:t>C</a:t>
            </a:r>
            <a:r>
              <a:rPr lang="en-US"/>
              <a:t>n</a:t>
            </a:r>
            <a:r>
              <a:rPr lang="en-US" sz="2400"/>
              <a:t>H</a:t>
            </a:r>
            <a:r>
              <a:rPr lang="ru-RU"/>
              <a:t>2</a:t>
            </a:r>
            <a:r>
              <a:rPr lang="en-US"/>
              <a:t>n</a:t>
            </a:r>
            <a:r>
              <a:rPr lang="en-US" sz="2400"/>
              <a:t> </a:t>
            </a:r>
          </a:p>
        </p:txBody>
      </p:sp>
      <p:sp>
        <p:nvSpPr>
          <p:cNvPr id="10274" name="AutoShape 34"/>
          <p:cNvSpPr>
            <a:spLocks noChangeArrowheads="1"/>
          </p:cNvSpPr>
          <p:nvPr/>
        </p:nvSpPr>
        <p:spPr bwMode="auto">
          <a:xfrm>
            <a:off x="539750" y="2205038"/>
            <a:ext cx="8207375" cy="1800225"/>
          </a:xfrm>
          <a:prstGeom prst="wave">
            <a:avLst>
              <a:gd name="adj1" fmla="val 7745"/>
              <a:gd name="adj2" fmla="val 0"/>
            </a:avLst>
          </a:prstGeom>
          <a:gradFill rotWithShape="1">
            <a:gsLst>
              <a:gs pos="0">
                <a:srgbClr val="FEE7F2">
                  <a:alpha val="70000"/>
                </a:srgbClr>
              </a:gs>
              <a:gs pos="17999">
                <a:srgbClr val="FBD49C">
                  <a:alpha val="75399"/>
                </a:srgbClr>
              </a:gs>
              <a:gs pos="39000">
                <a:srgbClr val="FBA97D">
                  <a:alpha val="81700"/>
                </a:srgbClr>
              </a:gs>
              <a:gs pos="64000">
                <a:srgbClr val="FAC77D">
                  <a:alpha val="89200"/>
                </a:srgbClr>
              </a:gs>
              <a:gs pos="82001">
                <a:srgbClr val="FEE7F2">
                  <a:alpha val="94600"/>
                </a:srgbClr>
              </a:gs>
              <a:gs pos="100000">
                <a:srgbClr val="FBEAC7"/>
              </a:gs>
            </a:gsLst>
            <a:lin ang="27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76" name="Rectangle 36"/>
          <p:cNvSpPr>
            <a:spLocks noGrp="1" noChangeArrowheads="1"/>
          </p:cNvSpPr>
          <p:nvPr>
            <p:ph type="body" idx="1"/>
          </p:nvPr>
        </p:nvSpPr>
        <p:spPr>
          <a:xfrm>
            <a:off x="468313" y="2205038"/>
            <a:ext cx="8135937" cy="1584325"/>
          </a:xfrm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ru-RU" sz="2400">
                <a:latin typeface="Monotype Corsiva" pitchFamily="66" charset="0"/>
              </a:rPr>
              <a:t/>
            </a:r>
            <a:br>
              <a:rPr lang="ru-RU" sz="2400">
                <a:latin typeface="Monotype Corsiva" pitchFamily="66" charset="0"/>
              </a:rPr>
            </a:br>
            <a:r>
              <a:rPr lang="ru-RU" sz="2400">
                <a:solidFill>
                  <a:srgbClr val="FF3300"/>
                </a:solidFill>
                <a:latin typeface="Monotype Corsiva" pitchFamily="66" charset="0"/>
              </a:rPr>
              <a:t>Алкенами </a:t>
            </a:r>
            <a:r>
              <a:rPr lang="ru-RU" sz="2400">
                <a:latin typeface="Monotype Corsiva" pitchFamily="66" charset="0"/>
              </a:rPr>
              <a:t>или </a:t>
            </a:r>
            <a:r>
              <a:rPr lang="ru-RU" sz="2400">
                <a:solidFill>
                  <a:srgbClr val="FF3300"/>
                </a:solidFill>
                <a:latin typeface="Monotype Corsiva" pitchFamily="66" charset="0"/>
              </a:rPr>
              <a:t>олефинами</a:t>
            </a:r>
            <a:r>
              <a:rPr lang="ru-RU" sz="2400">
                <a:latin typeface="Monotype Corsiva" pitchFamily="66" charset="0"/>
              </a:rPr>
              <a:t>, или </a:t>
            </a:r>
            <a:r>
              <a:rPr lang="ru-RU" sz="2400">
                <a:solidFill>
                  <a:srgbClr val="FF3300"/>
                </a:solidFill>
                <a:latin typeface="Monotype Corsiva" pitchFamily="66" charset="0"/>
              </a:rPr>
              <a:t>этиленовыми углеводородами</a:t>
            </a:r>
            <a:r>
              <a:rPr lang="ru-RU" sz="2400">
                <a:latin typeface="Monotype Corsiva" pitchFamily="66" charset="0"/>
              </a:rPr>
              <a:t> называются </a:t>
            </a:r>
            <a:r>
              <a:rPr lang="ru-RU" sz="2400" b="1"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углеводороды, содержащие в молекуле одну двойную связь</a:t>
            </a:r>
            <a:r>
              <a:rPr lang="ru-RU" sz="1800" b="1"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</a:p>
        </p:txBody>
      </p:sp>
      <p:sp>
        <p:nvSpPr>
          <p:cNvPr id="10277" name="WordArt 37"/>
          <p:cNvSpPr>
            <a:spLocks noChangeArrowheads="1" noChangeShapeType="1" noTextEdit="1"/>
          </p:cNvSpPr>
          <p:nvPr/>
        </p:nvSpPr>
        <p:spPr bwMode="auto">
          <a:xfrm rot="5400000">
            <a:off x="-2557462" y="3284537"/>
            <a:ext cx="6121400" cy="504825"/>
          </a:xfrm>
          <a:prstGeom prst="rect">
            <a:avLst/>
          </a:prstGeom>
        </p:spPr>
        <p:txBody>
          <a:bodyPr vert="wordArtVert" wrap="none" fromWordArt="1">
            <a:prstTxWarp prst="textWave4">
              <a:avLst>
                <a:gd name="adj1" fmla="val 13005"/>
                <a:gd name="adj2" fmla="val 0"/>
              </a:avLst>
            </a:prstTxWarp>
          </a:bodyPr>
          <a:lstStyle/>
          <a:p>
            <a:pPr algn="ctr" fontAlgn="auto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00FF00"/>
                    </a:gs>
                    <a:gs pos="100000">
                      <a:srgbClr val="00CCFF"/>
                    </a:gs>
                  </a:gsLst>
                  <a:lin ang="0" scaled="1"/>
                </a:gradFill>
                <a:effectLst>
                  <a:outerShdw dist="99190" dir="7788334" algn="ctr" rotWithShape="0">
                    <a:srgbClr val="000080">
                      <a:alpha val="80000"/>
                    </a:srgbClr>
                  </a:outerShdw>
                </a:effectLst>
                <a:latin typeface="Arial"/>
                <a:cs typeface="Arial"/>
              </a:rPr>
              <a:t>Непредельные</a:t>
            </a:r>
          </a:p>
        </p:txBody>
      </p:sp>
      <p:pic>
        <p:nvPicPr>
          <p:cNvPr id="10278" name="imgb" descr="lec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375" y="4403725"/>
            <a:ext cx="3743325" cy="214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02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026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0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0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0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10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10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10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10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10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2" grpId="0"/>
      <p:bldP spid="10271" grpId="0" animBg="1"/>
      <p:bldP spid="10271" grpId="1" animBg="1"/>
      <p:bldP spid="10272" grpId="0"/>
      <p:bldP spid="10273" grpId="0" animBg="1"/>
      <p:bldP spid="10274" grpId="0" animBg="1"/>
      <p:bldP spid="10276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8848E-5AB7-4469-98E0-B2F441C92782}" type="slidenum">
              <a:rPr lang="ru-RU"/>
              <a:pPr/>
              <a:t>14</a:t>
            </a:fld>
            <a:endParaRPr lang="ru-RU"/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188913"/>
            <a:ext cx="5111750" cy="549275"/>
          </a:xfrm>
        </p:spPr>
        <p:txBody>
          <a:bodyPr/>
          <a:lstStyle/>
          <a:p>
            <a:r>
              <a:rPr lang="ru-RU" sz="4000">
                <a:latin typeface="Monotype Corsiva" pitchFamily="66" charset="0"/>
              </a:rPr>
              <a:t>Физические свойства</a:t>
            </a:r>
          </a:p>
        </p:txBody>
      </p:sp>
      <p:graphicFrame>
        <p:nvGraphicFramePr>
          <p:cNvPr id="12536" name="Group 248"/>
          <p:cNvGraphicFramePr>
            <a:graphicFrameLocks noGrp="1"/>
          </p:cNvGraphicFramePr>
          <p:nvPr>
            <p:ph idx="1"/>
          </p:nvPr>
        </p:nvGraphicFramePr>
        <p:xfrm>
          <a:off x="468313" y="836613"/>
          <a:ext cx="8353425" cy="5873750"/>
        </p:xfrm>
        <a:graphic>
          <a:graphicData uri="http://schemas.openxmlformats.org/drawingml/2006/table">
            <a:tbl>
              <a:tblPr/>
              <a:tblGrid>
                <a:gridCol w="1912937"/>
                <a:gridCol w="2911475"/>
                <a:gridCol w="995363"/>
                <a:gridCol w="990600"/>
                <a:gridCol w="1543050"/>
              </a:tblGrid>
              <a:tr h="4318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Название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50000">
                          <a:srgbClr val="FF81C0"/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Формула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50000">
                          <a:srgbClr val="FF81C0"/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  <a:ea typeface="Times New Roman" pitchFamily="18" charset="0"/>
                          <a:cs typeface="Arial" charset="0"/>
                        </a:rPr>
                        <a:t>°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пл.,</a:t>
                      </a:r>
                      <a:b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  <a:ea typeface="Times New Roman" pitchFamily="18" charset="0"/>
                          <a:cs typeface="Arial" charset="0"/>
                        </a:rPr>
                        <a:t>°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С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50000">
                          <a:srgbClr val="FF81C0"/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  <a:ea typeface="Times New Roman" pitchFamily="18" charset="0"/>
                          <a:cs typeface="Arial" charset="0"/>
                        </a:rPr>
                        <a:t>°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кип.,</a:t>
                      </a:r>
                      <a:b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  <a:ea typeface="Times New Roman" pitchFamily="18" charset="0"/>
                          <a:cs typeface="Arial" charset="0"/>
                        </a:rPr>
                        <a:t>°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С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50000">
                          <a:srgbClr val="FF81C0"/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d</a:t>
                      </a:r>
                      <a:r>
                        <a:rPr kumimoji="0" lang="ru-RU" sz="12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4</a:t>
                      </a:r>
                      <a:r>
                        <a:rPr kumimoji="0" lang="ru-RU" sz="1200" b="1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20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50000">
                          <a:srgbClr val="FF81C0"/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</a:tr>
              <a:tr h="23018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Этилен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50000">
                          <a:srgbClr val="FF81C0"/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CH</a:t>
                      </a:r>
                      <a:r>
                        <a:rPr kumimoji="0" lang="ru-RU" sz="10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=CH</a:t>
                      </a:r>
                      <a:r>
                        <a:rPr kumimoji="0" lang="ru-RU" sz="10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50000">
                          <a:srgbClr val="FF81C0"/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-169,2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50000">
                          <a:srgbClr val="FF81C0"/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-103,8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50000">
                          <a:srgbClr val="FF81C0"/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0,570</a:t>
                      </a:r>
                      <a:b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(при -103,8</a:t>
                      </a: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  <a:ea typeface="Times New Roman" pitchFamily="18" charset="0"/>
                          <a:cs typeface="Arial" charset="0"/>
                        </a:rPr>
                        <a:t>°</a:t>
                      </a: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С)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50000">
                          <a:srgbClr val="FF81C0"/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Пропилен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50000">
                          <a:srgbClr val="FF81C0"/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CH</a:t>
                      </a:r>
                      <a:r>
                        <a:rPr kumimoji="0" lang="ru-RU" sz="10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=CH–CH</a:t>
                      </a:r>
                      <a:r>
                        <a:rPr kumimoji="0" lang="ru-RU" sz="10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50000">
                          <a:srgbClr val="FF81C0"/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-187,6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50000">
                          <a:srgbClr val="FF81C0"/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-47,7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50000">
                          <a:srgbClr val="FF81C0"/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0,610</a:t>
                      </a:r>
                      <a:b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(при -47,7</a:t>
                      </a: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  <a:ea typeface="Times New Roman" pitchFamily="18" charset="0"/>
                          <a:cs typeface="Arial" charset="0"/>
                        </a:rPr>
                        <a:t>°</a:t>
                      </a: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С)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50000">
                          <a:srgbClr val="FF81C0"/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</a:tr>
              <a:tr h="23018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Бутен-1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50000">
                          <a:srgbClr val="FF81C0"/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CH</a:t>
                      </a:r>
                      <a:r>
                        <a:rPr kumimoji="0" lang="ru-RU" sz="10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=CH–CH</a:t>
                      </a:r>
                      <a:r>
                        <a:rPr kumimoji="0" lang="ru-RU" sz="10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–CH</a:t>
                      </a:r>
                      <a:r>
                        <a:rPr kumimoji="0" lang="ru-RU" sz="10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50000">
                          <a:srgbClr val="FF81C0"/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-185,3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50000">
                          <a:srgbClr val="FF81C0"/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-6,3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50000">
                          <a:srgbClr val="FF81C0"/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0,630</a:t>
                      </a:r>
                      <a:b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(при -10</a:t>
                      </a: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  <a:ea typeface="Times New Roman" pitchFamily="18" charset="0"/>
                          <a:cs typeface="Arial" charset="0"/>
                        </a:rPr>
                        <a:t>°</a:t>
                      </a: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С)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50000">
                          <a:srgbClr val="FF81C0"/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цис-Бутен-2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50000">
                          <a:srgbClr val="FF81C0"/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cs typeface="Arial" charset="0"/>
                        </a:rPr>
                        <a:t>         </a:t>
                      </a: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H</a:t>
                      </a:r>
                      <a:r>
                        <a:rPr kumimoji="0" lang="en-US" sz="10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</a:t>
                      </a: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cs typeface="Arial" charset="0"/>
                        </a:rPr>
                        <a:t>  </a:t>
                      </a: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CH</a:t>
                      </a:r>
                      <a:r>
                        <a:rPr kumimoji="0" lang="en-US" sz="10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</a:t>
                      </a: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/>
                      </a:r>
                      <a:b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</a:b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I    I</a:t>
                      </a:r>
                      <a:b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</a:b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C=C</a:t>
                      </a:r>
                      <a:b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</a:b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I    I</a:t>
                      </a:r>
                      <a:b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</a:b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H   H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50000">
                          <a:srgbClr val="FF81C0"/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-138,9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50000">
                          <a:srgbClr val="FF81C0"/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3,5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50000">
                          <a:srgbClr val="FF81C0"/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0,644</a:t>
                      </a:r>
                      <a:b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(при -10</a:t>
                      </a: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  <a:ea typeface="Times New Roman" pitchFamily="18" charset="0"/>
                          <a:cs typeface="Arial" charset="0"/>
                        </a:rPr>
                        <a:t>°</a:t>
                      </a: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С)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50000">
                          <a:srgbClr val="FF81C0"/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транс-Бутен-2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50000">
                          <a:srgbClr val="FF81C0"/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  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         </a:t>
                      </a: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H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CH</a:t>
                      </a:r>
                      <a:r>
                        <a:rPr kumimoji="0" lang="en-US" sz="10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</a:t>
                      </a: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/>
                      </a:r>
                      <a:b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I    I</a:t>
                      </a:r>
                      <a:b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C=C</a:t>
                      </a:r>
                      <a:b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I    I</a:t>
                      </a:r>
                      <a:b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H</a:t>
                      </a:r>
                      <a:r>
                        <a:rPr kumimoji="0" lang="en-US" sz="10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</a:t>
                      </a: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   H   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50000">
                          <a:srgbClr val="FF81C0"/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-105,9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50000">
                          <a:srgbClr val="FF81C0"/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0,9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50000">
                          <a:srgbClr val="FF81C0"/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0,660</a:t>
                      </a:r>
                      <a:b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(при -10</a:t>
                      </a: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  <a:ea typeface="Times New Roman" pitchFamily="18" charset="0"/>
                          <a:cs typeface="Arial" charset="0"/>
                        </a:rPr>
                        <a:t>°</a:t>
                      </a: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С)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50000">
                          <a:srgbClr val="FF81C0"/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</a:tr>
              <a:tr h="34766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Изобутилен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50000">
                          <a:srgbClr val="FF81C0"/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CH</a:t>
                      </a:r>
                      <a:r>
                        <a:rPr kumimoji="0" lang="ru-RU" sz="10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=C–CH</a:t>
                      </a:r>
                      <a:r>
                        <a:rPr kumimoji="0" lang="ru-RU" sz="10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/>
                      </a:r>
                      <a:b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I</a:t>
                      </a:r>
                      <a:b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  CH</a:t>
                      </a:r>
                      <a:r>
                        <a:rPr kumimoji="0" lang="ru-RU" sz="10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50000">
                          <a:srgbClr val="FF81C0"/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-140,8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50000">
                          <a:srgbClr val="FF81C0"/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-6,9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50000">
                          <a:srgbClr val="FF81C0"/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0,631</a:t>
                      </a:r>
                      <a:b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(при -10</a:t>
                      </a: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  <a:ea typeface="Times New Roman" pitchFamily="18" charset="0"/>
                          <a:cs typeface="Arial" charset="0"/>
                        </a:rPr>
                        <a:t>°</a:t>
                      </a: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С)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50000">
                          <a:srgbClr val="FF81C0"/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</a:tr>
              <a:tr h="23018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Пентен-1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50000">
                          <a:srgbClr val="FF81C0"/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CH</a:t>
                      </a:r>
                      <a:r>
                        <a:rPr kumimoji="0" lang="en-US" sz="10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</a:t>
                      </a: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=CH–CH</a:t>
                      </a:r>
                      <a:r>
                        <a:rPr kumimoji="0" lang="en-US" sz="10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</a:t>
                      </a: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–CH</a:t>
                      </a:r>
                      <a:r>
                        <a:rPr kumimoji="0" lang="en-US" sz="10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</a:t>
                      </a: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–CH</a:t>
                      </a:r>
                      <a:r>
                        <a:rPr kumimoji="0" lang="en-US" sz="10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50000">
                          <a:srgbClr val="FF81C0"/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-165,2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50000">
                          <a:srgbClr val="FF81C0"/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30,1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50000">
                          <a:srgbClr val="FF81C0"/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0,641</a:t>
                      </a:r>
                      <a:b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(при -25</a:t>
                      </a: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  <a:ea typeface="Times New Roman" pitchFamily="18" charset="0"/>
                          <a:cs typeface="Arial" charset="0"/>
                        </a:rPr>
                        <a:t>°</a:t>
                      </a: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С)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50000">
                          <a:srgbClr val="FF81C0"/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цис-Пентен-2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50000">
                          <a:srgbClr val="FF81C0"/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cs typeface="Arial" charset="0"/>
                        </a:rPr>
                        <a:t>          </a:t>
                      </a: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CH</a:t>
                      </a:r>
                      <a:r>
                        <a:rPr kumimoji="0" lang="en-US" sz="10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</a:t>
                      </a: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C</a:t>
                      </a:r>
                      <a:r>
                        <a:rPr kumimoji="0" lang="en-US" sz="10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</a:t>
                      </a: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H</a:t>
                      </a:r>
                      <a:r>
                        <a:rPr kumimoji="0" lang="en-US" sz="10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5</a:t>
                      </a: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/>
                      </a:r>
                      <a:b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I    I</a:t>
                      </a:r>
                      <a:b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C=C</a:t>
                      </a:r>
                      <a:b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I    I</a:t>
                      </a:r>
                      <a:b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H   H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50000">
                          <a:srgbClr val="FF81C0"/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-151,4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50000">
                          <a:srgbClr val="FF81C0"/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37,0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50000">
                          <a:srgbClr val="FF81C0"/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0,656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50000">
                          <a:srgbClr val="FF81C0"/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транс-Пентен-2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50000">
                          <a:srgbClr val="FF81C0"/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cs typeface="Arial" charset="0"/>
                        </a:rPr>
                        <a:t>          </a:t>
                      </a: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CH</a:t>
                      </a:r>
                      <a:r>
                        <a:rPr kumimoji="0" lang="en-US" sz="10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H   </a:t>
                      </a:r>
                      <a:b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</a:b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I    I</a:t>
                      </a:r>
                      <a:b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</a:b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C=C</a:t>
                      </a:r>
                      <a:b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</a:b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I    I</a:t>
                      </a:r>
                      <a:b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</a:b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   H  C</a:t>
                      </a:r>
                      <a:r>
                        <a:rPr kumimoji="0" lang="en-US" sz="10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H</a:t>
                      </a:r>
                      <a:r>
                        <a:rPr kumimoji="0" lang="en-US" sz="10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50000">
                          <a:srgbClr val="FF81C0"/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-140,2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50000">
                          <a:srgbClr val="FF81C0"/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36,4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50000">
                          <a:srgbClr val="FF81C0"/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0,649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50000">
                          <a:srgbClr val="FF81C0"/>
                        </a:gs>
                        <a:gs pos="100000">
                          <a:srgbClr val="FFCC99"/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1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F67C5-111C-4A3C-9DC7-259DE38536EA}" type="slidenum">
              <a:rPr lang="ru-RU"/>
              <a:pPr/>
              <a:t>15</a:t>
            </a:fld>
            <a:endParaRPr lang="ru-RU"/>
          </a:p>
        </p:txBody>
      </p:sp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4546600" cy="850900"/>
          </a:xfrm>
        </p:spPr>
        <p:txBody>
          <a:bodyPr/>
          <a:lstStyle/>
          <a:p>
            <a:r>
              <a:rPr lang="ru-RU" sz="4000">
                <a:latin typeface="Monotype Corsiva" pitchFamily="66" charset="0"/>
              </a:rPr>
              <a:t>Химические свойства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291513" cy="4781550"/>
          </a:xfrm>
          <a:gradFill rotWithShape="1">
            <a:gsLst>
              <a:gs pos="0">
                <a:schemeClr val="bg1"/>
              </a:gs>
              <a:gs pos="100000">
                <a:srgbClr val="00CCFF"/>
              </a:gs>
            </a:gsLst>
            <a:lin ang="5400000" scaled="1"/>
          </a:gradFill>
          <a:ln w="28575">
            <a:pattFill prst="solidDmnd">
              <a:fgClr>
                <a:schemeClr val="tx1"/>
              </a:fgClr>
              <a:bgClr>
                <a:srgbClr val="FFFFFF"/>
              </a:bgClr>
            </a:pattFill>
          </a:ln>
        </p:spPr>
        <p:txBody>
          <a:bodyPr/>
          <a:lstStyle/>
          <a:p>
            <a:pPr>
              <a:buFontTx/>
              <a:buBlip>
                <a:blip r:embed="rId2"/>
              </a:buBlip>
            </a:pPr>
            <a:r>
              <a:rPr lang="ru-RU" sz="1800"/>
              <a:t>Галогенирование: </a:t>
            </a:r>
            <a:r>
              <a:rPr lang="en-US" sz="1800"/>
              <a:t>H</a:t>
            </a:r>
            <a:r>
              <a:rPr lang="en-US" sz="1000"/>
              <a:t>2</a:t>
            </a:r>
            <a:r>
              <a:rPr lang="en-US" sz="1800"/>
              <a:t>C=CH</a:t>
            </a:r>
            <a:r>
              <a:rPr lang="en-US" sz="1000"/>
              <a:t>2</a:t>
            </a:r>
            <a:r>
              <a:rPr lang="en-US" sz="1800"/>
              <a:t> + Br</a:t>
            </a:r>
            <a:r>
              <a:rPr lang="en-US" sz="1000"/>
              <a:t>2</a:t>
            </a:r>
            <a:r>
              <a:rPr lang="en-US" sz="1800"/>
              <a:t>  </a:t>
            </a:r>
            <a:r>
              <a:rPr lang="en-US" sz="1800">
                <a:cs typeface="Arial" charset="0"/>
              </a:rPr>
              <a:t>→</a:t>
            </a:r>
            <a:r>
              <a:rPr lang="en-US" sz="1800"/>
              <a:t>  BrCH</a:t>
            </a:r>
            <a:r>
              <a:rPr lang="en-US" sz="1000"/>
              <a:t>2</a:t>
            </a:r>
            <a:r>
              <a:rPr lang="en-US" sz="1800"/>
              <a:t>­–CH</a:t>
            </a:r>
            <a:r>
              <a:rPr lang="en-US" sz="1000"/>
              <a:t>2</a:t>
            </a:r>
            <a:r>
              <a:rPr lang="en-US" sz="1800"/>
              <a:t>Br</a:t>
            </a:r>
            <a:r>
              <a:rPr lang="ru-RU" sz="1800"/>
              <a:t> </a:t>
            </a:r>
            <a:r>
              <a:rPr lang="en-US" sz="1800" i="1">
                <a:latin typeface="Times New Roman" pitchFamily="18" charset="0"/>
              </a:rPr>
              <a:t>(1,2-дибромэтан</a:t>
            </a:r>
            <a:r>
              <a:rPr lang="en-US" sz="1800"/>
              <a:t>)</a:t>
            </a:r>
            <a:br>
              <a:rPr lang="en-US" sz="1800"/>
            </a:br>
            <a:endParaRPr lang="ru-RU" sz="1800"/>
          </a:p>
          <a:p>
            <a:pPr>
              <a:buFontTx/>
              <a:buBlip>
                <a:blip r:embed="rId2"/>
              </a:buBlip>
            </a:pPr>
            <a:r>
              <a:rPr lang="ru-RU" sz="1800"/>
              <a:t>Гидрирование: </a:t>
            </a:r>
            <a:r>
              <a:rPr lang="en-US" sz="1800"/>
              <a:t>CH</a:t>
            </a:r>
            <a:r>
              <a:rPr lang="en-US" sz="1000"/>
              <a:t>3</a:t>
            </a:r>
            <a:r>
              <a:rPr lang="en-US" sz="1800"/>
              <a:t>–CH=CH</a:t>
            </a:r>
            <a:r>
              <a:rPr lang="en-US" sz="1000"/>
              <a:t>2</a:t>
            </a:r>
            <a:r>
              <a:rPr lang="en-US" sz="1800"/>
              <a:t>  + H</a:t>
            </a:r>
            <a:r>
              <a:rPr lang="en-US" sz="1000"/>
              <a:t>2</a:t>
            </a:r>
            <a:r>
              <a:rPr lang="en-US" sz="1800"/>
              <a:t>  ––</a:t>
            </a:r>
            <a:r>
              <a:rPr lang="en-US" sz="1000"/>
              <a:t>Ni</a:t>
            </a:r>
            <a:r>
              <a:rPr lang="en-US" sz="1800">
                <a:cs typeface="Arial" charset="0"/>
              </a:rPr>
              <a:t>→</a:t>
            </a:r>
            <a:r>
              <a:rPr lang="en-US" sz="1800"/>
              <a:t>  CH</a:t>
            </a:r>
            <a:r>
              <a:rPr lang="en-US" sz="1000"/>
              <a:t>3</a:t>
            </a:r>
            <a:r>
              <a:rPr lang="en-US" sz="1800"/>
              <a:t>–CH</a:t>
            </a:r>
            <a:r>
              <a:rPr lang="en-US" sz="1000"/>
              <a:t>2</a:t>
            </a:r>
            <a:r>
              <a:rPr lang="en-US" sz="1800"/>
              <a:t>–CH</a:t>
            </a:r>
            <a:r>
              <a:rPr lang="en-US" sz="1000"/>
              <a:t>3</a:t>
            </a:r>
            <a:r>
              <a:rPr lang="ru-RU" sz="1000"/>
              <a:t> </a:t>
            </a:r>
            <a:r>
              <a:rPr lang="en-US" sz="1800"/>
              <a:t>(</a:t>
            </a:r>
            <a:r>
              <a:rPr lang="en-US" sz="1800" i="1">
                <a:latin typeface="Times New Roman" pitchFamily="18" charset="0"/>
              </a:rPr>
              <a:t>пропан</a:t>
            </a:r>
            <a:r>
              <a:rPr lang="en-US" sz="1800"/>
              <a:t>)</a:t>
            </a:r>
            <a:endParaRPr lang="ru-RU" sz="1800"/>
          </a:p>
          <a:p>
            <a:pPr>
              <a:buFontTx/>
              <a:buNone/>
            </a:pPr>
            <a:endParaRPr lang="ru-RU" sz="1800"/>
          </a:p>
          <a:p>
            <a:pPr>
              <a:buFontTx/>
              <a:buBlip>
                <a:blip r:embed="rId2"/>
              </a:buBlip>
            </a:pPr>
            <a:r>
              <a:rPr lang="ru-RU" sz="1800"/>
              <a:t>Гидрогалогенирование: </a:t>
            </a:r>
            <a:r>
              <a:rPr lang="en-US" sz="1800"/>
              <a:t>H</a:t>
            </a:r>
            <a:r>
              <a:rPr lang="ru-RU" sz="1000"/>
              <a:t>2</a:t>
            </a:r>
            <a:r>
              <a:rPr lang="en-US" sz="1800"/>
              <a:t>C</a:t>
            </a:r>
            <a:r>
              <a:rPr lang="ru-RU" sz="1800"/>
              <a:t>=</a:t>
            </a:r>
            <a:r>
              <a:rPr lang="en-US" sz="1800"/>
              <a:t>CH</a:t>
            </a:r>
            <a:r>
              <a:rPr lang="ru-RU" sz="1000"/>
              <a:t>2</a:t>
            </a:r>
            <a:r>
              <a:rPr lang="ru-RU" sz="1800"/>
              <a:t> + </a:t>
            </a:r>
            <a:r>
              <a:rPr lang="en-US" sz="1800"/>
              <a:t>HBr</a:t>
            </a:r>
            <a:r>
              <a:rPr lang="ru-RU" sz="1800"/>
              <a:t>  </a:t>
            </a:r>
            <a:r>
              <a:rPr lang="en-US" sz="1800">
                <a:cs typeface="Arial" charset="0"/>
              </a:rPr>
              <a:t>→</a:t>
            </a:r>
            <a:r>
              <a:rPr lang="ru-RU" sz="1800"/>
              <a:t>  </a:t>
            </a:r>
            <a:r>
              <a:rPr lang="en-US" sz="1800"/>
              <a:t>CH</a:t>
            </a:r>
            <a:r>
              <a:rPr lang="ru-RU" sz="1000"/>
              <a:t>3</a:t>
            </a:r>
            <a:r>
              <a:rPr lang="ru-RU" sz="1800"/>
              <a:t>–</a:t>
            </a:r>
            <a:r>
              <a:rPr lang="en-US" sz="1800"/>
              <a:t>CH</a:t>
            </a:r>
            <a:r>
              <a:rPr lang="ru-RU" sz="1000"/>
              <a:t>2</a:t>
            </a:r>
            <a:r>
              <a:rPr lang="en-US" sz="1800"/>
              <a:t>Br</a:t>
            </a:r>
            <a:r>
              <a:rPr lang="ru-RU" sz="1800" i="1">
                <a:latin typeface="Times New Roman" pitchFamily="18" charset="0"/>
              </a:rPr>
              <a:t>(бромистый этил</a:t>
            </a:r>
            <a:r>
              <a:rPr lang="ru-RU" sz="1800"/>
              <a:t>)</a:t>
            </a:r>
            <a:br>
              <a:rPr lang="ru-RU" sz="1800"/>
            </a:br>
            <a:endParaRPr lang="ru-RU" sz="1800"/>
          </a:p>
          <a:p>
            <a:pPr>
              <a:buFontTx/>
              <a:buBlip>
                <a:blip r:embed="rId2"/>
              </a:buBlip>
            </a:pPr>
            <a:r>
              <a:rPr lang="ru-RU" sz="1800"/>
              <a:t>Гидратация: СН</a:t>
            </a:r>
            <a:r>
              <a:rPr lang="ru-RU" sz="1200"/>
              <a:t>2</a:t>
            </a:r>
            <a:r>
              <a:rPr lang="ru-RU" sz="1800"/>
              <a:t>=СН</a:t>
            </a:r>
            <a:r>
              <a:rPr lang="ru-RU" sz="1200"/>
              <a:t>2 </a:t>
            </a:r>
            <a:r>
              <a:rPr lang="ru-RU" sz="1600"/>
              <a:t>+ Н</a:t>
            </a:r>
            <a:r>
              <a:rPr lang="ru-RU" sz="1200"/>
              <a:t>2</a:t>
            </a:r>
            <a:r>
              <a:rPr lang="ru-RU" sz="1600"/>
              <a:t>О </a:t>
            </a:r>
            <a:r>
              <a:rPr lang="en-US" sz="1800">
                <a:cs typeface="Arial" charset="0"/>
              </a:rPr>
              <a:t>→</a:t>
            </a:r>
            <a:r>
              <a:rPr lang="ru-RU" sz="1800"/>
              <a:t> СН</a:t>
            </a:r>
            <a:r>
              <a:rPr lang="ru-RU" sz="1200"/>
              <a:t>3</a:t>
            </a:r>
            <a:r>
              <a:rPr lang="ru-RU" sz="1800"/>
              <a:t>-СН</a:t>
            </a:r>
            <a:r>
              <a:rPr lang="ru-RU" sz="1200"/>
              <a:t>2</a:t>
            </a:r>
            <a:r>
              <a:rPr lang="ru-RU" sz="1800"/>
              <a:t>ОН (</a:t>
            </a:r>
            <a:r>
              <a:rPr lang="ru-RU" sz="1800" i="1">
                <a:latin typeface="Times New Roman" pitchFamily="18" charset="0"/>
              </a:rPr>
              <a:t>этанол</a:t>
            </a:r>
            <a:r>
              <a:rPr lang="ru-RU" sz="1800"/>
              <a:t>)</a:t>
            </a:r>
          </a:p>
          <a:p>
            <a:pPr>
              <a:buFontTx/>
              <a:buNone/>
            </a:pPr>
            <a:endParaRPr lang="ru-RU" sz="1600"/>
          </a:p>
          <a:p>
            <a:pPr>
              <a:buFontTx/>
              <a:buBlip>
                <a:blip r:embed="rId2"/>
              </a:buBlip>
            </a:pPr>
            <a:r>
              <a:rPr lang="ru-RU" sz="1800"/>
              <a:t>Полимеризация </a:t>
            </a:r>
            <a:r>
              <a:rPr lang="ru-RU" sz="1800" i="1">
                <a:latin typeface="Times New Roman" pitchFamily="18" charset="0"/>
              </a:rPr>
              <a:t>п </a:t>
            </a:r>
            <a:r>
              <a:rPr lang="ru-RU" sz="1800"/>
              <a:t>СН</a:t>
            </a:r>
            <a:r>
              <a:rPr lang="ru-RU" sz="1200"/>
              <a:t>2</a:t>
            </a:r>
            <a:r>
              <a:rPr lang="ru-RU" sz="1800"/>
              <a:t> = СН</a:t>
            </a:r>
            <a:r>
              <a:rPr lang="ru-RU" sz="1200"/>
              <a:t>2</a:t>
            </a:r>
            <a:r>
              <a:rPr lang="ru-RU" sz="1800"/>
              <a:t> </a:t>
            </a:r>
            <a:r>
              <a:rPr lang="en-US" sz="1800">
                <a:cs typeface="Arial" charset="0"/>
              </a:rPr>
              <a:t>→</a:t>
            </a:r>
            <a:r>
              <a:rPr lang="ru-RU" sz="1800"/>
              <a:t> ( … - СН</a:t>
            </a:r>
            <a:r>
              <a:rPr lang="ru-RU" sz="1200"/>
              <a:t>2</a:t>
            </a:r>
            <a:r>
              <a:rPr lang="ru-RU" sz="1800"/>
              <a:t> - СН</a:t>
            </a:r>
            <a:r>
              <a:rPr lang="ru-RU" sz="1200"/>
              <a:t>2</a:t>
            </a:r>
            <a:r>
              <a:rPr lang="ru-RU" sz="1800"/>
              <a:t>- …) </a:t>
            </a:r>
            <a:r>
              <a:rPr lang="ru-RU" sz="1200" i="1">
                <a:latin typeface="Times New Roman" pitchFamily="18" charset="0"/>
              </a:rPr>
              <a:t>п </a:t>
            </a:r>
            <a:r>
              <a:rPr lang="ru-RU" sz="1800" i="1">
                <a:latin typeface="Times New Roman" pitchFamily="18" charset="0"/>
              </a:rPr>
              <a:t>(полиэтилен)</a:t>
            </a:r>
          </a:p>
          <a:p>
            <a:pPr>
              <a:buFontTx/>
              <a:buBlip>
                <a:blip r:embed="rId2"/>
              </a:buBlip>
            </a:pPr>
            <a:endParaRPr lang="ru-RU" sz="2800"/>
          </a:p>
          <a:p>
            <a:pPr>
              <a:buFontTx/>
              <a:buBlip>
                <a:blip r:embed="rId2"/>
              </a:buBlip>
            </a:pPr>
            <a:r>
              <a:rPr lang="ru-RU" sz="1800"/>
              <a:t>Окисление </a:t>
            </a:r>
            <a:r>
              <a:rPr lang="ru-RU" sz="1400"/>
              <a:t>1</a:t>
            </a:r>
            <a:r>
              <a:rPr lang="ru-RU" sz="1800"/>
              <a:t>. СН</a:t>
            </a:r>
            <a:r>
              <a:rPr lang="ru-RU" sz="1200"/>
              <a:t>2</a:t>
            </a:r>
            <a:r>
              <a:rPr lang="ru-RU" sz="1800"/>
              <a:t>=СН</a:t>
            </a:r>
            <a:r>
              <a:rPr lang="ru-RU" sz="1200"/>
              <a:t>2 </a:t>
            </a:r>
            <a:r>
              <a:rPr lang="ru-RU" sz="1800"/>
              <a:t>+ 3 О</a:t>
            </a:r>
            <a:r>
              <a:rPr lang="ru-RU" sz="1200"/>
              <a:t>2</a:t>
            </a:r>
            <a:r>
              <a:rPr lang="ru-RU" sz="1800"/>
              <a:t> </a:t>
            </a:r>
            <a:r>
              <a:rPr lang="en-US" sz="1800">
                <a:cs typeface="Arial" charset="0"/>
              </a:rPr>
              <a:t>→</a:t>
            </a:r>
            <a:r>
              <a:rPr lang="ru-RU" sz="1800"/>
              <a:t> 2 СО</a:t>
            </a:r>
            <a:r>
              <a:rPr lang="ru-RU" sz="1200"/>
              <a:t>2</a:t>
            </a:r>
            <a:r>
              <a:rPr lang="ru-RU" sz="1800"/>
              <a:t> + 2 Н</a:t>
            </a:r>
            <a:r>
              <a:rPr lang="ru-RU" sz="1200"/>
              <a:t>2</a:t>
            </a:r>
            <a:r>
              <a:rPr lang="ru-RU" sz="1800"/>
              <a:t>О</a:t>
            </a:r>
          </a:p>
          <a:p>
            <a:pPr>
              <a:buFontTx/>
              <a:buNone/>
            </a:pPr>
            <a:r>
              <a:rPr lang="ru-RU" sz="1800"/>
              <a:t>                         </a:t>
            </a:r>
            <a:r>
              <a:rPr lang="ru-RU" sz="1400"/>
              <a:t>2</a:t>
            </a:r>
            <a:r>
              <a:rPr lang="ru-RU" sz="1800"/>
              <a:t>. СН</a:t>
            </a:r>
            <a:r>
              <a:rPr lang="ru-RU" sz="1200"/>
              <a:t>2</a:t>
            </a:r>
            <a:r>
              <a:rPr lang="ru-RU" sz="1800"/>
              <a:t> = СН</a:t>
            </a:r>
            <a:r>
              <a:rPr lang="ru-RU" sz="1200"/>
              <a:t>2</a:t>
            </a:r>
            <a:r>
              <a:rPr lang="ru-RU" sz="1800"/>
              <a:t> + </a:t>
            </a:r>
            <a:r>
              <a:rPr lang="en-US" sz="1800"/>
              <a:t>[ </a:t>
            </a:r>
            <a:r>
              <a:rPr lang="ru-RU" sz="1800"/>
              <a:t>О </a:t>
            </a:r>
            <a:r>
              <a:rPr lang="en-US" sz="1800"/>
              <a:t>]</a:t>
            </a:r>
            <a:r>
              <a:rPr lang="ru-RU" sz="1800"/>
              <a:t> + Н</a:t>
            </a:r>
            <a:r>
              <a:rPr lang="ru-RU" sz="1200"/>
              <a:t>2</a:t>
            </a:r>
            <a:r>
              <a:rPr lang="ru-RU" sz="1800"/>
              <a:t>О </a:t>
            </a:r>
            <a:r>
              <a:rPr lang="en-US" sz="1800">
                <a:cs typeface="Arial" charset="0"/>
              </a:rPr>
              <a:t>→</a:t>
            </a:r>
            <a:r>
              <a:rPr lang="ru-RU" sz="1800"/>
              <a:t> СН</a:t>
            </a:r>
            <a:r>
              <a:rPr lang="ru-RU" sz="1200"/>
              <a:t>2</a:t>
            </a:r>
            <a:r>
              <a:rPr lang="ru-RU" sz="1800"/>
              <a:t>ОН – СН</a:t>
            </a:r>
            <a:r>
              <a:rPr lang="ru-RU" sz="1200"/>
              <a:t>2</a:t>
            </a:r>
            <a:r>
              <a:rPr lang="ru-RU" sz="1800"/>
              <a:t>ОН </a:t>
            </a:r>
            <a:r>
              <a:rPr lang="ru-RU" sz="1800" i="1">
                <a:latin typeface="Times New Roman" pitchFamily="18" charset="0"/>
              </a:rPr>
              <a:t>(этиленгликоль)</a:t>
            </a:r>
          </a:p>
        </p:txBody>
      </p:sp>
      <p:pic>
        <p:nvPicPr>
          <p:cNvPr id="63659" name="Picture 171" descr="i?id=30971001-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5825" y="188913"/>
            <a:ext cx="1360488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D4C0B-2639-44B2-9779-A9292602CCAA}" type="slidenum">
              <a:rPr lang="ru-RU"/>
              <a:pPr/>
              <a:t>16</a:t>
            </a:fld>
            <a:endParaRPr lang="ru-RU"/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4546600" cy="1282700"/>
          </a:xfrm>
        </p:spPr>
        <p:txBody>
          <a:bodyPr/>
          <a:lstStyle/>
          <a:p>
            <a:r>
              <a:rPr lang="ru-RU" sz="6000">
                <a:latin typeface="Monotype Corsiva" pitchFamily="66" charset="0"/>
              </a:rPr>
              <a:t>Применение</a:t>
            </a:r>
          </a:p>
        </p:txBody>
      </p:sp>
      <p:sp>
        <p:nvSpPr>
          <p:cNvPr id="13316" name="AutoShape 4"/>
          <p:cNvSpPr>
            <a:spLocks noChangeArrowheads="1"/>
          </p:cNvSpPr>
          <p:nvPr/>
        </p:nvSpPr>
        <p:spPr bwMode="auto">
          <a:xfrm>
            <a:off x="755650" y="1484313"/>
            <a:ext cx="7632700" cy="4824412"/>
          </a:xfrm>
          <a:prstGeom prst="flowChartMultidocument">
            <a:avLst/>
          </a:prstGeom>
          <a:gradFill rotWithShape="1">
            <a:gsLst>
              <a:gs pos="0">
                <a:srgbClr val="CCCCFF">
                  <a:alpha val="50999"/>
                </a:srgbClr>
              </a:gs>
              <a:gs pos="8999">
                <a:srgbClr val="99CCFF">
                  <a:alpha val="59819"/>
                </a:srgbClr>
              </a:gs>
              <a:gs pos="19500">
                <a:srgbClr val="CC99FF">
                  <a:alpha val="70110"/>
                </a:srgbClr>
              </a:gs>
              <a:gs pos="32000">
                <a:srgbClr val="9966FF">
                  <a:alpha val="82360"/>
                </a:srgbClr>
              </a:gs>
              <a:gs pos="41001">
                <a:srgbClr val="99CCFF">
                  <a:alpha val="91180"/>
                </a:srgbClr>
              </a:gs>
              <a:gs pos="50000">
                <a:srgbClr val="CCCCFF"/>
              </a:gs>
              <a:gs pos="59000">
                <a:srgbClr val="99CCFF">
                  <a:alpha val="91180"/>
                </a:srgbClr>
              </a:gs>
              <a:gs pos="68000">
                <a:srgbClr val="9966FF">
                  <a:alpha val="82360"/>
                </a:srgbClr>
              </a:gs>
              <a:gs pos="80500">
                <a:srgbClr val="CC99FF">
                  <a:alpha val="70110"/>
                </a:srgbClr>
              </a:gs>
              <a:gs pos="91001">
                <a:srgbClr val="99CCFF">
                  <a:alpha val="59819"/>
                </a:srgbClr>
              </a:gs>
              <a:gs pos="100000">
                <a:srgbClr val="CCCCFF">
                  <a:alpha val="50999"/>
                </a:srgbClr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539750" y="2492375"/>
            <a:ext cx="6840538" cy="3384550"/>
          </a:xfrm>
          <a:noFill/>
          <a:ln/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800">
                <a:latin typeface="Monotype Corsiva" pitchFamily="66" charset="0"/>
              </a:rPr>
              <a:t>   </a:t>
            </a:r>
            <a:r>
              <a:rPr lang="ru-RU" sz="2800">
                <a:solidFill>
                  <a:srgbClr val="FF3300"/>
                </a:solidFill>
                <a:latin typeface="Monotype Corsiva" pitchFamily="66" charset="0"/>
              </a:rPr>
              <a:t>Алкены</a:t>
            </a:r>
            <a:r>
              <a:rPr lang="ru-RU" sz="2800">
                <a:latin typeface="Monotype Corsiva" pitchFamily="66" charset="0"/>
              </a:rPr>
              <a:t> широко используются </a:t>
            </a:r>
            <a:r>
              <a:rPr lang="ru-RU" sz="2800">
                <a:solidFill>
                  <a:schemeClr val="accent2"/>
                </a:solidFill>
                <a:latin typeface="Monotype Corsiva" pitchFamily="66" charset="0"/>
              </a:rPr>
              <a:t>в промышленности в качестве исходных веществ для получения растворителей</a:t>
            </a:r>
            <a:r>
              <a:rPr lang="ru-RU" sz="2800">
                <a:latin typeface="Monotype Corsiva" pitchFamily="66" charset="0"/>
              </a:rPr>
              <a:t> (</a:t>
            </a:r>
            <a:r>
              <a:rPr lang="ru-RU" sz="2800">
                <a:solidFill>
                  <a:srgbClr val="008000"/>
                </a:solidFill>
                <a:latin typeface="Monotype Corsiva" pitchFamily="66" charset="0"/>
              </a:rPr>
              <a:t>спирты, дихлорэтан, эфиры гликолей и пр</a:t>
            </a:r>
            <a:r>
              <a:rPr lang="ru-RU" sz="2800">
                <a:solidFill>
                  <a:schemeClr val="accent2"/>
                </a:solidFill>
                <a:latin typeface="Monotype Corsiva" pitchFamily="66" charset="0"/>
              </a:rPr>
              <a:t>.</a:t>
            </a:r>
            <a:r>
              <a:rPr lang="ru-RU" sz="2800">
                <a:latin typeface="Monotype Corsiva" pitchFamily="66" charset="0"/>
              </a:rPr>
              <a:t>)</a:t>
            </a:r>
            <a:r>
              <a:rPr lang="ru-RU" sz="2800">
                <a:solidFill>
                  <a:schemeClr val="accent2"/>
                </a:solidFill>
                <a:latin typeface="Monotype Corsiva" pitchFamily="66" charset="0"/>
              </a:rPr>
              <a:t>,</a:t>
            </a:r>
            <a:r>
              <a:rPr lang="ru-RU" sz="2800">
                <a:latin typeface="Monotype Corsiva" pitchFamily="66" charset="0"/>
              </a:rPr>
              <a:t> </a:t>
            </a:r>
            <a:r>
              <a:rPr lang="ru-RU" sz="2800">
                <a:solidFill>
                  <a:schemeClr val="accent2"/>
                </a:solidFill>
                <a:latin typeface="Monotype Corsiva" pitchFamily="66" charset="0"/>
              </a:rPr>
              <a:t>полимеров</a:t>
            </a:r>
            <a:r>
              <a:rPr lang="ru-RU" sz="2800">
                <a:latin typeface="Monotype Corsiva" pitchFamily="66" charset="0"/>
              </a:rPr>
              <a:t> (</a:t>
            </a:r>
            <a:r>
              <a:rPr lang="ru-RU" sz="2800">
                <a:solidFill>
                  <a:srgbClr val="008000"/>
                </a:solidFill>
                <a:latin typeface="Monotype Corsiva" pitchFamily="66" charset="0"/>
              </a:rPr>
              <a:t>полиэтилен, поливинилхлорид</a:t>
            </a:r>
            <a:r>
              <a:rPr lang="ru-RU" sz="2800">
                <a:latin typeface="Monotype Corsiva" pitchFamily="66" charset="0"/>
              </a:rPr>
              <a:t>, </a:t>
            </a:r>
            <a:r>
              <a:rPr lang="ru-RU" sz="2800">
                <a:solidFill>
                  <a:srgbClr val="008000"/>
                </a:solidFill>
                <a:latin typeface="Monotype Corsiva" pitchFamily="66" charset="0"/>
              </a:rPr>
              <a:t>полиизобутилен и др.),</a:t>
            </a:r>
            <a:r>
              <a:rPr lang="ru-RU" sz="2800">
                <a:latin typeface="Monotype Corsiva" pitchFamily="66" charset="0"/>
              </a:rPr>
              <a:t> а также многих других </a:t>
            </a:r>
            <a:r>
              <a:rPr lang="ru-RU" sz="2800"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важнейших продуктов</a:t>
            </a:r>
            <a:r>
              <a:rPr lang="ru-RU" sz="2800">
                <a:latin typeface="Monotype Corsiva" pitchFamily="66" charset="0"/>
              </a:rPr>
              <a:t>.</a:t>
            </a:r>
            <a:br>
              <a:rPr lang="ru-RU" sz="2800">
                <a:latin typeface="Monotype Corsiva" pitchFamily="66" charset="0"/>
              </a:rPr>
            </a:br>
            <a:endParaRPr lang="ru-RU" sz="2800">
              <a:latin typeface="Monotype Corsiva" pitchFamily="66" charset="0"/>
            </a:endParaRPr>
          </a:p>
        </p:txBody>
      </p:sp>
      <p:pic>
        <p:nvPicPr>
          <p:cNvPr id="13319" name="i-main-pic" descr="Картинка 208 из 310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850" y="4292600"/>
            <a:ext cx="1657350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6" grpId="0" animBg="1"/>
      <p:bldP spid="13318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41B0-89DD-42D0-A9DA-B596FE7B4B7D}" type="slidenum">
              <a:rPr lang="ru-RU"/>
              <a:pPr/>
              <a:t>17</a:t>
            </a:fld>
            <a:endParaRPr lang="ru-RU"/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5483225" cy="922338"/>
          </a:xfrm>
        </p:spPr>
        <p:txBody>
          <a:bodyPr/>
          <a:lstStyle/>
          <a:p>
            <a:r>
              <a:rPr lang="ru-RU" sz="4000">
                <a:solidFill>
                  <a:srgbClr val="660066"/>
                </a:solidFill>
                <a:latin typeface="Monotype Corsiva" pitchFamily="66" charset="0"/>
              </a:rPr>
              <a:t>Диеновые углеводороды (</a:t>
            </a:r>
            <a:r>
              <a:rPr lang="ru-RU" sz="4000" b="1">
                <a:solidFill>
                  <a:srgbClr val="660066"/>
                </a:solidFill>
                <a:latin typeface="Monotype Corsiva" pitchFamily="66" charset="0"/>
              </a:rPr>
              <a:t>Алкадиены</a:t>
            </a:r>
            <a:r>
              <a:rPr lang="ru-RU" sz="4000">
                <a:solidFill>
                  <a:srgbClr val="660066"/>
                </a:solidFill>
                <a:latin typeface="Monotype Corsiva" pitchFamily="66" charset="0"/>
              </a:rPr>
              <a:t>)</a:t>
            </a:r>
          </a:p>
        </p:txBody>
      </p:sp>
      <p:sp>
        <p:nvSpPr>
          <p:cNvPr id="25606" name="AutoShape 6"/>
          <p:cNvSpPr>
            <a:spLocks noChangeArrowheads="1"/>
          </p:cNvSpPr>
          <p:nvPr/>
        </p:nvSpPr>
        <p:spPr bwMode="auto">
          <a:xfrm>
            <a:off x="611188" y="2060575"/>
            <a:ext cx="8208962" cy="2881313"/>
          </a:xfrm>
          <a:prstGeom prst="wave">
            <a:avLst>
              <a:gd name="adj1" fmla="val 7745"/>
              <a:gd name="adj2" fmla="val 0"/>
            </a:avLst>
          </a:prstGeom>
          <a:gradFill rotWithShape="1">
            <a:gsLst>
              <a:gs pos="0">
                <a:srgbClr val="FFEFD1"/>
              </a:gs>
              <a:gs pos="32499">
                <a:srgbClr val="F0EBD5">
                  <a:alpha val="88301"/>
                </a:srgbClr>
              </a:gs>
              <a:gs pos="50000">
                <a:srgbClr val="D1C39F">
                  <a:alpha val="82001"/>
                </a:srgbClr>
              </a:gs>
              <a:gs pos="67501">
                <a:srgbClr val="F0EBD5">
                  <a:alpha val="88301"/>
                </a:srgbClr>
              </a:gs>
              <a:gs pos="100000">
                <a:srgbClr val="FFEFD1"/>
              </a:gs>
            </a:gsLst>
            <a:lin ang="189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5608" name="WordArt 8"/>
          <p:cNvSpPr>
            <a:spLocks noChangeArrowheads="1" noChangeShapeType="1" noTextEdit="1"/>
          </p:cNvSpPr>
          <p:nvPr/>
        </p:nvSpPr>
        <p:spPr bwMode="auto">
          <a:xfrm rot="5400000">
            <a:off x="-2663824" y="3176587"/>
            <a:ext cx="6191250" cy="504825"/>
          </a:xfrm>
          <a:prstGeom prst="rect">
            <a:avLst/>
          </a:prstGeom>
        </p:spPr>
        <p:txBody>
          <a:bodyPr vert="wordArtVert" wrap="none" fromWordArt="1">
            <a:prstTxWarp prst="textWave4">
              <a:avLst>
                <a:gd name="adj1" fmla="val 13005"/>
                <a:gd name="adj2" fmla="val 0"/>
              </a:avLst>
            </a:prstTxWarp>
          </a:bodyPr>
          <a:lstStyle/>
          <a:p>
            <a:pPr algn="ctr" fontAlgn="auto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00FF00"/>
                    </a:gs>
                    <a:gs pos="100000">
                      <a:srgbClr val="00CCFF"/>
                    </a:gs>
                  </a:gsLst>
                  <a:lin ang="0" scaled="1"/>
                </a:gradFill>
                <a:effectLst>
                  <a:outerShdw dist="99190" dir="7788334" algn="ctr" rotWithShape="0">
                    <a:srgbClr val="000080">
                      <a:alpha val="80000"/>
                    </a:srgbClr>
                  </a:outerShdw>
                </a:effectLst>
                <a:latin typeface="Arial"/>
                <a:cs typeface="Arial"/>
              </a:rPr>
              <a:t>Непредельные</a:t>
            </a:r>
          </a:p>
        </p:txBody>
      </p:sp>
      <p:sp>
        <p:nvSpPr>
          <p:cNvPr id="25609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684213" y="2720975"/>
            <a:ext cx="8208962" cy="2147888"/>
          </a:xfrm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ru-RU">
                <a:solidFill>
                  <a:srgbClr val="FF3300"/>
                </a:solidFill>
                <a:latin typeface="Monotype Corsiva" pitchFamily="66" charset="0"/>
              </a:rPr>
              <a:t>Диеновые углеводороды</a:t>
            </a:r>
            <a:r>
              <a:rPr lang="ru-RU">
                <a:latin typeface="Monotype Corsiva" pitchFamily="66" charset="0"/>
              </a:rPr>
              <a:t> или </a:t>
            </a:r>
            <a:r>
              <a:rPr lang="ru-RU">
                <a:solidFill>
                  <a:srgbClr val="FF3300"/>
                </a:solidFill>
                <a:latin typeface="Monotype Corsiva" pitchFamily="66" charset="0"/>
              </a:rPr>
              <a:t>алкадиены</a:t>
            </a:r>
            <a:r>
              <a:rPr lang="ru-RU">
                <a:latin typeface="Monotype Corsiva" pitchFamily="66" charset="0"/>
              </a:rPr>
              <a:t> – это </a:t>
            </a:r>
            <a:r>
              <a:rPr lang="ru-RU" b="1"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непредельные углеводороды, содержащие две двойные углерод - углеродные связи. </a:t>
            </a:r>
          </a:p>
        </p:txBody>
      </p:sp>
      <p:sp>
        <p:nvSpPr>
          <p:cNvPr id="25610" name="AutoShape 10"/>
          <p:cNvSpPr>
            <a:spLocks noChangeArrowheads="1"/>
          </p:cNvSpPr>
          <p:nvPr/>
        </p:nvSpPr>
        <p:spPr bwMode="auto">
          <a:xfrm>
            <a:off x="6011863" y="188913"/>
            <a:ext cx="1943100" cy="1873250"/>
          </a:xfrm>
          <a:prstGeom prst="foldedCorner">
            <a:avLst>
              <a:gd name="adj" fmla="val 12500"/>
            </a:avLst>
          </a:prstGeom>
          <a:solidFill>
            <a:srgbClr val="FFCCFF">
              <a:alpha val="73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5611" name="Rectangle 11"/>
          <p:cNvSpPr>
            <a:spLocks noChangeArrowheads="1"/>
          </p:cNvSpPr>
          <p:nvPr/>
        </p:nvSpPr>
        <p:spPr bwMode="auto">
          <a:xfrm>
            <a:off x="5724525" y="392113"/>
            <a:ext cx="25193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2400">
                <a:latin typeface="Monotype Corsiva" pitchFamily="66" charset="0"/>
              </a:rPr>
              <a:t>Общая формула</a:t>
            </a:r>
            <a:r>
              <a:rPr lang="en-US" sz="2400">
                <a:latin typeface="Monotype Corsiva" pitchFamily="66" charset="0"/>
              </a:rPr>
              <a:t> </a:t>
            </a:r>
          </a:p>
        </p:txBody>
      </p:sp>
      <p:sp>
        <p:nvSpPr>
          <p:cNvPr id="25612" name="Rectangle 12"/>
          <p:cNvSpPr>
            <a:spLocks noChangeArrowheads="1"/>
          </p:cNvSpPr>
          <p:nvPr/>
        </p:nvSpPr>
        <p:spPr bwMode="auto">
          <a:xfrm>
            <a:off x="6300788" y="1184275"/>
            <a:ext cx="1296987" cy="48260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en-US" sz="2400"/>
              <a:t>C</a:t>
            </a:r>
            <a:r>
              <a:rPr lang="en-US"/>
              <a:t>n</a:t>
            </a:r>
            <a:r>
              <a:rPr lang="en-US" sz="2400"/>
              <a:t>H</a:t>
            </a:r>
            <a:r>
              <a:rPr lang="ru-RU"/>
              <a:t>2</a:t>
            </a:r>
            <a:r>
              <a:rPr lang="en-US"/>
              <a:t>n</a:t>
            </a:r>
            <a:r>
              <a:rPr lang="ru-RU"/>
              <a:t>-2</a:t>
            </a:r>
            <a:r>
              <a:rPr lang="en-US" sz="2400"/>
              <a:t> </a:t>
            </a:r>
          </a:p>
        </p:txBody>
      </p:sp>
      <p:pic>
        <p:nvPicPr>
          <p:cNvPr id="25614" name="imgb" descr="chemistry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350" y="4868863"/>
            <a:ext cx="2663825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560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6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6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6" grpId="0" animBg="1"/>
      <p:bldP spid="25609" grpId="0" build="p"/>
      <p:bldP spid="25610" grpId="0" animBg="1"/>
      <p:bldP spid="25610" grpId="1" animBg="1"/>
      <p:bldP spid="25611" grpId="0"/>
      <p:bldP spid="256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ED3D7-BA0A-4923-9221-560468C798F0}" type="slidenum">
              <a:rPr lang="ru-RU"/>
              <a:pPr/>
              <a:t>18</a:t>
            </a:fld>
            <a:endParaRPr lang="ru-RU"/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755650" y="476250"/>
            <a:ext cx="7488238" cy="1223963"/>
          </a:xfrm>
          <a:prstGeom prst="rect">
            <a:avLst/>
          </a:prstGeom>
          <a:gradFill rotWithShape="1">
            <a:gsLst>
              <a:gs pos="0">
                <a:srgbClr val="E6E6E6">
                  <a:alpha val="37000"/>
                </a:srgbClr>
              </a:gs>
              <a:gs pos="14999">
                <a:srgbClr val="7D8496">
                  <a:alpha val="46449"/>
                </a:srgbClr>
              </a:gs>
              <a:gs pos="53000">
                <a:srgbClr val="E6E6E6">
                  <a:alpha val="70390"/>
                </a:srgbClr>
              </a:gs>
              <a:gs pos="67999">
                <a:srgbClr val="7D8496">
                  <a:alpha val="79839"/>
                </a:srgbClr>
              </a:gs>
              <a:gs pos="92999">
                <a:srgbClr val="E6E6E6">
                  <a:alpha val="95589"/>
                </a:srgbClr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008080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ru-RU" sz="3200">
                <a:latin typeface="Monotype Corsiva" pitchFamily="66" charset="0"/>
              </a:rPr>
              <a:t>  В зависимости от взаимного расположения </a:t>
            </a:r>
            <a:r>
              <a:rPr lang="ru-RU" sz="3200"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двойных связей</a:t>
            </a:r>
            <a:r>
              <a:rPr lang="ru-RU" sz="3200">
                <a:latin typeface="Monotype Corsiva" pitchFamily="66" charset="0"/>
              </a:rPr>
              <a:t> диены подразделяются на </a:t>
            </a:r>
            <a:r>
              <a:rPr lang="ru-RU" sz="3200"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три типа</a:t>
            </a:r>
            <a:r>
              <a:rPr lang="ru-RU" sz="3200">
                <a:latin typeface="Monotype Corsiva" pitchFamily="66" charset="0"/>
              </a:rPr>
              <a:t>:</a:t>
            </a:r>
            <a:br>
              <a:rPr lang="ru-RU" sz="3200">
                <a:latin typeface="Monotype Corsiva" pitchFamily="66" charset="0"/>
              </a:rPr>
            </a:br>
            <a:endParaRPr lang="ru-RU" sz="3200">
              <a:latin typeface="Monotype Corsiva" pitchFamily="66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ru-RU">
                <a:latin typeface="Monotype Corsiva" pitchFamily="66" charset="0"/>
              </a:rPr>
              <a:t>     </a:t>
            </a:r>
            <a:endParaRPr lang="ru-RU" sz="2000">
              <a:latin typeface="Monotype Corsiva" pitchFamily="66" charset="0"/>
            </a:endParaRPr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468313" y="1989138"/>
            <a:ext cx="8229600" cy="4525962"/>
          </a:xfrm>
          <a:gradFill rotWithShape="1">
            <a:gsLst>
              <a:gs pos="0">
                <a:srgbClr val="FFF200"/>
              </a:gs>
              <a:gs pos="45000">
                <a:srgbClr val="FF7A00">
                  <a:alpha val="72550"/>
                </a:srgbClr>
              </a:gs>
              <a:gs pos="70000">
                <a:srgbClr val="FF0300">
                  <a:alpha val="57300"/>
                </a:srgbClr>
              </a:gs>
              <a:gs pos="100000">
                <a:srgbClr val="4D0808">
                  <a:alpha val="39000"/>
                </a:srgbClr>
              </a:gs>
            </a:gsLst>
            <a:lin ang="2700000" scaled="1"/>
          </a:gradFill>
          <a:ln w="19050" cap="flat">
            <a:solidFill>
              <a:srgbClr val="808080"/>
            </a:solidFill>
            <a:prstDash val="dashDot"/>
          </a:ln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000"/>
              <a:t>     1) </a:t>
            </a:r>
            <a:r>
              <a:rPr lang="ru-RU" sz="2400">
                <a:latin typeface="Monotype Corsiva" pitchFamily="66" charset="0"/>
              </a:rPr>
              <a:t>углеводороды с </a:t>
            </a:r>
            <a:r>
              <a:rPr lang="ru-RU" sz="2400" i="1">
                <a:latin typeface="Monotype Corsiva" pitchFamily="66" charset="0"/>
              </a:rPr>
              <a:t>кумулированными </a:t>
            </a:r>
            <a:r>
              <a:rPr lang="ru-RU" sz="2400">
                <a:latin typeface="Monotype Corsiva" pitchFamily="66" charset="0"/>
              </a:rPr>
              <a:t>двойными связями, т.е. примыкающими к одному атому углерода. Например, пропадиен или аллен</a:t>
            </a:r>
            <a:r>
              <a:rPr lang="ru-RU" sz="2000"/>
              <a:t>    </a:t>
            </a:r>
            <a:r>
              <a:rPr lang="en-US" sz="2000"/>
              <a:t>CH</a:t>
            </a:r>
            <a:r>
              <a:rPr lang="ru-RU" sz="1400"/>
              <a:t>2</a:t>
            </a:r>
            <a:r>
              <a:rPr lang="ru-RU" sz="2000"/>
              <a:t>=</a:t>
            </a:r>
            <a:r>
              <a:rPr lang="en-US" sz="2000"/>
              <a:t>C</a:t>
            </a:r>
            <a:r>
              <a:rPr lang="ru-RU" sz="2000"/>
              <a:t>=</a:t>
            </a:r>
            <a:r>
              <a:rPr lang="en-US" sz="2000"/>
              <a:t>CH</a:t>
            </a:r>
            <a:r>
              <a:rPr lang="ru-RU" sz="1400"/>
              <a:t>2</a:t>
            </a:r>
            <a:r>
              <a:rPr lang="ru-RU" sz="2000"/>
              <a:t>;</a:t>
            </a:r>
            <a:br>
              <a:rPr lang="ru-RU" sz="2000"/>
            </a:br>
            <a:endParaRPr lang="ru-RU" sz="2000"/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/>
              <a:t>     2) </a:t>
            </a:r>
            <a:r>
              <a:rPr lang="ru-RU" sz="2400">
                <a:latin typeface="Monotype Corsiva" pitchFamily="66" charset="0"/>
              </a:rPr>
              <a:t>углеводороды с </a:t>
            </a:r>
            <a:r>
              <a:rPr lang="ru-RU" sz="2400" i="1">
                <a:latin typeface="Monotype Corsiva" pitchFamily="66" charset="0"/>
              </a:rPr>
              <a:t>изолированными </a:t>
            </a:r>
            <a:r>
              <a:rPr lang="ru-RU" sz="2400">
                <a:latin typeface="Monotype Corsiva" pitchFamily="66" charset="0"/>
              </a:rPr>
              <a:t>двойными связями, т.е разделенными двумя и более простыми связями. Например, пентадиен -1,4</a:t>
            </a:r>
            <a:r>
              <a:rPr lang="ru-RU" sz="2000"/>
              <a:t>     </a:t>
            </a:r>
            <a:r>
              <a:rPr lang="en-US" sz="2000"/>
              <a:t>CH</a:t>
            </a:r>
            <a:r>
              <a:rPr lang="ru-RU" sz="1400"/>
              <a:t>2</a:t>
            </a:r>
            <a:r>
              <a:rPr lang="ru-RU" sz="2000"/>
              <a:t>=</a:t>
            </a:r>
            <a:r>
              <a:rPr lang="en-US" sz="2000"/>
              <a:t>CH</a:t>
            </a:r>
            <a:r>
              <a:rPr lang="ru-RU" sz="2000"/>
              <a:t>–</a:t>
            </a:r>
            <a:r>
              <a:rPr lang="en-US" sz="2000"/>
              <a:t>CH</a:t>
            </a:r>
            <a:r>
              <a:rPr lang="ru-RU" sz="1400"/>
              <a:t>2</a:t>
            </a:r>
            <a:r>
              <a:rPr lang="ru-RU" sz="2000"/>
              <a:t>–</a:t>
            </a:r>
            <a:r>
              <a:rPr lang="en-US" sz="2000"/>
              <a:t>CH</a:t>
            </a:r>
            <a:r>
              <a:rPr lang="ru-RU" sz="2000"/>
              <a:t>=</a:t>
            </a:r>
            <a:r>
              <a:rPr lang="en-US" sz="2000"/>
              <a:t>CH</a:t>
            </a:r>
            <a:r>
              <a:rPr lang="ru-RU" sz="1400"/>
              <a:t>2</a:t>
            </a:r>
            <a:r>
              <a:rPr lang="ru-RU" sz="2000"/>
              <a:t>;</a:t>
            </a:r>
            <a:br>
              <a:rPr lang="ru-RU" sz="2000"/>
            </a:br>
            <a:endParaRPr lang="ru-RU" sz="2000"/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/>
              <a:t>      3) </a:t>
            </a:r>
            <a:r>
              <a:rPr lang="ru-RU" sz="2400">
                <a:latin typeface="Monotype Corsiva" pitchFamily="66" charset="0"/>
              </a:rPr>
              <a:t>углеводороды с </a:t>
            </a:r>
            <a:r>
              <a:rPr lang="ru-RU" sz="2400" i="1">
                <a:latin typeface="Monotype Corsiva" pitchFamily="66" charset="0"/>
              </a:rPr>
              <a:t>сопряженными </a:t>
            </a:r>
            <a:r>
              <a:rPr lang="ru-RU" sz="2400">
                <a:latin typeface="Monotype Corsiva" pitchFamily="66" charset="0"/>
              </a:rPr>
              <a:t>двойными связями, т.е. разделенными одной простой связью. Например, бутадиен -1,3 или дивинил</a:t>
            </a:r>
            <a:r>
              <a:rPr lang="ru-RU" sz="2000"/>
              <a:t> </a:t>
            </a:r>
            <a:r>
              <a:rPr lang="en-US" sz="2000"/>
              <a:t>CH</a:t>
            </a:r>
            <a:r>
              <a:rPr lang="ru-RU" sz="1200"/>
              <a:t>2</a:t>
            </a:r>
            <a:r>
              <a:rPr lang="ru-RU" sz="2000"/>
              <a:t>=</a:t>
            </a:r>
            <a:r>
              <a:rPr lang="en-US" sz="2000"/>
              <a:t>CH</a:t>
            </a:r>
            <a:r>
              <a:rPr lang="ru-RU" sz="2000"/>
              <a:t>–</a:t>
            </a:r>
            <a:r>
              <a:rPr lang="en-US" sz="2000"/>
              <a:t>CH</a:t>
            </a:r>
            <a:r>
              <a:rPr lang="ru-RU" sz="2000"/>
              <a:t>=</a:t>
            </a:r>
            <a:r>
              <a:rPr lang="en-US" sz="2000"/>
              <a:t>CH</a:t>
            </a:r>
            <a:r>
              <a:rPr lang="ru-RU" sz="1200"/>
              <a:t>2</a:t>
            </a:r>
            <a:r>
              <a:rPr lang="ru-RU" sz="2000"/>
              <a:t>, </a:t>
            </a:r>
            <a:r>
              <a:rPr lang="ru-RU" sz="2400">
                <a:latin typeface="Monotype Corsiva" pitchFamily="66" charset="0"/>
              </a:rPr>
              <a:t>2-метилбутадиен -1,3 или изопрен</a:t>
            </a:r>
            <a:r>
              <a:rPr lang="ru-RU" sz="2000"/>
              <a:t/>
            </a:r>
            <a:br>
              <a:rPr lang="ru-RU" sz="2000"/>
            </a:br>
            <a:endParaRPr lang="en-US" sz="2000"/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/>
              <a:t>     </a:t>
            </a:r>
            <a:r>
              <a:rPr lang="en-US" sz="2000"/>
              <a:t>CH</a:t>
            </a:r>
            <a:r>
              <a:rPr lang="en-US" sz="1400"/>
              <a:t>2</a:t>
            </a:r>
            <a:r>
              <a:rPr lang="en-US" sz="2000"/>
              <a:t>=С–CH=CH</a:t>
            </a:r>
            <a:r>
              <a:rPr lang="en-US" sz="1400"/>
              <a:t>2</a:t>
            </a:r>
            <a:r>
              <a:rPr lang="en-US" sz="2000"/>
              <a:t>.</a:t>
            </a:r>
            <a:br>
              <a:rPr lang="en-US" sz="2000"/>
            </a:br>
            <a:r>
              <a:rPr lang="en-US" sz="2000"/>
              <a:t>          I</a:t>
            </a:r>
            <a:r>
              <a:rPr lang="ru-RU" sz="2000"/>
              <a:t/>
            </a:r>
            <a:br>
              <a:rPr lang="ru-RU" sz="2000"/>
            </a:br>
            <a:r>
              <a:rPr lang="en-US" sz="2000"/>
              <a:t>         CH</a:t>
            </a:r>
            <a:r>
              <a:rPr lang="ru-RU" sz="1400"/>
              <a:t>3</a:t>
            </a:r>
          </a:p>
          <a:p>
            <a:pPr>
              <a:lnSpc>
                <a:spcPct val="80000"/>
              </a:lnSpc>
            </a:pPr>
            <a:endParaRPr lang="ru-RU" sz="140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425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871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871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87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687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425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68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8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8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68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425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8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8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8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68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425"/>
                            </p:stCondLst>
                            <p:childTnLst>
                              <p:par>
                                <p:cTn id="3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68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68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68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68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425"/>
                            </p:stCondLst>
                            <p:childTnLst>
                              <p:par>
                                <p:cTn id="40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68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68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68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68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9" grpId="0" animBg="1"/>
      <p:bldP spid="36871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D389E-72D0-4D24-A928-5128EBE2A75E}" type="slidenum">
              <a:rPr lang="ru-RU"/>
              <a:pPr/>
              <a:t>19</a:t>
            </a:fld>
            <a:endParaRPr lang="ru-RU"/>
          </a:p>
        </p:txBody>
      </p:sp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5122863" cy="1066800"/>
          </a:xfrm>
        </p:spPr>
        <p:txBody>
          <a:bodyPr/>
          <a:lstStyle/>
          <a:p>
            <a:r>
              <a:rPr lang="ru-RU" sz="4800">
                <a:latin typeface="Monotype Corsiva" pitchFamily="66" charset="0"/>
              </a:rPr>
              <a:t>Физические свойства</a:t>
            </a:r>
          </a:p>
        </p:txBody>
      </p:sp>
      <p:sp>
        <p:nvSpPr>
          <p:cNvPr id="26629" name="AutoShape 5"/>
          <p:cNvSpPr>
            <a:spLocks noChangeArrowheads="1"/>
          </p:cNvSpPr>
          <p:nvPr/>
        </p:nvSpPr>
        <p:spPr bwMode="auto">
          <a:xfrm>
            <a:off x="468313" y="1268413"/>
            <a:ext cx="8280400" cy="4392612"/>
          </a:xfrm>
          <a:prstGeom prst="flowChartPunchedCard">
            <a:avLst/>
          </a:prstGeom>
          <a:gradFill rotWithShape="1">
            <a:gsLst>
              <a:gs pos="0">
                <a:srgbClr val="DCEBF5"/>
              </a:gs>
              <a:gs pos="8000">
                <a:srgbClr val="83A7C3">
                  <a:alpha val="93920"/>
                </a:srgbClr>
              </a:gs>
              <a:gs pos="13000">
                <a:srgbClr val="768FB9">
                  <a:alpha val="90120"/>
                </a:srgbClr>
              </a:gs>
              <a:gs pos="21001">
                <a:srgbClr val="83A7C3">
                  <a:alpha val="84039"/>
                </a:srgbClr>
              </a:gs>
              <a:gs pos="52000">
                <a:srgbClr val="FFFFFF">
                  <a:alpha val="60480"/>
                </a:srgbClr>
              </a:gs>
              <a:gs pos="56000">
                <a:srgbClr val="9C6563">
                  <a:alpha val="57440"/>
                </a:srgbClr>
              </a:gs>
              <a:gs pos="58000">
                <a:srgbClr val="80302D">
                  <a:alpha val="55920"/>
                </a:srgbClr>
              </a:gs>
              <a:gs pos="71001">
                <a:srgbClr val="C0524E">
                  <a:alpha val="46040"/>
                </a:srgbClr>
              </a:gs>
              <a:gs pos="94000">
                <a:srgbClr val="EBDAD4">
                  <a:alpha val="28561"/>
                </a:srgbClr>
              </a:gs>
              <a:gs pos="100000">
                <a:srgbClr val="55261C">
                  <a:alpha val="24001"/>
                </a:srgbClr>
              </a:gs>
            </a:gsLst>
            <a:lin ang="18900000" scaled="1"/>
          </a:gradFill>
          <a:ln w="38100">
            <a:solidFill>
              <a:schemeClr val="tx1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31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827088" y="1844675"/>
            <a:ext cx="7715250" cy="4137025"/>
          </a:xfrm>
          <a:noFill/>
          <a:ln/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8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Бутадиен -1,3</a:t>
            </a:r>
            <a:r>
              <a:rPr lang="ru-RU" sz="2800"/>
              <a:t> – легко сжижающийся газ с неприятным запахом, </a:t>
            </a:r>
            <a:r>
              <a:rPr lang="en-US" sz="2800"/>
              <a:t>t°</a:t>
            </a:r>
            <a:r>
              <a:rPr lang="ru-RU" sz="2800"/>
              <a:t>пл.= -108,9</a:t>
            </a:r>
            <a:r>
              <a:rPr lang="en-US" sz="2800"/>
              <a:t>°C</a:t>
            </a:r>
            <a:r>
              <a:rPr lang="ru-RU" sz="2800"/>
              <a:t>, </a:t>
            </a:r>
            <a:r>
              <a:rPr lang="en-US" sz="2800"/>
              <a:t>t°</a:t>
            </a:r>
            <a:r>
              <a:rPr lang="ru-RU" sz="2800"/>
              <a:t>кип.= -4,5</a:t>
            </a:r>
            <a:r>
              <a:rPr lang="en-US" sz="2800"/>
              <a:t>°C</a:t>
            </a:r>
            <a:r>
              <a:rPr lang="ru-RU" sz="2800"/>
              <a:t>; растворяется в эфире, бензоле, не растворяется в воде.</a:t>
            </a:r>
            <a:br>
              <a:rPr lang="ru-RU" sz="2800"/>
            </a:br>
            <a:r>
              <a:rPr lang="ru-RU" sz="28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2- Метилбутадиен -1,3</a:t>
            </a:r>
            <a:r>
              <a:rPr lang="ru-RU" sz="2800"/>
              <a:t> – летучая жидкость, </a:t>
            </a:r>
            <a:r>
              <a:rPr lang="en-US" sz="2800"/>
              <a:t>t°</a:t>
            </a:r>
            <a:r>
              <a:rPr lang="ru-RU" sz="2800"/>
              <a:t>пл.= -146</a:t>
            </a:r>
            <a:r>
              <a:rPr lang="en-US" sz="2800"/>
              <a:t>°C</a:t>
            </a:r>
            <a:r>
              <a:rPr lang="ru-RU" sz="2800"/>
              <a:t>, </a:t>
            </a:r>
            <a:r>
              <a:rPr lang="en-US" sz="2800"/>
              <a:t>t°</a:t>
            </a:r>
            <a:r>
              <a:rPr lang="ru-RU" sz="2800"/>
              <a:t>кип.= 34,1</a:t>
            </a:r>
            <a:r>
              <a:rPr lang="en-US" sz="2800"/>
              <a:t>°C</a:t>
            </a:r>
            <a:r>
              <a:rPr lang="ru-RU" sz="2800"/>
              <a:t>; растворяется в большинстве углеводородных растворителях, эфире, спирте, не растворяется в воде.</a:t>
            </a:r>
            <a:br>
              <a:rPr lang="ru-RU" sz="2800"/>
            </a:br>
            <a:endParaRPr lang="ru-RU" sz="2800"/>
          </a:p>
        </p:txBody>
      </p:sp>
      <p:pic>
        <p:nvPicPr>
          <p:cNvPr id="26632" name="imgb" descr="781663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750" y="260350"/>
            <a:ext cx="1068388" cy="136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66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9" grpId="0" animBg="1"/>
      <p:bldP spid="2663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58DB7-876D-4368-AF7E-E79C2C25892F}" type="slidenum">
              <a:rPr lang="ru-RU"/>
              <a:pPr/>
              <a:t>2</a:t>
            </a:fld>
            <a:endParaRPr lang="ru-RU"/>
          </a:p>
        </p:txBody>
      </p:sp>
      <p:sp>
        <p:nvSpPr>
          <p:cNvPr id="4139" name="Oval 43"/>
          <p:cNvSpPr>
            <a:spLocks noChangeArrowheads="1"/>
          </p:cNvSpPr>
          <p:nvPr/>
        </p:nvSpPr>
        <p:spPr bwMode="auto">
          <a:xfrm>
            <a:off x="2916238" y="260350"/>
            <a:ext cx="3240087" cy="1368425"/>
          </a:xfrm>
          <a:prstGeom prst="ellipse">
            <a:avLst/>
          </a:prstGeom>
          <a:gradFill rotWithShape="1">
            <a:gsLst>
              <a:gs pos="0">
                <a:srgbClr val="FFFF66"/>
              </a:gs>
              <a:gs pos="100000">
                <a:srgbClr val="CCFF33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FF99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40" name="Rectangle 44"/>
          <p:cNvSpPr>
            <a:spLocks noChangeArrowheads="1"/>
          </p:cNvSpPr>
          <p:nvPr/>
        </p:nvSpPr>
        <p:spPr bwMode="auto">
          <a:xfrm>
            <a:off x="3348038" y="620713"/>
            <a:ext cx="2376487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3200" b="1">
                <a:solidFill>
                  <a:srgbClr val="660066"/>
                </a:solidFill>
                <a:latin typeface="Monotype Corsiva" pitchFamily="66" charset="0"/>
              </a:rPr>
              <a:t>Углеводороды</a:t>
            </a:r>
          </a:p>
        </p:txBody>
      </p:sp>
      <p:sp>
        <p:nvSpPr>
          <p:cNvPr id="4141" name="AutoShape 45"/>
          <p:cNvSpPr>
            <a:spLocks noChangeArrowheads="1"/>
          </p:cNvSpPr>
          <p:nvPr/>
        </p:nvSpPr>
        <p:spPr bwMode="auto">
          <a:xfrm flipH="1" flipV="1">
            <a:off x="1187450" y="765175"/>
            <a:ext cx="1296988" cy="1008063"/>
          </a:xfrm>
          <a:custGeom>
            <a:avLst/>
            <a:gdLst>
              <a:gd name="G0" fmla="+- 9257 0 0"/>
              <a:gd name="G1" fmla="+- 18514 0 0"/>
              <a:gd name="G2" fmla="+- 7200 0 0"/>
              <a:gd name="G3" fmla="*/ 9257 1 2"/>
              <a:gd name="G4" fmla="+- G3 10800 0"/>
              <a:gd name="G5" fmla="+- 21600 9257 18514"/>
              <a:gd name="G6" fmla="+- 18514 7200 0"/>
              <a:gd name="G7" fmla="*/ G6 1 2"/>
              <a:gd name="G8" fmla="*/ 18514 2 1"/>
              <a:gd name="G9" fmla="+- G8 0 21600"/>
              <a:gd name="G10" fmla="*/ 21600 G0 G1"/>
              <a:gd name="G11" fmla="*/ 21600 G4 G1"/>
              <a:gd name="G12" fmla="*/ 21600 G5 G1"/>
              <a:gd name="G13" fmla="*/ 21600 G7 G1"/>
              <a:gd name="G14" fmla="*/ 18514 1 2"/>
              <a:gd name="G15" fmla="+- G5 0 G4"/>
              <a:gd name="G16" fmla="+- G0 0 G4"/>
              <a:gd name="G17" fmla="*/ G2 G15 G16"/>
              <a:gd name="T0" fmla="*/ 15429 w 21600"/>
              <a:gd name="T1" fmla="*/ 0 h 21600"/>
              <a:gd name="T2" fmla="*/ 9257 w 21600"/>
              <a:gd name="T3" fmla="*/ 7200 h 21600"/>
              <a:gd name="T4" fmla="*/ 0 w 21600"/>
              <a:gd name="T5" fmla="*/ 18001 h 21600"/>
              <a:gd name="T6" fmla="*/ 9257 w 21600"/>
              <a:gd name="T7" fmla="*/ 21600 h 21600"/>
              <a:gd name="T8" fmla="*/ 18514 w 21600"/>
              <a:gd name="T9" fmla="*/ 15000 h 21600"/>
              <a:gd name="T10" fmla="*/ 21600 w 21600"/>
              <a:gd name="T11" fmla="*/ 7200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G12 h 21600"/>
              <a:gd name="T20" fmla="*/ G1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9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close/>
              </a:path>
            </a:pathLst>
          </a:custGeom>
          <a:gradFill rotWithShape="1">
            <a:gsLst>
              <a:gs pos="0">
                <a:srgbClr val="005CBF"/>
              </a:gs>
              <a:gs pos="12500">
                <a:srgbClr val="0087E6"/>
              </a:gs>
              <a:gs pos="37500">
                <a:srgbClr val="21D6E0"/>
              </a:gs>
              <a:gs pos="50000">
                <a:srgbClr val="03D4A8"/>
              </a:gs>
              <a:gs pos="62500">
                <a:srgbClr val="21D6E0"/>
              </a:gs>
              <a:gs pos="87500">
                <a:srgbClr val="0087E6"/>
              </a:gs>
              <a:gs pos="100000">
                <a:srgbClr val="005CBF"/>
              </a:gs>
            </a:gsLst>
            <a:lin ang="0" scaled="1"/>
          </a:gradFill>
          <a:ln w="254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42" name="AutoShape 46"/>
          <p:cNvSpPr>
            <a:spLocks noChangeArrowheads="1"/>
          </p:cNvSpPr>
          <p:nvPr/>
        </p:nvSpPr>
        <p:spPr bwMode="auto">
          <a:xfrm flipV="1">
            <a:off x="6659563" y="765175"/>
            <a:ext cx="1296987" cy="1008063"/>
          </a:xfrm>
          <a:custGeom>
            <a:avLst/>
            <a:gdLst>
              <a:gd name="G0" fmla="+- 9257 0 0"/>
              <a:gd name="G1" fmla="+- 18514 0 0"/>
              <a:gd name="G2" fmla="+- 7200 0 0"/>
              <a:gd name="G3" fmla="*/ 9257 1 2"/>
              <a:gd name="G4" fmla="+- G3 10800 0"/>
              <a:gd name="G5" fmla="+- 21600 9257 18514"/>
              <a:gd name="G6" fmla="+- 18514 7200 0"/>
              <a:gd name="G7" fmla="*/ G6 1 2"/>
              <a:gd name="G8" fmla="*/ 18514 2 1"/>
              <a:gd name="G9" fmla="+- G8 0 21600"/>
              <a:gd name="G10" fmla="*/ 21600 G0 G1"/>
              <a:gd name="G11" fmla="*/ 21600 G4 G1"/>
              <a:gd name="G12" fmla="*/ 21600 G5 G1"/>
              <a:gd name="G13" fmla="*/ 21600 G7 G1"/>
              <a:gd name="G14" fmla="*/ 18514 1 2"/>
              <a:gd name="G15" fmla="+- G5 0 G4"/>
              <a:gd name="G16" fmla="+- G0 0 G4"/>
              <a:gd name="G17" fmla="*/ G2 G15 G16"/>
              <a:gd name="T0" fmla="*/ 15429 w 21600"/>
              <a:gd name="T1" fmla="*/ 0 h 21600"/>
              <a:gd name="T2" fmla="*/ 9257 w 21600"/>
              <a:gd name="T3" fmla="*/ 7200 h 21600"/>
              <a:gd name="T4" fmla="*/ 0 w 21600"/>
              <a:gd name="T5" fmla="*/ 18001 h 21600"/>
              <a:gd name="T6" fmla="*/ 9257 w 21600"/>
              <a:gd name="T7" fmla="*/ 21600 h 21600"/>
              <a:gd name="T8" fmla="*/ 18514 w 21600"/>
              <a:gd name="T9" fmla="*/ 15000 h 21600"/>
              <a:gd name="T10" fmla="*/ 21600 w 21600"/>
              <a:gd name="T11" fmla="*/ 7200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G12 h 21600"/>
              <a:gd name="T20" fmla="*/ G1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9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close/>
              </a:path>
            </a:pathLst>
          </a:custGeom>
          <a:gradFill rotWithShape="1">
            <a:gsLst>
              <a:gs pos="0">
                <a:srgbClr val="005CBF"/>
              </a:gs>
              <a:gs pos="12500">
                <a:srgbClr val="0087E6"/>
              </a:gs>
              <a:gs pos="37500">
                <a:srgbClr val="21D6E0"/>
              </a:gs>
              <a:gs pos="50000">
                <a:srgbClr val="03D4A8"/>
              </a:gs>
              <a:gs pos="62500">
                <a:srgbClr val="21D6E0"/>
              </a:gs>
              <a:gs pos="87500">
                <a:srgbClr val="0087E6"/>
              </a:gs>
              <a:gs pos="100000">
                <a:srgbClr val="005CBF"/>
              </a:gs>
            </a:gsLst>
            <a:lin ang="0" scaled="1"/>
          </a:gradFill>
          <a:ln w="254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43" name="Oval 47"/>
          <p:cNvSpPr>
            <a:spLocks noChangeArrowheads="1"/>
          </p:cNvSpPr>
          <p:nvPr/>
        </p:nvSpPr>
        <p:spPr bwMode="auto">
          <a:xfrm>
            <a:off x="250825" y="1916113"/>
            <a:ext cx="3240088" cy="1368425"/>
          </a:xfrm>
          <a:prstGeom prst="ellipse">
            <a:avLst/>
          </a:prstGeom>
          <a:gradFill rotWithShape="1">
            <a:gsLst>
              <a:gs pos="0">
                <a:srgbClr val="FFCCFF"/>
              </a:gs>
              <a:gs pos="100000">
                <a:srgbClr val="9BDEFF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45" name="Oval 49"/>
          <p:cNvSpPr>
            <a:spLocks noChangeArrowheads="1"/>
          </p:cNvSpPr>
          <p:nvPr/>
        </p:nvSpPr>
        <p:spPr bwMode="auto">
          <a:xfrm>
            <a:off x="5651500" y="1989138"/>
            <a:ext cx="3240088" cy="1368425"/>
          </a:xfrm>
          <a:prstGeom prst="ellipse">
            <a:avLst/>
          </a:prstGeom>
          <a:gradFill rotWithShape="1">
            <a:gsLst>
              <a:gs pos="0">
                <a:srgbClr val="FFCCFF"/>
              </a:gs>
              <a:gs pos="100000">
                <a:srgbClr val="9BDEFF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46" name="Rectangle 50"/>
          <p:cNvSpPr>
            <a:spLocks noChangeArrowheads="1"/>
          </p:cNvSpPr>
          <p:nvPr/>
        </p:nvSpPr>
        <p:spPr bwMode="auto">
          <a:xfrm>
            <a:off x="250825" y="2133600"/>
            <a:ext cx="324167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lnSpc>
                <a:spcPct val="80000"/>
              </a:lnSpc>
              <a:spcBef>
                <a:spcPct val="20000"/>
              </a:spcBef>
            </a:pPr>
            <a:r>
              <a:rPr lang="ru-RU" sz="3200">
                <a:latin typeface="Monotype Corsiva" pitchFamily="66" charset="0"/>
              </a:rPr>
              <a:t>Предельные</a:t>
            </a: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</a:pPr>
            <a:r>
              <a:rPr lang="ru-RU" sz="3200">
                <a:latin typeface="Monotype Corsiva" pitchFamily="66" charset="0"/>
              </a:rPr>
              <a:t>(насыщенные)</a:t>
            </a:r>
          </a:p>
        </p:txBody>
      </p:sp>
      <p:sp>
        <p:nvSpPr>
          <p:cNvPr id="4148" name="Rectangle 52"/>
          <p:cNvSpPr>
            <a:spLocks noChangeArrowheads="1"/>
          </p:cNvSpPr>
          <p:nvPr/>
        </p:nvSpPr>
        <p:spPr bwMode="auto">
          <a:xfrm>
            <a:off x="5724525" y="2349500"/>
            <a:ext cx="303530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ru-RU" sz="3200">
                <a:latin typeface="Monotype Corsiva" pitchFamily="66" charset="0"/>
              </a:rPr>
              <a:t>Непредельные</a:t>
            </a:r>
          </a:p>
        </p:txBody>
      </p:sp>
      <p:sp>
        <p:nvSpPr>
          <p:cNvPr id="4149" name="Oval 53"/>
          <p:cNvSpPr>
            <a:spLocks noChangeArrowheads="1"/>
          </p:cNvSpPr>
          <p:nvPr/>
        </p:nvSpPr>
        <p:spPr bwMode="auto">
          <a:xfrm>
            <a:off x="6372225" y="3429000"/>
            <a:ext cx="1944688" cy="936625"/>
          </a:xfrm>
          <a:prstGeom prst="ellipse">
            <a:avLst/>
          </a:prstGeom>
          <a:gradFill rotWithShape="1">
            <a:gsLst>
              <a:gs pos="0">
                <a:srgbClr val="DDEBCF"/>
              </a:gs>
              <a:gs pos="100000">
                <a:srgbClr val="2FFFFF"/>
              </a:gs>
            </a:gsLst>
            <a:lin ang="5400000" scaled="1"/>
          </a:gradFill>
          <a:ln w="38100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50" name="Oval 54"/>
          <p:cNvSpPr>
            <a:spLocks noChangeArrowheads="1"/>
          </p:cNvSpPr>
          <p:nvPr/>
        </p:nvSpPr>
        <p:spPr bwMode="auto">
          <a:xfrm>
            <a:off x="6372225" y="5445125"/>
            <a:ext cx="1944688" cy="936625"/>
          </a:xfrm>
          <a:prstGeom prst="ellipse">
            <a:avLst/>
          </a:prstGeom>
          <a:gradFill rotWithShape="1">
            <a:gsLst>
              <a:gs pos="0">
                <a:srgbClr val="DDEBCF"/>
              </a:gs>
              <a:gs pos="100000">
                <a:srgbClr val="2FFFFF"/>
              </a:gs>
            </a:gsLst>
            <a:lin ang="5400000" scaled="1"/>
          </a:gradFill>
          <a:ln w="38100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53" name="Oval 57"/>
          <p:cNvSpPr>
            <a:spLocks noChangeArrowheads="1"/>
          </p:cNvSpPr>
          <p:nvPr/>
        </p:nvSpPr>
        <p:spPr bwMode="auto">
          <a:xfrm>
            <a:off x="6372225" y="4437063"/>
            <a:ext cx="1944688" cy="936625"/>
          </a:xfrm>
          <a:prstGeom prst="ellipse">
            <a:avLst/>
          </a:prstGeom>
          <a:gradFill rotWithShape="1">
            <a:gsLst>
              <a:gs pos="0">
                <a:srgbClr val="DDEBCF"/>
              </a:gs>
              <a:gs pos="100000">
                <a:srgbClr val="2FFFFF"/>
              </a:gs>
            </a:gsLst>
            <a:lin ang="5400000" scaled="1"/>
          </a:gradFill>
          <a:ln w="38100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54" name="Oval 58"/>
          <p:cNvSpPr>
            <a:spLocks noChangeArrowheads="1"/>
          </p:cNvSpPr>
          <p:nvPr/>
        </p:nvSpPr>
        <p:spPr bwMode="auto">
          <a:xfrm>
            <a:off x="755650" y="4652963"/>
            <a:ext cx="1944688" cy="936625"/>
          </a:xfrm>
          <a:prstGeom prst="ellipse">
            <a:avLst/>
          </a:prstGeom>
          <a:gradFill rotWithShape="1">
            <a:gsLst>
              <a:gs pos="0">
                <a:srgbClr val="DDEBCF"/>
              </a:gs>
              <a:gs pos="100000">
                <a:srgbClr val="2FFFFF"/>
              </a:gs>
            </a:gsLst>
            <a:lin ang="5400000" scaled="1"/>
          </a:gradFill>
          <a:ln w="38100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55" name="Oval 59"/>
          <p:cNvSpPr>
            <a:spLocks noChangeArrowheads="1"/>
          </p:cNvSpPr>
          <p:nvPr/>
        </p:nvSpPr>
        <p:spPr bwMode="auto">
          <a:xfrm>
            <a:off x="755650" y="3500438"/>
            <a:ext cx="1944688" cy="936625"/>
          </a:xfrm>
          <a:prstGeom prst="ellipse">
            <a:avLst/>
          </a:prstGeom>
          <a:gradFill rotWithShape="1">
            <a:gsLst>
              <a:gs pos="0">
                <a:srgbClr val="DDEBCF"/>
              </a:gs>
              <a:gs pos="100000">
                <a:srgbClr val="2FFFFF"/>
              </a:gs>
            </a:gsLst>
            <a:lin ang="5400000" scaled="1"/>
          </a:gradFill>
          <a:ln w="38100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56" name="Rectangle 60"/>
          <p:cNvSpPr>
            <a:spLocks noChangeArrowheads="1"/>
          </p:cNvSpPr>
          <p:nvPr/>
        </p:nvSpPr>
        <p:spPr bwMode="auto">
          <a:xfrm>
            <a:off x="755650" y="3644900"/>
            <a:ext cx="187325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ru-RU" sz="3200">
                <a:solidFill>
                  <a:srgbClr val="006600"/>
                </a:solidFill>
                <a:latin typeface="Monotype Corsiva" pitchFamily="66" charset="0"/>
              </a:rPr>
              <a:t>Алканы</a:t>
            </a:r>
          </a:p>
        </p:txBody>
      </p:sp>
      <p:sp>
        <p:nvSpPr>
          <p:cNvPr id="4157" name="Rectangle 61"/>
          <p:cNvSpPr>
            <a:spLocks noChangeArrowheads="1"/>
          </p:cNvSpPr>
          <p:nvPr/>
        </p:nvSpPr>
        <p:spPr bwMode="auto">
          <a:xfrm>
            <a:off x="827088" y="4868863"/>
            <a:ext cx="18002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400">
                <a:solidFill>
                  <a:srgbClr val="006600"/>
                </a:solidFill>
                <a:latin typeface="Monotype Corsiva" pitchFamily="66" charset="0"/>
              </a:rPr>
              <a:t>Циклоалканы</a:t>
            </a:r>
          </a:p>
        </p:txBody>
      </p:sp>
      <p:sp>
        <p:nvSpPr>
          <p:cNvPr id="4158" name="Rectangle 62"/>
          <p:cNvSpPr>
            <a:spLocks noChangeArrowheads="1"/>
          </p:cNvSpPr>
          <p:nvPr/>
        </p:nvSpPr>
        <p:spPr bwMode="auto">
          <a:xfrm>
            <a:off x="6443663" y="3573463"/>
            <a:ext cx="1800225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ru-RU" sz="3200">
                <a:solidFill>
                  <a:srgbClr val="006600"/>
                </a:solidFill>
                <a:latin typeface="Monotype Corsiva" pitchFamily="66" charset="0"/>
              </a:rPr>
              <a:t>Алкены</a:t>
            </a:r>
          </a:p>
        </p:txBody>
      </p:sp>
      <p:sp>
        <p:nvSpPr>
          <p:cNvPr id="4159" name="Rectangle 63"/>
          <p:cNvSpPr>
            <a:spLocks noChangeArrowheads="1"/>
          </p:cNvSpPr>
          <p:nvPr/>
        </p:nvSpPr>
        <p:spPr bwMode="auto">
          <a:xfrm>
            <a:off x="6372225" y="4581525"/>
            <a:ext cx="19431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ru-RU" sz="3200">
                <a:solidFill>
                  <a:srgbClr val="006600"/>
                </a:solidFill>
                <a:latin typeface="Monotype Corsiva" pitchFamily="66" charset="0"/>
              </a:rPr>
              <a:t>Алкадиены</a:t>
            </a:r>
          </a:p>
        </p:txBody>
      </p:sp>
      <p:sp>
        <p:nvSpPr>
          <p:cNvPr id="4160" name="Rectangle 64"/>
          <p:cNvSpPr>
            <a:spLocks noChangeArrowheads="1"/>
          </p:cNvSpPr>
          <p:nvPr/>
        </p:nvSpPr>
        <p:spPr bwMode="auto">
          <a:xfrm>
            <a:off x="6156325" y="5589588"/>
            <a:ext cx="2305050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ru-RU" sz="3200">
                <a:solidFill>
                  <a:srgbClr val="006600"/>
                </a:solidFill>
                <a:latin typeface="Monotype Corsiva" pitchFamily="66" charset="0"/>
              </a:rPr>
              <a:t>Алкины</a:t>
            </a:r>
          </a:p>
        </p:txBody>
      </p:sp>
      <p:pic>
        <p:nvPicPr>
          <p:cNvPr id="4163" name="imgb" descr="DarMar-zz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475" y="2997200"/>
            <a:ext cx="2151063" cy="356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1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9" dur="1000"/>
                                        <p:tgtEl>
                                          <p:spTgt spid="4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0" dur="1000"/>
                                        <p:tgtEl>
                                          <p:spTgt spid="4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1000"/>
                                        <p:tgtEl>
                                          <p:spTgt spid="4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1000"/>
                                        <p:tgtEl>
                                          <p:spTgt spid="4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000"/>
                            </p:stCondLst>
                            <p:childTnLst>
                              <p:par>
                                <p:cTn id="4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1000"/>
                                        <p:tgtEl>
                                          <p:spTgt spid="4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1000"/>
                                        <p:tgtEl>
                                          <p:spTgt spid="4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000"/>
                            </p:stCondLst>
                            <p:childTnLst>
                              <p:par>
                                <p:cTn id="5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1000"/>
                                        <p:tgtEl>
                                          <p:spTgt spid="4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1000"/>
                                        <p:tgtEl>
                                          <p:spTgt spid="4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0"/>
                            </p:stCondLst>
                            <p:childTnLst>
                              <p:par>
                                <p:cTn id="6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1000"/>
                                        <p:tgtEl>
                                          <p:spTgt spid="4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5" dur="1000"/>
                                        <p:tgtEl>
                                          <p:spTgt spid="4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1000"/>
                            </p:stCondLst>
                            <p:childTnLst>
                              <p:par>
                                <p:cTn id="6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1000"/>
                                        <p:tgtEl>
                                          <p:spTgt spid="4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1000"/>
                                        <p:tgtEl>
                                          <p:spTgt spid="4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39" grpId="0" animBg="1"/>
      <p:bldP spid="4140" grpId="0"/>
      <p:bldP spid="4141" grpId="0" animBg="1"/>
      <p:bldP spid="4142" grpId="0" animBg="1"/>
      <p:bldP spid="4143" grpId="0" animBg="1"/>
      <p:bldP spid="4145" grpId="0" animBg="1"/>
      <p:bldP spid="4146" grpId="0"/>
      <p:bldP spid="4148" grpId="0"/>
      <p:bldP spid="4149" grpId="0" animBg="1"/>
      <p:bldP spid="4150" grpId="0" animBg="1"/>
      <p:bldP spid="4153" grpId="0" animBg="1"/>
      <p:bldP spid="4154" grpId="0" animBg="1"/>
      <p:bldP spid="4155" grpId="0" animBg="1"/>
      <p:bldP spid="4156" grpId="0"/>
      <p:bldP spid="4157" grpId="0"/>
      <p:bldP spid="4158" grpId="0"/>
      <p:bldP spid="4159" grpId="0"/>
      <p:bldP spid="416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47C3D-2D8A-460A-BF65-C68E4CA9AE68}" type="slidenum">
              <a:rPr lang="ru-RU"/>
              <a:pPr/>
              <a:t>20</a:t>
            </a:fld>
            <a:endParaRPr lang="ru-RU"/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4691063" cy="1209675"/>
          </a:xfrm>
        </p:spPr>
        <p:txBody>
          <a:bodyPr/>
          <a:lstStyle/>
          <a:p>
            <a:r>
              <a:rPr lang="ru-RU" sz="5400" b="1">
                <a:solidFill>
                  <a:srgbClr val="660066"/>
                </a:solidFill>
                <a:latin typeface="Monotype Corsiva" pitchFamily="66" charset="0"/>
              </a:rPr>
              <a:t>Алкины</a:t>
            </a:r>
          </a:p>
        </p:txBody>
      </p:sp>
      <p:sp>
        <p:nvSpPr>
          <p:cNvPr id="27653" name="AutoShape 5"/>
          <p:cNvSpPr>
            <a:spLocks noChangeArrowheads="1"/>
          </p:cNvSpPr>
          <p:nvPr/>
        </p:nvSpPr>
        <p:spPr bwMode="auto">
          <a:xfrm>
            <a:off x="6011863" y="188913"/>
            <a:ext cx="1943100" cy="1873250"/>
          </a:xfrm>
          <a:prstGeom prst="foldedCorner">
            <a:avLst>
              <a:gd name="adj" fmla="val 12500"/>
            </a:avLst>
          </a:prstGeom>
          <a:solidFill>
            <a:srgbClr val="FFCCFF">
              <a:alpha val="73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5724525" y="392113"/>
            <a:ext cx="25193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2400">
                <a:latin typeface="Monotype Corsiva" pitchFamily="66" charset="0"/>
              </a:rPr>
              <a:t>Общая формула</a:t>
            </a:r>
            <a:r>
              <a:rPr lang="en-US" sz="2400">
                <a:latin typeface="Monotype Corsiva" pitchFamily="66" charset="0"/>
              </a:rPr>
              <a:t> </a:t>
            </a:r>
          </a:p>
        </p:txBody>
      </p:sp>
      <p:sp>
        <p:nvSpPr>
          <p:cNvPr id="27655" name="Rectangle 7"/>
          <p:cNvSpPr>
            <a:spLocks noChangeArrowheads="1"/>
          </p:cNvSpPr>
          <p:nvPr/>
        </p:nvSpPr>
        <p:spPr bwMode="auto">
          <a:xfrm>
            <a:off x="6300788" y="1184275"/>
            <a:ext cx="1296987" cy="48260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en-US" sz="2400"/>
              <a:t>C</a:t>
            </a:r>
            <a:r>
              <a:rPr lang="en-US"/>
              <a:t>n</a:t>
            </a:r>
            <a:r>
              <a:rPr lang="en-US" sz="2400"/>
              <a:t>H</a:t>
            </a:r>
            <a:r>
              <a:rPr lang="ru-RU"/>
              <a:t>2</a:t>
            </a:r>
            <a:r>
              <a:rPr lang="en-US"/>
              <a:t>n</a:t>
            </a:r>
            <a:r>
              <a:rPr lang="ru-RU"/>
              <a:t>-2</a:t>
            </a:r>
            <a:r>
              <a:rPr lang="en-US" sz="2400"/>
              <a:t> </a:t>
            </a:r>
          </a:p>
        </p:txBody>
      </p:sp>
      <p:sp>
        <p:nvSpPr>
          <p:cNvPr id="27656" name="AutoShape 8"/>
          <p:cNvSpPr>
            <a:spLocks noChangeArrowheads="1"/>
          </p:cNvSpPr>
          <p:nvPr/>
        </p:nvSpPr>
        <p:spPr bwMode="auto">
          <a:xfrm>
            <a:off x="468313" y="2276475"/>
            <a:ext cx="8353425" cy="2808288"/>
          </a:xfrm>
          <a:prstGeom prst="wave">
            <a:avLst>
              <a:gd name="adj1" fmla="val 7745"/>
              <a:gd name="adj2" fmla="val 0"/>
            </a:avLst>
          </a:prstGeom>
          <a:gradFill rotWithShape="1">
            <a:gsLst>
              <a:gs pos="0">
                <a:srgbClr val="FBE4AE"/>
              </a:gs>
              <a:gs pos="13000">
                <a:srgbClr val="BD922A">
                  <a:alpha val="89340"/>
                </a:srgbClr>
              </a:gs>
              <a:gs pos="21001">
                <a:srgbClr val="BD922A">
                  <a:alpha val="82779"/>
                </a:srgbClr>
              </a:gs>
              <a:gs pos="63000">
                <a:srgbClr val="FBE4AE">
                  <a:alpha val="48340"/>
                </a:srgbClr>
              </a:gs>
              <a:gs pos="67000">
                <a:srgbClr val="BD922A">
                  <a:alpha val="45060"/>
                </a:srgbClr>
              </a:gs>
              <a:gs pos="69000">
                <a:srgbClr val="835E17">
                  <a:alpha val="43419"/>
                </a:srgbClr>
              </a:gs>
              <a:gs pos="82001">
                <a:srgbClr val="A28949">
                  <a:alpha val="32759"/>
                </a:srgbClr>
              </a:gs>
              <a:gs pos="100000">
                <a:srgbClr val="FAE3B7">
                  <a:alpha val="17999"/>
                </a:srgbClr>
              </a:gs>
            </a:gsLst>
            <a:lin ang="5400000" scaled="1"/>
          </a:gradFill>
          <a:ln w="38100">
            <a:solidFill>
              <a:srgbClr val="008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58" name="Rectangle 10"/>
          <p:cNvSpPr>
            <a:spLocks noGrp="1" noChangeArrowheads="1"/>
          </p:cNvSpPr>
          <p:nvPr>
            <p:ph type="body" idx="1"/>
          </p:nvPr>
        </p:nvSpPr>
        <p:spPr>
          <a:xfrm>
            <a:off x="971550" y="2708275"/>
            <a:ext cx="7643813" cy="2476500"/>
          </a:xfrm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ru-RU">
                <a:solidFill>
                  <a:schemeClr val="accent2"/>
                </a:solidFill>
                <a:latin typeface="Monotype Corsiva" pitchFamily="66" charset="0"/>
              </a:rPr>
              <a:t>  Ацетиленовыми углеводородами</a:t>
            </a:r>
            <a:r>
              <a:rPr lang="ru-RU">
                <a:latin typeface="Monotype Corsiva" pitchFamily="66" charset="0"/>
              </a:rPr>
              <a:t> (</a:t>
            </a:r>
            <a:r>
              <a:rPr lang="ru-RU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алкинами</a:t>
            </a:r>
            <a:r>
              <a:rPr lang="ru-RU">
                <a:latin typeface="Monotype Corsiva" pitchFamily="66" charset="0"/>
              </a:rPr>
              <a:t>) называются </a:t>
            </a:r>
            <a:r>
              <a:rPr lang="ru-RU" b="1"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непредельные (ненасыщенные) углеводороды, содержащие в молекуле одну тройную связь. </a:t>
            </a:r>
          </a:p>
        </p:txBody>
      </p:sp>
      <p:sp>
        <p:nvSpPr>
          <p:cNvPr id="27659" name="WordArt 11"/>
          <p:cNvSpPr>
            <a:spLocks noChangeArrowheads="1" noChangeShapeType="1" noTextEdit="1"/>
          </p:cNvSpPr>
          <p:nvPr/>
        </p:nvSpPr>
        <p:spPr bwMode="auto">
          <a:xfrm rot="5400000">
            <a:off x="-2485231" y="3212306"/>
            <a:ext cx="6121400" cy="649288"/>
          </a:xfrm>
          <a:prstGeom prst="rect">
            <a:avLst/>
          </a:prstGeom>
        </p:spPr>
        <p:txBody>
          <a:bodyPr vert="wordArtVert" wrap="none" fromWordArt="1">
            <a:prstTxWarp prst="textWave4">
              <a:avLst>
                <a:gd name="adj1" fmla="val 13005"/>
                <a:gd name="adj2" fmla="val 0"/>
              </a:avLst>
            </a:prstTxWarp>
          </a:bodyPr>
          <a:lstStyle/>
          <a:p>
            <a:pPr algn="ctr" fontAlgn="auto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00FF00"/>
                    </a:gs>
                    <a:gs pos="100000">
                      <a:srgbClr val="00CCFF"/>
                    </a:gs>
                  </a:gsLst>
                  <a:lin ang="0" scaled="1"/>
                </a:gradFill>
                <a:effectLst>
                  <a:outerShdw dist="99190" dir="7788334" algn="ctr" rotWithShape="0">
                    <a:srgbClr val="000080">
                      <a:alpha val="80000"/>
                    </a:srgbClr>
                  </a:outerShdw>
                </a:effectLst>
                <a:latin typeface="Arial"/>
                <a:cs typeface="Arial"/>
              </a:rPr>
              <a:t>Непредельные</a:t>
            </a:r>
          </a:p>
        </p:txBody>
      </p:sp>
      <p:pic>
        <p:nvPicPr>
          <p:cNvPr id="27660" name="imgb" descr="chemistry-stuf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813" y="4941888"/>
            <a:ext cx="2303462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765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3" grpId="0" animBg="1"/>
      <p:bldP spid="27653" grpId="1" animBg="1"/>
      <p:bldP spid="27654" grpId="0"/>
      <p:bldP spid="27655" grpId="0" animBg="1"/>
      <p:bldP spid="27656" grpId="0" animBg="1"/>
      <p:bldP spid="27658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6D680-34A5-4746-91D9-55E3A5A19C1D}" type="slidenum">
              <a:rPr lang="ru-RU"/>
              <a:pPr/>
              <a:t>21</a:t>
            </a:fld>
            <a:endParaRPr lang="ru-RU"/>
          </a:p>
        </p:txBody>
      </p:sp>
      <p:sp>
        <p:nvSpPr>
          <p:cNvPr id="29901" name="Rectangle 20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5267325" cy="850900"/>
          </a:xfrm>
        </p:spPr>
        <p:txBody>
          <a:bodyPr/>
          <a:lstStyle/>
          <a:p>
            <a:r>
              <a:rPr lang="ru-RU" sz="4800">
                <a:latin typeface="Monotype Corsiva" pitchFamily="66" charset="0"/>
              </a:rPr>
              <a:t>Физические свойства</a:t>
            </a:r>
          </a:p>
        </p:txBody>
      </p:sp>
      <p:graphicFrame>
        <p:nvGraphicFramePr>
          <p:cNvPr id="29905" name="Group 209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362950" cy="4679950"/>
        </p:xfrm>
        <a:graphic>
          <a:graphicData uri="http://schemas.openxmlformats.org/drawingml/2006/table">
            <a:tbl>
              <a:tblPr/>
              <a:tblGrid>
                <a:gridCol w="2187575"/>
                <a:gridCol w="2906713"/>
                <a:gridCol w="1063625"/>
                <a:gridCol w="1055687"/>
                <a:gridCol w="1149350"/>
              </a:tblGrid>
              <a:tr h="65087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Название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CC"/>
                        </a:gs>
                        <a:gs pos="50000">
                          <a:srgbClr val="B4ABE7"/>
                        </a:gs>
                        <a:gs pos="100000">
                          <a:srgbClr val="CCFFCC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Формула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CC"/>
                        </a:gs>
                        <a:gs pos="50000">
                          <a:srgbClr val="B4ABE7"/>
                        </a:gs>
                        <a:gs pos="100000">
                          <a:srgbClr val="CCFFCC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  <a:ea typeface="Times New Roman" pitchFamily="18" charset="0"/>
                          <a:cs typeface="Arial" charset="0"/>
                        </a:rPr>
                        <a:t>°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пл.,</a:t>
                      </a:r>
                      <a:b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  <a:ea typeface="Times New Roman" pitchFamily="18" charset="0"/>
                          <a:cs typeface="Arial" charset="0"/>
                        </a:rPr>
                        <a:t>°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CC"/>
                        </a:gs>
                        <a:gs pos="50000">
                          <a:srgbClr val="B4ABE7"/>
                        </a:gs>
                        <a:gs pos="100000">
                          <a:srgbClr val="CCFFCC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  <a:ea typeface="Times New Roman" pitchFamily="18" charset="0"/>
                          <a:cs typeface="Arial" charset="0"/>
                        </a:rPr>
                        <a:t>°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кип.,</a:t>
                      </a:r>
                      <a:b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  <a:ea typeface="Times New Roman" pitchFamily="18" charset="0"/>
                          <a:cs typeface="Arial" charset="0"/>
                        </a:rPr>
                        <a:t>°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CC"/>
                        </a:gs>
                        <a:gs pos="50000">
                          <a:srgbClr val="B4ABE7"/>
                        </a:gs>
                        <a:gs pos="100000">
                          <a:srgbClr val="CCFFCC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d</a:t>
                      </a:r>
                      <a:r>
                        <a:rPr kumimoji="0" lang="ru-RU" sz="20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4</a:t>
                      </a:r>
                      <a:r>
                        <a:rPr kumimoji="0" lang="ru-RU" sz="2000" b="1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20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CC"/>
                        </a:gs>
                        <a:gs pos="50000">
                          <a:srgbClr val="B4ABE7"/>
                        </a:gs>
                        <a:gs pos="100000">
                          <a:srgbClr val="CCFFCC"/>
                        </a:gs>
                      </a:gsLst>
                      <a:lin ang="5400000" scaled="1"/>
                    </a:gradFill>
                  </a:tcPr>
                </a:tc>
              </a:tr>
              <a:tr h="39211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Ацетилен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CC"/>
                        </a:gs>
                        <a:gs pos="50000">
                          <a:srgbClr val="B4ABE7"/>
                        </a:gs>
                        <a:gs pos="100000">
                          <a:srgbClr val="CCFFCC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HC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Symbol" pitchFamily="18" charset="2"/>
                          <a:ea typeface="Times New Roman" pitchFamily="18" charset="0"/>
                          <a:cs typeface="Arial" charset="0"/>
                        </a:rPr>
                        <a:t>º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CH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CC"/>
                        </a:gs>
                        <a:gs pos="50000">
                          <a:srgbClr val="B4ABE7"/>
                        </a:gs>
                        <a:gs pos="100000">
                          <a:srgbClr val="CCFFCC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-80,8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CC"/>
                        </a:gs>
                        <a:gs pos="50000">
                          <a:srgbClr val="B4ABE7"/>
                        </a:gs>
                        <a:gs pos="100000">
                          <a:srgbClr val="CCFFCC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-83,6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CC"/>
                        </a:gs>
                        <a:gs pos="50000">
                          <a:srgbClr val="B4ABE7"/>
                        </a:gs>
                        <a:gs pos="100000">
                          <a:srgbClr val="CCFFCC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0,565 </a:t>
                      </a:r>
                      <a:r>
                        <a:rPr kumimoji="0" lang="ru-RU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CC"/>
                        </a:gs>
                        <a:gs pos="50000">
                          <a:srgbClr val="B4ABE7"/>
                        </a:gs>
                        <a:gs pos="100000">
                          <a:srgbClr val="CCFFCC"/>
                        </a:gs>
                      </a:gsLst>
                      <a:lin ang="5400000" scaled="1"/>
                    </a:gradFill>
                  </a:tcPr>
                </a:tc>
              </a:tr>
              <a:tr h="39052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Метилацетилен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CC"/>
                        </a:gs>
                        <a:gs pos="50000">
                          <a:srgbClr val="B4ABE7"/>
                        </a:gs>
                        <a:gs pos="100000">
                          <a:srgbClr val="CCFFCC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CH</a:t>
                      </a:r>
                      <a:r>
                        <a:rPr kumimoji="0" lang="ru-RU" sz="20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–C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Symbol" pitchFamily="18" charset="2"/>
                          <a:ea typeface="Times New Roman" pitchFamily="18" charset="0"/>
                          <a:cs typeface="Arial" charset="0"/>
                        </a:rPr>
                        <a:t>º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CH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CC"/>
                        </a:gs>
                        <a:gs pos="50000">
                          <a:srgbClr val="B4ABE7"/>
                        </a:gs>
                        <a:gs pos="100000">
                          <a:srgbClr val="CCFFCC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-102,7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CC"/>
                        </a:gs>
                        <a:gs pos="50000">
                          <a:srgbClr val="B4ABE7"/>
                        </a:gs>
                        <a:gs pos="100000">
                          <a:srgbClr val="CCFFCC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-23,3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CC"/>
                        </a:gs>
                        <a:gs pos="50000">
                          <a:srgbClr val="B4ABE7"/>
                        </a:gs>
                        <a:gs pos="100000">
                          <a:srgbClr val="CCFFCC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0,670 </a:t>
                      </a:r>
                      <a:r>
                        <a:rPr kumimoji="0" lang="ru-RU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CC"/>
                        </a:gs>
                        <a:gs pos="50000">
                          <a:srgbClr val="B4ABE7"/>
                        </a:gs>
                        <a:gs pos="100000">
                          <a:srgbClr val="CCFFCC"/>
                        </a:gs>
                      </a:gsLst>
                      <a:lin ang="5400000" scaled="1"/>
                    </a:gradFill>
                  </a:tcPr>
                </a:tc>
              </a:tr>
              <a:tr h="39211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Бутин-1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CC"/>
                        </a:gs>
                        <a:gs pos="50000">
                          <a:srgbClr val="B4ABE7"/>
                        </a:gs>
                        <a:gs pos="100000">
                          <a:srgbClr val="CCFFCC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</a:t>
                      </a:r>
                      <a:r>
                        <a:rPr kumimoji="0" lang="ru-RU" sz="20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H</a:t>
                      </a:r>
                      <a:r>
                        <a:rPr kumimoji="0" lang="ru-RU" sz="20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5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–C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Symbol" pitchFamily="18" charset="2"/>
                          <a:ea typeface="Times New Roman" pitchFamily="18" charset="0"/>
                          <a:cs typeface="Arial" charset="0"/>
                        </a:rPr>
                        <a:t>º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CH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CC"/>
                        </a:gs>
                        <a:gs pos="50000">
                          <a:srgbClr val="B4ABE7"/>
                        </a:gs>
                        <a:gs pos="100000">
                          <a:srgbClr val="CCFFCC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-122,5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CC"/>
                        </a:gs>
                        <a:gs pos="50000">
                          <a:srgbClr val="B4ABE7"/>
                        </a:gs>
                        <a:gs pos="100000">
                          <a:srgbClr val="CCFFCC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   8,5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CC"/>
                        </a:gs>
                        <a:gs pos="50000">
                          <a:srgbClr val="B4ABE7"/>
                        </a:gs>
                        <a:gs pos="100000">
                          <a:srgbClr val="CCFFCC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0,678 </a:t>
                      </a:r>
                      <a:r>
                        <a:rPr kumimoji="0" lang="ru-RU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CC"/>
                        </a:gs>
                        <a:gs pos="50000">
                          <a:srgbClr val="B4ABE7"/>
                        </a:gs>
                        <a:gs pos="100000">
                          <a:srgbClr val="CCFFCC"/>
                        </a:gs>
                      </a:gsLst>
                      <a:lin ang="5400000" scaled="1"/>
                    </a:gradFill>
                  </a:tcPr>
                </a:tc>
              </a:tr>
              <a:tr h="39052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Бутин-2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CC"/>
                        </a:gs>
                        <a:gs pos="50000">
                          <a:srgbClr val="B4ABE7"/>
                        </a:gs>
                        <a:gs pos="100000">
                          <a:srgbClr val="CCFFCC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CH</a:t>
                      </a:r>
                      <a:r>
                        <a:rPr kumimoji="0" lang="ru-RU" sz="20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–C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Symbol" pitchFamily="18" charset="2"/>
                          <a:ea typeface="Times New Roman" pitchFamily="18" charset="0"/>
                          <a:cs typeface="Arial" charset="0"/>
                        </a:rPr>
                        <a:t>º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C–CH</a:t>
                      </a:r>
                      <a:r>
                        <a:rPr kumimoji="0" lang="ru-RU" sz="20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CC"/>
                        </a:gs>
                        <a:gs pos="50000">
                          <a:srgbClr val="B4ABE7"/>
                        </a:gs>
                        <a:gs pos="100000">
                          <a:srgbClr val="CCFFCC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-32,3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CC"/>
                        </a:gs>
                        <a:gs pos="50000">
                          <a:srgbClr val="B4ABE7"/>
                        </a:gs>
                        <a:gs pos="100000">
                          <a:srgbClr val="CCFFCC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  27,0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CC"/>
                        </a:gs>
                        <a:gs pos="50000">
                          <a:srgbClr val="B4ABE7"/>
                        </a:gs>
                        <a:gs pos="100000">
                          <a:srgbClr val="CCFFCC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0,691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CC"/>
                        </a:gs>
                        <a:gs pos="50000">
                          <a:srgbClr val="B4ABE7"/>
                        </a:gs>
                        <a:gs pos="100000">
                          <a:srgbClr val="CCFFCC"/>
                        </a:gs>
                      </a:gsLst>
                      <a:lin ang="5400000" scaled="1"/>
                    </a:gradFill>
                  </a:tcPr>
                </a:tc>
              </a:tr>
              <a:tr h="39052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Пентин-1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CC"/>
                        </a:gs>
                        <a:gs pos="50000">
                          <a:srgbClr val="B4ABE7"/>
                        </a:gs>
                        <a:gs pos="100000">
                          <a:srgbClr val="CCFFCC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CH</a:t>
                      </a:r>
                      <a:r>
                        <a:rPr kumimoji="0" lang="ru-RU" sz="20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–CH</a:t>
                      </a:r>
                      <a:r>
                        <a:rPr kumimoji="0" lang="ru-RU" sz="20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–CH</a:t>
                      </a:r>
                      <a:r>
                        <a:rPr kumimoji="0" lang="ru-RU" sz="20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–C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Symbol" pitchFamily="18" charset="2"/>
                          <a:ea typeface="Times New Roman" pitchFamily="18" charset="0"/>
                          <a:cs typeface="Arial" charset="0"/>
                        </a:rPr>
                        <a:t>º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CH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CC"/>
                        </a:gs>
                        <a:gs pos="50000">
                          <a:srgbClr val="B4ABE7"/>
                        </a:gs>
                        <a:gs pos="100000">
                          <a:srgbClr val="CCFFCC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-98,0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CC"/>
                        </a:gs>
                        <a:gs pos="50000">
                          <a:srgbClr val="B4ABE7"/>
                        </a:gs>
                        <a:gs pos="100000">
                          <a:srgbClr val="CCFFCC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  39,7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CC"/>
                        </a:gs>
                        <a:gs pos="50000">
                          <a:srgbClr val="B4ABE7"/>
                        </a:gs>
                        <a:gs pos="100000">
                          <a:srgbClr val="CCFFCC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0,691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CC"/>
                        </a:gs>
                        <a:gs pos="50000">
                          <a:srgbClr val="B4ABE7"/>
                        </a:gs>
                        <a:gs pos="100000">
                          <a:srgbClr val="CCFFCC"/>
                        </a:gs>
                      </a:gsLst>
                      <a:lin ang="5400000" scaled="1"/>
                    </a:gradFill>
                  </a:tcPr>
                </a:tc>
              </a:tr>
              <a:tr h="39211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Пентин-2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CC"/>
                        </a:gs>
                        <a:gs pos="50000">
                          <a:srgbClr val="B4ABE7"/>
                        </a:gs>
                        <a:gs pos="100000">
                          <a:srgbClr val="CCFFCC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CH</a:t>
                      </a:r>
                      <a:r>
                        <a:rPr kumimoji="0" lang="ru-RU" sz="20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–CH</a:t>
                      </a:r>
                      <a:r>
                        <a:rPr kumimoji="0" lang="ru-RU" sz="20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–C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Symbol" pitchFamily="18" charset="2"/>
                          <a:ea typeface="Times New Roman" pitchFamily="18" charset="0"/>
                          <a:cs typeface="Arial" charset="0"/>
                        </a:rPr>
                        <a:t>º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C–CH</a:t>
                      </a:r>
                      <a:r>
                        <a:rPr kumimoji="0" lang="ru-RU" sz="20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CC"/>
                        </a:gs>
                        <a:gs pos="50000">
                          <a:srgbClr val="B4ABE7"/>
                        </a:gs>
                        <a:gs pos="100000">
                          <a:srgbClr val="CCFFCC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-101,0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CC"/>
                        </a:gs>
                        <a:gs pos="50000">
                          <a:srgbClr val="B4ABE7"/>
                        </a:gs>
                        <a:gs pos="100000">
                          <a:srgbClr val="CCFFCC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  56,1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CC"/>
                        </a:gs>
                        <a:gs pos="50000">
                          <a:srgbClr val="B4ABE7"/>
                        </a:gs>
                        <a:gs pos="100000">
                          <a:srgbClr val="CCFFCC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0,710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CC"/>
                        </a:gs>
                        <a:gs pos="50000">
                          <a:srgbClr val="B4ABE7"/>
                        </a:gs>
                        <a:gs pos="100000">
                          <a:srgbClr val="CCFFCC"/>
                        </a:gs>
                      </a:gsLst>
                      <a:lin ang="5400000" scaled="1"/>
                    </a:gradFill>
                  </a:tcPr>
                </a:tc>
              </a:tr>
              <a:tr h="98901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3-Метилбутин-1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CC"/>
                        </a:gs>
                        <a:gs pos="50000">
                          <a:srgbClr val="B4ABE7"/>
                        </a:gs>
                        <a:gs pos="100000">
                          <a:srgbClr val="CCFFCC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CH</a:t>
                      </a:r>
                      <a:r>
                        <a:rPr kumimoji="0" lang="en-US" sz="20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–CH–C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Symbol" pitchFamily="18" charset="2"/>
                          <a:ea typeface="Times New Roman" pitchFamily="18" charset="0"/>
                          <a:cs typeface="Arial" charset="0"/>
                        </a:rPr>
                        <a:t>º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CH</a:t>
                      </a:r>
                      <a:b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I      </a:t>
                      </a:r>
                      <a:b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CH</a:t>
                      </a:r>
                      <a:r>
                        <a:rPr kumimoji="0" lang="en-US" sz="20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 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CC"/>
                        </a:gs>
                        <a:gs pos="50000">
                          <a:srgbClr val="B4ABE7"/>
                        </a:gs>
                        <a:gs pos="100000">
                          <a:srgbClr val="CCFFCC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–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CC"/>
                        </a:gs>
                        <a:gs pos="50000">
                          <a:srgbClr val="B4ABE7"/>
                        </a:gs>
                        <a:gs pos="100000">
                          <a:srgbClr val="CCFFCC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  28,0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CC"/>
                        </a:gs>
                        <a:gs pos="50000">
                          <a:srgbClr val="B4ABE7"/>
                        </a:gs>
                        <a:gs pos="100000">
                          <a:srgbClr val="CCFFCC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0,665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CC"/>
                        </a:gs>
                        <a:gs pos="50000">
                          <a:srgbClr val="B4ABE7"/>
                        </a:gs>
                        <a:gs pos="100000">
                          <a:srgbClr val="CCFFCC"/>
                        </a:gs>
                      </a:gsLst>
                      <a:lin ang="5400000" scaled="1"/>
                    </a:gradFill>
                  </a:tcPr>
                </a:tc>
              </a:tr>
              <a:tr h="603250">
                <a:tc gridSpan="5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При температуре кипения.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При 0°C.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CCFFCC"/>
                        </a:gs>
                        <a:gs pos="50000">
                          <a:srgbClr val="B4ABE7"/>
                        </a:gs>
                        <a:gs pos="100000">
                          <a:srgbClr val="CCFFCC"/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9908" name="i-main-pic" descr="Картинка 11 из 310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1863" y="188913"/>
            <a:ext cx="2376487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9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9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9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9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99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9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90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246C9-3160-4B71-BE4B-476EA7AE9C4C}" type="slidenum">
              <a:rPr lang="ru-RU"/>
              <a:pPr/>
              <a:t>22</a:t>
            </a:fld>
            <a:endParaRPr lang="ru-RU"/>
          </a:p>
        </p:txBody>
      </p:sp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5483225" cy="850900"/>
          </a:xfrm>
        </p:spPr>
        <p:txBody>
          <a:bodyPr/>
          <a:lstStyle/>
          <a:p>
            <a:r>
              <a:rPr lang="ru-RU">
                <a:latin typeface="Monotype Corsiva" pitchFamily="66" charset="0"/>
              </a:rPr>
              <a:t>Химические свойства</a:t>
            </a:r>
          </a:p>
        </p:txBody>
      </p:sp>
      <p:sp>
        <p:nvSpPr>
          <p:cNvPr id="56324" name="AutoShape 4"/>
          <p:cNvSpPr>
            <a:spLocks noChangeArrowheads="1"/>
          </p:cNvSpPr>
          <p:nvPr/>
        </p:nvSpPr>
        <p:spPr bwMode="auto">
          <a:xfrm>
            <a:off x="179388" y="1412875"/>
            <a:ext cx="8785225" cy="3671888"/>
          </a:xfrm>
          <a:prstGeom prst="foldedCorner">
            <a:avLst>
              <a:gd name="adj" fmla="val 12500"/>
            </a:avLst>
          </a:prstGeom>
          <a:gradFill rotWithShape="1">
            <a:gsLst>
              <a:gs pos="0">
                <a:srgbClr val="3366FF">
                  <a:alpha val="34000"/>
                </a:srgbClr>
              </a:gs>
              <a:gs pos="12500">
                <a:srgbClr val="01A78F">
                  <a:alpha val="50500"/>
                </a:srgbClr>
              </a:gs>
              <a:gs pos="25000">
                <a:srgbClr val="FFFF00">
                  <a:alpha val="67000"/>
                </a:srgbClr>
              </a:gs>
              <a:gs pos="37500">
                <a:srgbClr val="FF6633">
                  <a:alpha val="83500"/>
                </a:srgbClr>
              </a:gs>
              <a:gs pos="50000">
                <a:srgbClr val="FF3399"/>
              </a:gs>
              <a:gs pos="62500">
                <a:srgbClr val="FF6633">
                  <a:alpha val="83500"/>
                </a:srgbClr>
              </a:gs>
              <a:gs pos="75000">
                <a:srgbClr val="FFFF00">
                  <a:alpha val="67000"/>
                </a:srgbClr>
              </a:gs>
              <a:gs pos="87500">
                <a:srgbClr val="01A78F">
                  <a:alpha val="50500"/>
                </a:srgbClr>
              </a:gs>
              <a:gs pos="100000">
                <a:srgbClr val="3366FF">
                  <a:alpha val="34000"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632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484313"/>
            <a:ext cx="8785225" cy="3457575"/>
          </a:xfrm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ru-RU" sz="2000" b="1" u="sng">
                <a:solidFill>
                  <a:srgbClr val="006600"/>
                </a:solidFill>
              </a:rPr>
              <a:t>Реакции присоединения:</a:t>
            </a:r>
          </a:p>
          <a:p>
            <a:r>
              <a:rPr lang="ru-RU" sz="2000" b="1"/>
              <a:t>Гидрирование:</a:t>
            </a:r>
          </a:p>
          <a:p>
            <a:endParaRPr lang="ru-RU" sz="2000" b="1"/>
          </a:p>
          <a:p>
            <a:r>
              <a:rPr lang="ru-RU" sz="2000" b="1"/>
              <a:t>Галогенирование:</a:t>
            </a:r>
          </a:p>
          <a:p>
            <a:endParaRPr lang="ru-RU" sz="2000" b="1"/>
          </a:p>
          <a:p>
            <a:r>
              <a:rPr lang="ru-RU" sz="2000" b="1"/>
              <a:t>Гидрогалогенирование:</a:t>
            </a:r>
          </a:p>
          <a:p>
            <a:endParaRPr lang="ru-RU" sz="2000" b="1"/>
          </a:p>
          <a:p>
            <a:pPr>
              <a:buFontTx/>
              <a:buNone/>
            </a:pPr>
            <a:r>
              <a:rPr lang="ru-RU" sz="2000" b="1" u="sng">
                <a:solidFill>
                  <a:srgbClr val="006600"/>
                </a:solidFill>
              </a:rPr>
              <a:t>Тримеризация </a:t>
            </a:r>
            <a:r>
              <a:rPr lang="ru-RU" sz="2000" b="1">
                <a:solidFill>
                  <a:srgbClr val="006600"/>
                </a:solidFill>
              </a:rPr>
              <a:t> :   </a:t>
            </a:r>
            <a:r>
              <a:rPr lang="ru-RU" sz="2000">
                <a:solidFill>
                  <a:schemeClr val="accent2"/>
                </a:solidFill>
              </a:rPr>
              <a:t>3</a:t>
            </a:r>
            <a:r>
              <a:rPr lang="en-US" sz="2000">
                <a:solidFill>
                  <a:srgbClr val="0000FF"/>
                </a:solidFill>
              </a:rPr>
              <a:t>HC≡CH  →</a:t>
            </a:r>
            <a:r>
              <a:rPr lang="ru-RU" sz="2000">
                <a:solidFill>
                  <a:srgbClr val="0000FF"/>
                </a:solidFill>
              </a:rPr>
              <a:t> </a:t>
            </a:r>
            <a:r>
              <a:rPr lang="ru-RU" sz="2000">
                <a:solidFill>
                  <a:schemeClr val="accent2"/>
                </a:solidFill>
                <a:cs typeface="Arial" charset="0"/>
              </a:rPr>
              <a:t>С</a:t>
            </a:r>
            <a:r>
              <a:rPr lang="ru-RU" sz="1600">
                <a:solidFill>
                  <a:schemeClr val="accent2"/>
                </a:solidFill>
                <a:cs typeface="Arial" charset="0"/>
              </a:rPr>
              <a:t>6 </a:t>
            </a:r>
            <a:r>
              <a:rPr lang="ru-RU" sz="2000">
                <a:solidFill>
                  <a:schemeClr val="accent2"/>
                </a:solidFill>
                <a:cs typeface="Arial" charset="0"/>
              </a:rPr>
              <a:t>Н</a:t>
            </a:r>
            <a:r>
              <a:rPr lang="ru-RU" sz="1600">
                <a:solidFill>
                  <a:schemeClr val="accent2"/>
                </a:solidFill>
                <a:cs typeface="Arial" charset="0"/>
              </a:rPr>
              <a:t>6 </a:t>
            </a:r>
            <a:r>
              <a:rPr lang="ru-RU" sz="2000">
                <a:solidFill>
                  <a:schemeClr val="accent2"/>
                </a:solidFill>
                <a:ea typeface="Times New Roman" pitchFamily="18" charset="0"/>
                <a:cs typeface="Arial" charset="0"/>
              </a:rPr>
              <a:t>(</a:t>
            </a:r>
            <a:r>
              <a:rPr lang="ru-RU" sz="2000" i="1">
                <a:solidFill>
                  <a:schemeClr val="accent2"/>
                </a:solidFill>
                <a:ea typeface="Times New Roman" pitchFamily="18" charset="0"/>
                <a:cs typeface="Arial" charset="0"/>
              </a:rPr>
              <a:t>бензол</a:t>
            </a:r>
            <a:r>
              <a:rPr lang="ru-RU" sz="2000">
                <a:solidFill>
                  <a:schemeClr val="accent2"/>
                </a:solidFill>
                <a:ea typeface="Times New Roman" pitchFamily="18" charset="0"/>
                <a:cs typeface="Arial" charset="0"/>
              </a:rPr>
              <a:t>)</a:t>
            </a:r>
            <a:endParaRPr lang="ru-RU" sz="3600">
              <a:solidFill>
                <a:srgbClr val="0000FF"/>
              </a:solidFill>
            </a:endParaRPr>
          </a:p>
          <a:p>
            <a:endParaRPr lang="ru-RU">
              <a:solidFill>
                <a:srgbClr val="0000FF"/>
              </a:solidFill>
            </a:endParaRPr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2555875" y="1974850"/>
            <a:ext cx="6156325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en-US" sz="1600">
                <a:solidFill>
                  <a:srgbClr val="0000FF"/>
                </a:solidFill>
              </a:rPr>
              <a:t>CH</a:t>
            </a:r>
            <a:r>
              <a:rPr lang="ru-RU" sz="1200">
                <a:solidFill>
                  <a:srgbClr val="0000FF"/>
                </a:solidFill>
              </a:rPr>
              <a:t>3</a:t>
            </a:r>
            <a:r>
              <a:rPr lang="ru-RU" sz="1600">
                <a:solidFill>
                  <a:srgbClr val="0000FF"/>
                </a:solidFill>
              </a:rPr>
              <a:t>–</a:t>
            </a:r>
            <a:r>
              <a:rPr lang="en-US" sz="1600">
                <a:solidFill>
                  <a:srgbClr val="0000FF"/>
                </a:solidFill>
              </a:rPr>
              <a:t>C</a:t>
            </a:r>
            <a:r>
              <a:rPr lang="en-US" sz="1600">
                <a:solidFill>
                  <a:srgbClr val="0000FF"/>
                </a:solidFill>
                <a:cs typeface="Arial" charset="0"/>
              </a:rPr>
              <a:t>≡</a:t>
            </a:r>
            <a:r>
              <a:rPr lang="en-US" sz="1600">
                <a:solidFill>
                  <a:srgbClr val="0000FF"/>
                </a:solidFill>
              </a:rPr>
              <a:t>CH</a:t>
            </a:r>
            <a:r>
              <a:rPr lang="ru-RU" sz="1600">
                <a:solidFill>
                  <a:srgbClr val="0000FF"/>
                </a:solidFill>
              </a:rPr>
              <a:t>  (</a:t>
            </a:r>
            <a:r>
              <a:rPr lang="ru-RU" sz="1600" i="1">
                <a:solidFill>
                  <a:srgbClr val="0000FF"/>
                </a:solidFill>
                <a:latin typeface="Times New Roman" pitchFamily="18" charset="0"/>
              </a:rPr>
              <a:t>пропин</a:t>
            </a:r>
            <a:r>
              <a:rPr lang="ru-RU" sz="1600">
                <a:solidFill>
                  <a:srgbClr val="0000FF"/>
                </a:solidFill>
              </a:rPr>
              <a:t>)</a:t>
            </a:r>
            <a:r>
              <a:rPr lang="en-US" sz="1600">
                <a:solidFill>
                  <a:srgbClr val="0000FF"/>
                </a:solidFill>
              </a:rPr>
              <a:t>   </a:t>
            </a:r>
            <a:r>
              <a:rPr lang="en-US">
                <a:solidFill>
                  <a:srgbClr val="0000FF"/>
                </a:solidFill>
              </a:rPr>
              <a:t>→</a:t>
            </a:r>
            <a:r>
              <a:rPr lang="ru-RU"/>
              <a:t> </a:t>
            </a:r>
            <a:r>
              <a:rPr lang="en-US" sz="1600">
                <a:solidFill>
                  <a:srgbClr val="0000FF"/>
                </a:solidFill>
              </a:rPr>
              <a:t>t°</a:t>
            </a:r>
            <a:r>
              <a:rPr lang="ru-RU" sz="1600">
                <a:solidFill>
                  <a:srgbClr val="0000FF"/>
                </a:solidFill>
              </a:rPr>
              <a:t>,</a:t>
            </a:r>
            <a:r>
              <a:rPr lang="en-US" sz="1600">
                <a:solidFill>
                  <a:srgbClr val="0000FF"/>
                </a:solidFill>
              </a:rPr>
              <a:t>Pd</a:t>
            </a:r>
            <a:r>
              <a:rPr lang="ru-RU" sz="1600">
                <a:solidFill>
                  <a:srgbClr val="0000FF"/>
                </a:solidFill>
              </a:rPr>
              <a:t>;</a:t>
            </a:r>
            <a:r>
              <a:rPr lang="en-US" sz="1600">
                <a:solidFill>
                  <a:srgbClr val="0000FF"/>
                </a:solidFill>
              </a:rPr>
              <a:t>H</a:t>
            </a:r>
            <a:r>
              <a:rPr lang="ru-RU" sz="1000">
                <a:solidFill>
                  <a:srgbClr val="0000FF"/>
                </a:solidFill>
              </a:rPr>
              <a:t>2</a:t>
            </a:r>
            <a:r>
              <a:rPr lang="ru-RU" sz="1600">
                <a:solidFill>
                  <a:srgbClr val="0000FF"/>
                </a:solidFill>
              </a:rPr>
              <a:t>•</a:t>
            </a:r>
            <a:r>
              <a:rPr lang="en-US" sz="1600">
                <a:solidFill>
                  <a:srgbClr val="0000FF"/>
                </a:solidFill>
                <a:cs typeface="Arial" charset="0"/>
              </a:rPr>
              <a:t>→</a:t>
            </a:r>
            <a:r>
              <a:rPr lang="en-US" sz="1600">
                <a:solidFill>
                  <a:srgbClr val="0000FF"/>
                </a:solidFill>
              </a:rPr>
              <a:t> CH</a:t>
            </a:r>
            <a:r>
              <a:rPr lang="ru-RU" sz="1000">
                <a:solidFill>
                  <a:srgbClr val="0000FF"/>
                </a:solidFill>
              </a:rPr>
              <a:t>3</a:t>
            </a:r>
            <a:r>
              <a:rPr lang="ru-RU" sz="1600">
                <a:solidFill>
                  <a:srgbClr val="0000FF"/>
                </a:solidFill>
              </a:rPr>
              <a:t>–</a:t>
            </a:r>
            <a:r>
              <a:rPr lang="en-US" sz="1600">
                <a:solidFill>
                  <a:srgbClr val="0000FF"/>
                </a:solidFill>
              </a:rPr>
              <a:t>CH</a:t>
            </a:r>
            <a:r>
              <a:rPr lang="ru-RU" sz="1600">
                <a:solidFill>
                  <a:srgbClr val="0000FF"/>
                </a:solidFill>
              </a:rPr>
              <a:t>=</a:t>
            </a:r>
            <a:r>
              <a:rPr lang="en-US" sz="1600">
                <a:solidFill>
                  <a:srgbClr val="0000FF"/>
                </a:solidFill>
              </a:rPr>
              <a:t>CH</a:t>
            </a:r>
            <a:r>
              <a:rPr lang="ru-RU" sz="1000">
                <a:solidFill>
                  <a:srgbClr val="0000FF"/>
                </a:solidFill>
              </a:rPr>
              <a:t>2</a:t>
            </a:r>
            <a:r>
              <a:rPr lang="ru-RU" sz="1600">
                <a:solidFill>
                  <a:srgbClr val="0000FF"/>
                </a:solidFill>
              </a:rPr>
              <a:t>(</a:t>
            </a:r>
            <a:r>
              <a:rPr lang="ru-RU" sz="1600" i="1">
                <a:solidFill>
                  <a:srgbClr val="0000FF"/>
                </a:solidFill>
                <a:latin typeface="Times New Roman" pitchFamily="18" charset="0"/>
              </a:rPr>
              <a:t>пропен</a:t>
            </a:r>
            <a:r>
              <a:rPr lang="ru-RU" sz="1600">
                <a:solidFill>
                  <a:srgbClr val="0000FF"/>
                </a:solidFill>
              </a:rPr>
              <a:t>) </a:t>
            </a:r>
            <a:r>
              <a:rPr lang="en-US" sz="1600">
                <a:solidFill>
                  <a:srgbClr val="0000FF"/>
                </a:solidFill>
              </a:rPr>
              <a:t>   </a:t>
            </a:r>
            <a:r>
              <a:rPr lang="en-US">
                <a:solidFill>
                  <a:srgbClr val="0000FF"/>
                </a:solidFill>
              </a:rPr>
              <a:t>→</a:t>
            </a:r>
            <a:r>
              <a:rPr lang="ru-RU"/>
              <a:t> </a:t>
            </a:r>
            <a:r>
              <a:rPr lang="en-US" sz="1600">
                <a:solidFill>
                  <a:srgbClr val="0000FF"/>
                </a:solidFill>
              </a:rPr>
              <a:t>t°</a:t>
            </a:r>
            <a:r>
              <a:rPr lang="ru-RU" sz="1600">
                <a:solidFill>
                  <a:srgbClr val="0000FF"/>
                </a:solidFill>
              </a:rPr>
              <a:t>,</a:t>
            </a:r>
            <a:r>
              <a:rPr lang="en-US" sz="1600">
                <a:solidFill>
                  <a:srgbClr val="0000FF"/>
                </a:solidFill>
              </a:rPr>
              <a:t>Pd</a:t>
            </a:r>
            <a:r>
              <a:rPr lang="ru-RU" sz="1600">
                <a:solidFill>
                  <a:srgbClr val="0000FF"/>
                </a:solidFill>
              </a:rPr>
              <a:t>;</a:t>
            </a:r>
            <a:r>
              <a:rPr lang="en-US" sz="1600">
                <a:solidFill>
                  <a:srgbClr val="0000FF"/>
                </a:solidFill>
              </a:rPr>
              <a:t>H</a:t>
            </a:r>
            <a:r>
              <a:rPr lang="ru-RU" sz="1000">
                <a:solidFill>
                  <a:srgbClr val="0000FF"/>
                </a:solidFill>
              </a:rPr>
              <a:t>2</a:t>
            </a:r>
            <a:r>
              <a:rPr lang="en-US" sz="1600">
                <a:solidFill>
                  <a:srgbClr val="0000FF"/>
                </a:solidFill>
                <a:cs typeface="Arial" charset="0"/>
              </a:rPr>
              <a:t>→</a:t>
            </a:r>
            <a:r>
              <a:rPr lang="en-US" sz="1600">
                <a:solidFill>
                  <a:srgbClr val="0000FF"/>
                </a:solidFill>
              </a:rPr>
              <a:t> CH</a:t>
            </a:r>
            <a:r>
              <a:rPr lang="ru-RU" sz="1000">
                <a:solidFill>
                  <a:srgbClr val="0000FF"/>
                </a:solidFill>
              </a:rPr>
              <a:t>3</a:t>
            </a:r>
            <a:r>
              <a:rPr lang="ru-RU" sz="1600">
                <a:solidFill>
                  <a:srgbClr val="0000FF"/>
                </a:solidFill>
              </a:rPr>
              <a:t>–</a:t>
            </a:r>
            <a:r>
              <a:rPr lang="en-US" sz="1600">
                <a:solidFill>
                  <a:srgbClr val="0000FF"/>
                </a:solidFill>
              </a:rPr>
              <a:t>CH</a:t>
            </a:r>
            <a:r>
              <a:rPr lang="ru-RU" sz="1000">
                <a:solidFill>
                  <a:srgbClr val="0000FF"/>
                </a:solidFill>
              </a:rPr>
              <a:t>2</a:t>
            </a:r>
            <a:r>
              <a:rPr lang="ru-RU" sz="1600">
                <a:solidFill>
                  <a:srgbClr val="0000FF"/>
                </a:solidFill>
              </a:rPr>
              <a:t>–</a:t>
            </a:r>
            <a:r>
              <a:rPr lang="en-US" sz="1600">
                <a:solidFill>
                  <a:srgbClr val="0000FF"/>
                </a:solidFill>
              </a:rPr>
              <a:t>CH</a:t>
            </a:r>
            <a:r>
              <a:rPr lang="ru-RU" sz="1000">
                <a:solidFill>
                  <a:srgbClr val="0000FF"/>
                </a:solidFill>
              </a:rPr>
              <a:t>3</a:t>
            </a:r>
            <a:r>
              <a:rPr lang="ru-RU" sz="1600">
                <a:solidFill>
                  <a:srgbClr val="0000FF"/>
                </a:solidFill>
              </a:rPr>
              <a:t>(</a:t>
            </a:r>
            <a:r>
              <a:rPr lang="ru-RU" sz="1600" i="1">
                <a:solidFill>
                  <a:srgbClr val="0000FF"/>
                </a:solidFill>
                <a:latin typeface="Times New Roman" pitchFamily="18" charset="0"/>
              </a:rPr>
              <a:t>пропан</a:t>
            </a:r>
            <a:r>
              <a:rPr lang="ru-RU" sz="1600">
                <a:solidFill>
                  <a:srgbClr val="0000FF"/>
                </a:solidFill>
              </a:rPr>
              <a:t>)</a:t>
            </a:r>
          </a:p>
        </p:txBody>
      </p:sp>
      <p:sp>
        <p:nvSpPr>
          <p:cNvPr id="56327" name="Rectangle 7"/>
          <p:cNvSpPr>
            <a:spLocks noChangeArrowheads="1"/>
          </p:cNvSpPr>
          <p:nvPr/>
        </p:nvSpPr>
        <p:spPr bwMode="auto">
          <a:xfrm>
            <a:off x="3132138" y="2708275"/>
            <a:ext cx="63373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>
                <a:solidFill>
                  <a:srgbClr val="0000FF"/>
                </a:solidFill>
              </a:rPr>
              <a:t>HC ≡ CH  </a:t>
            </a:r>
            <a:r>
              <a:rPr lang="ru-RU">
                <a:solidFill>
                  <a:srgbClr val="0000FF"/>
                </a:solidFill>
              </a:rPr>
              <a:t>+</a:t>
            </a:r>
            <a:r>
              <a:rPr lang="en-US">
                <a:solidFill>
                  <a:srgbClr val="0000FF"/>
                </a:solidFill>
              </a:rPr>
              <a:t>Br</a:t>
            </a:r>
            <a:r>
              <a:rPr lang="ru-RU" sz="1200">
                <a:solidFill>
                  <a:srgbClr val="0000FF"/>
                </a:solidFill>
              </a:rPr>
              <a:t>2</a:t>
            </a:r>
            <a:r>
              <a:rPr lang="ru-RU" sz="800">
                <a:solidFill>
                  <a:srgbClr val="0000FF"/>
                </a:solidFill>
              </a:rPr>
              <a:t> </a:t>
            </a:r>
            <a:r>
              <a:rPr lang="en-US">
                <a:solidFill>
                  <a:srgbClr val="0000FF"/>
                </a:solidFill>
              </a:rPr>
              <a:t>→</a:t>
            </a:r>
            <a:r>
              <a:rPr lang="ru-RU">
                <a:solidFill>
                  <a:srgbClr val="0000FF"/>
                </a:solidFill>
              </a:rPr>
              <a:t> </a:t>
            </a:r>
            <a:r>
              <a:rPr lang="en-US">
                <a:solidFill>
                  <a:srgbClr val="0000FF"/>
                </a:solidFill>
              </a:rPr>
              <a:t> CH</a:t>
            </a:r>
            <a:r>
              <a:rPr lang="ru-RU" sz="1200">
                <a:solidFill>
                  <a:srgbClr val="0000FF"/>
                </a:solidFill>
              </a:rPr>
              <a:t>2</a:t>
            </a:r>
            <a:r>
              <a:rPr lang="en-US">
                <a:solidFill>
                  <a:srgbClr val="0000FF"/>
                </a:solidFill>
              </a:rPr>
              <a:t>Br </a:t>
            </a:r>
            <a:r>
              <a:rPr lang="ru-RU">
                <a:solidFill>
                  <a:srgbClr val="0000FF"/>
                </a:solidFill>
              </a:rPr>
              <a:t>= </a:t>
            </a:r>
            <a:r>
              <a:rPr lang="en-US">
                <a:solidFill>
                  <a:srgbClr val="0000FF"/>
                </a:solidFill>
              </a:rPr>
              <a:t>CH</a:t>
            </a:r>
            <a:r>
              <a:rPr lang="ru-RU" sz="1200">
                <a:solidFill>
                  <a:srgbClr val="0000FF"/>
                </a:solidFill>
              </a:rPr>
              <a:t>2</a:t>
            </a:r>
            <a:r>
              <a:rPr lang="en-US">
                <a:solidFill>
                  <a:srgbClr val="0000FF"/>
                </a:solidFill>
              </a:rPr>
              <a:t>Br</a:t>
            </a:r>
            <a:r>
              <a:rPr lang="en-US"/>
              <a:t> </a:t>
            </a:r>
            <a:r>
              <a:rPr lang="ru-RU">
                <a:solidFill>
                  <a:srgbClr val="0000FF"/>
                </a:solidFill>
              </a:rPr>
              <a:t>(</a:t>
            </a:r>
            <a:r>
              <a:rPr lang="ru-RU" i="1">
                <a:solidFill>
                  <a:srgbClr val="0000FF"/>
                </a:solidFill>
                <a:latin typeface="Times New Roman" pitchFamily="18" charset="0"/>
              </a:rPr>
              <a:t>1,2- дибромэтен</a:t>
            </a:r>
            <a:r>
              <a:rPr lang="ru-RU">
                <a:solidFill>
                  <a:srgbClr val="0000FF"/>
                </a:solidFill>
              </a:rPr>
              <a:t>)</a:t>
            </a:r>
            <a:r>
              <a:rPr lang="en-US">
                <a:solidFill>
                  <a:srgbClr val="0000FF"/>
                </a:solidFill>
              </a:rPr>
              <a:t>   →</a:t>
            </a:r>
            <a:r>
              <a:rPr lang="ru-RU"/>
              <a:t> </a:t>
            </a:r>
            <a:r>
              <a:rPr lang="ru-RU">
                <a:solidFill>
                  <a:schemeClr val="accent2"/>
                </a:solidFill>
              </a:rPr>
              <a:t>+</a:t>
            </a:r>
            <a:r>
              <a:rPr lang="en-US">
                <a:solidFill>
                  <a:schemeClr val="accent2"/>
                </a:solidFill>
              </a:rPr>
              <a:t>Br</a:t>
            </a:r>
            <a:r>
              <a:rPr lang="ru-RU" sz="1200">
                <a:solidFill>
                  <a:srgbClr val="0000FF"/>
                </a:solidFill>
              </a:rPr>
              <a:t>2 </a:t>
            </a:r>
            <a:r>
              <a:rPr lang="en-US">
                <a:solidFill>
                  <a:srgbClr val="0000FF"/>
                </a:solidFill>
              </a:rPr>
              <a:t>→CHBr</a:t>
            </a:r>
            <a:r>
              <a:rPr lang="ru-RU" sz="1000">
                <a:solidFill>
                  <a:srgbClr val="0000FF"/>
                </a:solidFill>
              </a:rPr>
              <a:t>2</a:t>
            </a:r>
            <a:r>
              <a:rPr lang="ru-RU">
                <a:solidFill>
                  <a:srgbClr val="0000FF"/>
                </a:solidFill>
              </a:rPr>
              <a:t>–</a:t>
            </a:r>
            <a:r>
              <a:rPr lang="en-US">
                <a:solidFill>
                  <a:srgbClr val="0000FF"/>
                </a:solidFill>
              </a:rPr>
              <a:t>CHBr</a:t>
            </a:r>
            <a:r>
              <a:rPr lang="ru-RU" sz="1000" i="1">
                <a:solidFill>
                  <a:srgbClr val="0000FF"/>
                </a:solidFill>
                <a:latin typeface="Times New Roman" pitchFamily="18" charset="0"/>
              </a:rPr>
              <a:t>2</a:t>
            </a:r>
            <a:r>
              <a:rPr lang="ru-RU" i="1">
                <a:solidFill>
                  <a:srgbClr val="0000FF"/>
                </a:solidFill>
                <a:latin typeface="Times New Roman" pitchFamily="18" charset="0"/>
              </a:rPr>
              <a:t>(1,1,2,2- тетрабромэтан)</a:t>
            </a:r>
            <a:r>
              <a:rPr lang="ru-RU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56328" name="Rectangle 8"/>
          <p:cNvSpPr>
            <a:spLocks noChangeArrowheads="1"/>
          </p:cNvSpPr>
          <p:nvPr/>
        </p:nvSpPr>
        <p:spPr bwMode="auto">
          <a:xfrm>
            <a:off x="3563938" y="3225800"/>
            <a:ext cx="54006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en-US">
                <a:solidFill>
                  <a:srgbClr val="0000FF"/>
                </a:solidFill>
              </a:rPr>
              <a:t>CH</a:t>
            </a:r>
            <a:r>
              <a:rPr lang="ru-RU" sz="1000">
                <a:solidFill>
                  <a:srgbClr val="0000FF"/>
                </a:solidFill>
              </a:rPr>
              <a:t>3</a:t>
            </a:r>
            <a:r>
              <a:rPr lang="ru-RU">
                <a:solidFill>
                  <a:srgbClr val="0000FF"/>
                </a:solidFill>
              </a:rPr>
              <a:t>–</a:t>
            </a:r>
            <a:r>
              <a:rPr lang="en-US">
                <a:solidFill>
                  <a:srgbClr val="0000FF"/>
                </a:solidFill>
              </a:rPr>
              <a:t>C</a:t>
            </a:r>
            <a:r>
              <a:rPr lang="en-US">
                <a:solidFill>
                  <a:srgbClr val="0000FF"/>
                </a:solidFill>
                <a:cs typeface="Arial" charset="0"/>
              </a:rPr>
              <a:t>≡</a:t>
            </a:r>
            <a:r>
              <a:rPr lang="en-US">
                <a:solidFill>
                  <a:srgbClr val="0000FF"/>
                </a:solidFill>
              </a:rPr>
              <a:t>CH</a:t>
            </a:r>
            <a:r>
              <a:rPr lang="ru-RU">
                <a:solidFill>
                  <a:srgbClr val="0000FF"/>
                </a:solidFill>
              </a:rPr>
              <a:t>+</a:t>
            </a:r>
            <a:r>
              <a:rPr lang="en-US" sz="1600">
                <a:solidFill>
                  <a:srgbClr val="0000FF"/>
                </a:solidFill>
              </a:rPr>
              <a:t>HBr </a:t>
            </a:r>
            <a:r>
              <a:rPr lang="en-US">
                <a:solidFill>
                  <a:srgbClr val="0000FF"/>
                </a:solidFill>
              </a:rPr>
              <a:t>→</a:t>
            </a:r>
            <a:r>
              <a:rPr lang="ru-RU">
                <a:solidFill>
                  <a:srgbClr val="0000FF"/>
                </a:solidFill>
              </a:rPr>
              <a:t> </a:t>
            </a:r>
            <a:r>
              <a:rPr lang="en-US">
                <a:solidFill>
                  <a:srgbClr val="0000FF"/>
                </a:solidFill>
              </a:rPr>
              <a:t>CH</a:t>
            </a:r>
            <a:r>
              <a:rPr lang="ru-RU" sz="1000">
                <a:solidFill>
                  <a:srgbClr val="0000FF"/>
                </a:solidFill>
              </a:rPr>
              <a:t>3</a:t>
            </a:r>
            <a:r>
              <a:rPr lang="ru-RU">
                <a:solidFill>
                  <a:srgbClr val="0000FF"/>
                </a:solidFill>
              </a:rPr>
              <a:t>–</a:t>
            </a:r>
            <a:r>
              <a:rPr lang="en-US">
                <a:solidFill>
                  <a:srgbClr val="0000FF"/>
                </a:solidFill>
              </a:rPr>
              <a:t>CBr</a:t>
            </a:r>
            <a:r>
              <a:rPr lang="ru-RU">
                <a:solidFill>
                  <a:srgbClr val="0000FF"/>
                </a:solidFill>
              </a:rPr>
              <a:t>=</a:t>
            </a:r>
            <a:r>
              <a:rPr lang="en-US">
                <a:solidFill>
                  <a:srgbClr val="0000FF"/>
                </a:solidFill>
              </a:rPr>
              <a:t>CH</a:t>
            </a:r>
            <a:r>
              <a:rPr lang="ru-RU" sz="1000">
                <a:solidFill>
                  <a:srgbClr val="0000FF"/>
                </a:solidFill>
              </a:rPr>
              <a:t>2                                            </a:t>
            </a:r>
            <a:r>
              <a:rPr lang="ru-RU">
                <a:solidFill>
                  <a:srgbClr val="0000FF"/>
                </a:solidFill>
              </a:rPr>
              <a:t>(</a:t>
            </a:r>
            <a:r>
              <a:rPr lang="ru-RU" i="1">
                <a:solidFill>
                  <a:srgbClr val="0000FF"/>
                </a:solidFill>
                <a:latin typeface="Times New Roman" pitchFamily="18" charset="0"/>
              </a:rPr>
              <a:t>2- бромпропен</a:t>
            </a:r>
            <a:r>
              <a:rPr lang="ru-RU">
                <a:solidFill>
                  <a:srgbClr val="0000FF"/>
                </a:solidFill>
              </a:rPr>
              <a:t> -</a:t>
            </a:r>
            <a:r>
              <a:rPr lang="ru-RU" i="1">
                <a:solidFill>
                  <a:srgbClr val="0000FF"/>
                </a:solidFill>
                <a:latin typeface="Times New Roman" pitchFamily="18" charset="0"/>
              </a:rPr>
              <a:t>1</a:t>
            </a:r>
            <a:r>
              <a:rPr lang="ru-RU">
                <a:solidFill>
                  <a:srgbClr val="0000FF"/>
                </a:solidFill>
              </a:rPr>
              <a:t>)</a:t>
            </a:r>
            <a:r>
              <a:rPr lang="en-US">
                <a:solidFill>
                  <a:srgbClr val="0000FF"/>
                </a:solidFill>
              </a:rPr>
              <a:t>  →</a:t>
            </a:r>
            <a:r>
              <a:rPr lang="ru-RU"/>
              <a:t> </a:t>
            </a:r>
            <a:r>
              <a:rPr lang="ru-RU">
                <a:solidFill>
                  <a:schemeClr val="accent2"/>
                </a:solidFill>
              </a:rPr>
              <a:t>+</a:t>
            </a:r>
            <a:r>
              <a:rPr lang="en-US" sz="1600">
                <a:solidFill>
                  <a:srgbClr val="0000FF"/>
                </a:solidFill>
              </a:rPr>
              <a:t>HBr</a:t>
            </a:r>
            <a:r>
              <a:rPr lang="en-US" sz="1200">
                <a:solidFill>
                  <a:srgbClr val="0000FF"/>
                </a:solidFill>
              </a:rPr>
              <a:t> </a:t>
            </a:r>
            <a:r>
              <a:rPr lang="en-US">
                <a:solidFill>
                  <a:srgbClr val="0000FF"/>
                </a:solidFill>
              </a:rPr>
              <a:t>→ CH</a:t>
            </a:r>
            <a:r>
              <a:rPr lang="ru-RU" sz="1000">
                <a:solidFill>
                  <a:srgbClr val="0000FF"/>
                </a:solidFill>
              </a:rPr>
              <a:t>3</a:t>
            </a:r>
            <a:r>
              <a:rPr lang="ru-RU">
                <a:solidFill>
                  <a:srgbClr val="0000FF"/>
                </a:solidFill>
              </a:rPr>
              <a:t>–</a:t>
            </a:r>
            <a:r>
              <a:rPr lang="en-US">
                <a:solidFill>
                  <a:srgbClr val="0000FF"/>
                </a:solidFill>
              </a:rPr>
              <a:t>CBr</a:t>
            </a:r>
            <a:r>
              <a:rPr lang="ru-RU" sz="1000">
                <a:solidFill>
                  <a:srgbClr val="0000FF"/>
                </a:solidFill>
              </a:rPr>
              <a:t>2</a:t>
            </a:r>
            <a:r>
              <a:rPr lang="ru-RU">
                <a:solidFill>
                  <a:srgbClr val="0000FF"/>
                </a:solidFill>
              </a:rPr>
              <a:t>–</a:t>
            </a:r>
            <a:r>
              <a:rPr lang="en-US">
                <a:solidFill>
                  <a:srgbClr val="0000FF"/>
                </a:solidFill>
              </a:rPr>
              <a:t>CH</a:t>
            </a:r>
            <a:r>
              <a:rPr lang="ru-RU" sz="1000">
                <a:solidFill>
                  <a:srgbClr val="0000FF"/>
                </a:solidFill>
              </a:rPr>
              <a:t>3       </a:t>
            </a:r>
            <a:r>
              <a:rPr lang="ru-RU" i="1">
                <a:solidFill>
                  <a:srgbClr val="0000FF"/>
                </a:solidFill>
                <a:latin typeface="Times New Roman" pitchFamily="18" charset="0"/>
              </a:rPr>
              <a:t>(2,2- дибромпропан)</a:t>
            </a:r>
          </a:p>
        </p:txBody>
      </p:sp>
      <p:pic>
        <p:nvPicPr>
          <p:cNvPr id="56403" name="i-main-pic" descr="Картинка 284 из 310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2500" y="4581525"/>
            <a:ext cx="1492250" cy="198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64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64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6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7FABE-5583-489E-B6D1-575D8AF41E53}" type="slidenum">
              <a:rPr lang="ru-RU"/>
              <a:pPr/>
              <a:t>23</a:t>
            </a:fld>
            <a:endParaRPr lang="ru-RU"/>
          </a:p>
        </p:txBody>
      </p:sp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4114800" cy="1209675"/>
          </a:xfrm>
        </p:spPr>
        <p:txBody>
          <a:bodyPr/>
          <a:lstStyle/>
          <a:p>
            <a:r>
              <a:rPr lang="ru-RU" sz="5400">
                <a:latin typeface="Monotype Corsiva" pitchFamily="66" charset="0"/>
              </a:rPr>
              <a:t>Применение</a:t>
            </a:r>
          </a:p>
        </p:txBody>
      </p:sp>
      <p:sp>
        <p:nvSpPr>
          <p:cNvPr id="31748" name="AutoShape 4"/>
          <p:cNvSpPr>
            <a:spLocks noChangeArrowheads="1"/>
          </p:cNvSpPr>
          <p:nvPr/>
        </p:nvSpPr>
        <p:spPr bwMode="auto">
          <a:xfrm>
            <a:off x="900113" y="1557338"/>
            <a:ext cx="7704137" cy="4210050"/>
          </a:xfrm>
          <a:prstGeom prst="flowChartDisplay">
            <a:avLst/>
          </a:prstGeom>
          <a:gradFill rotWithShape="1">
            <a:gsLst>
              <a:gs pos="0">
                <a:srgbClr val="FEE7F2">
                  <a:alpha val="46001"/>
                </a:srgbClr>
              </a:gs>
              <a:gs pos="8999">
                <a:srgbClr val="FBD49C">
                  <a:alpha val="55720"/>
                </a:srgbClr>
              </a:gs>
              <a:gs pos="19500">
                <a:srgbClr val="FBA97D">
                  <a:alpha val="67060"/>
                </a:srgbClr>
              </a:gs>
              <a:gs pos="32000">
                <a:srgbClr val="FAC77D">
                  <a:alpha val="80560"/>
                </a:srgbClr>
              </a:gs>
              <a:gs pos="41001">
                <a:srgbClr val="FEE7F2">
                  <a:alpha val="90281"/>
                </a:srgbClr>
              </a:gs>
              <a:gs pos="50000">
                <a:srgbClr val="FBEAC7"/>
              </a:gs>
              <a:gs pos="59000">
                <a:srgbClr val="FEE7F2">
                  <a:alpha val="90281"/>
                </a:srgbClr>
              </a:gs>
              <a:gs pos="68000">
                <a:srgbClr val="FAC77D">
                  <a:alpha val="80560"/>
                </a:srgbClr>
              </a:gs>
              <a:gs pos="80500">
                <a:srgbClr val="FBA97D">
                  <a:alpha val="67060"/>
                </a:srgbClr>
              </a:gs>
              <a:gs pos="91001">
                <a:srgbClr val="FBD49C">
                  <a:alpha val="55720"/>
                </a:srgbClr>
              </a:gs>
              <a:gs pos="100000">
                <a:srgbClr val="FEE7F2">
                  <a:alpha val="46001"/>
                </a:srgbClr>
              </a:gs>
            </a:gsLst>
            <a:lin ang="5400000" scaled="1"/>
          </a:gradFill>
          <a:ln w="57150" cap="rnd">
            <a:solidFill>
              <a:srgbClr val="FF6600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752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1763713" y="1844675"/>
            <a:ext cx="6275387" cy="3849688"/>
          </a:xfrm>
          <a:noFill/>
          <a:ln/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400">
                <a:latin typeface="Monotype Corsiva" pitchFamily="66" charset="0"/>
              </a:rPr>
              <a:t/>
            </a:r>
            <a:br>
              <a:rPr lang="ru-RU" sz="2400">
                <a:latin typeface="Monotype Corsiva" pitchFamily="66" charset="0"/>
              </a:rPr>
            </a:br>
            <a:r>
              <a:rPr lang="ru-RU" sz="2400">
                <a:latin typeface="Monotype Corsiva" pitchFamily="66" charset="0"/>
              </a:rPr>
              <a:t>При горении </a:t>
            </a:r>
            <a:r>
              <a:rPr lang="ru-RU" sz="2400">
                <a:solidFill>
                  <a:srgbClr val="FF3300"/>
                </a:solidFill>
                <a:latin typeface="Monotype Corsiva" pitchFamily="66" charset="0"/>
              </a:rPr>
              <a:t>ацетилена в кислороде</a:t>
            </a:r>
            <a:r>
              <a:rPr lang="ru-RU" sz="2400">
                <a:latin typeface="Monotype Corsiva" pitchFamily="66" charset="0"/>
              </a:rPr>
              <a:t> температура пламени достигает </a:t>
            </a:r>
            <a:r>
              <a:rPr lang="ru-RU" sz="2400" b="1">
                <a:latin typeface="Monotype Corsiva" pitchFamily="66" charset="0"/>
              </a:rPr>
              <a:t>3150</a:t>
            </a:r>
            <a:r>
              <a:rPr lang="en-US" sz="2400" b="1">
                <a:latin typeface="Monotype Corsiva" pitchFamily="66" charset="0"/>
              </a:rPr>
              <a:t>°C</a:t>
            </a:r>
            <a:r>
              <a:rPr lang="ru-RU" sz="2400">
                <a:latin typeface="Monotype Corsiva" pitchFamily="66" charset="0"/>
              </a:rPr>
              <a:t>, поэтому </a:t>
            </a:r>
            <a:r>
              <a:rPr lang="ru-RU" sz="2400">
                <a:solidFill>
                  <a:srgbClr val="FF3300"/>
                </a:solidFill>
                <a:latin typeface="Monotype Corsiva" pitchFamily="66" charset="0"/>
              </a:rPr>
              <a:t>ацетилен </a:t>
            </a:r>
            <a:r>
              <a:rPr lang="ru-RU" sz="2400">
                <a:latin typeface="Monotype Corsiva" pitchFamily="66" charset="0"/>
              </a:rPr>
              <a:t>используют </a:t>
            </a:r>
            <a:r>
              <a:rPr lang="ru-RU" sz="2400">
                <a:solidFill>
                  <a:schemeClr val="accent2"/>
                </a:solidFill>
                <a:latin typeface="Monotype Corsiva" pitchFamily="66" charset="0"/>
              </a:rPr>
              <a:t>для резки и сварки металлов</a:t>
            </a:r>
            <a:r>
              <a:rPr lang="ru-RU" sz="2400">
                <a:latin typeface="Monotype Corsiva" pitchFamily="66" charset="0"/>
              </a:rPr>
              <a:t>. Кроме того,</a:t>
            </a:r>
            <a:r>
              <a:rPr lang="ru-RU" sz="2400">
                <a:solidFill>
                  <a:srgbClr val="FF3300"/>
                </a:solidFill>
                <a:latin typeface="Monotype Corsiva" pitchFamily="66" charset="0"/>
              </a:rPr>
              <a:t> ацетилен</a:t>
            </a:r>
            <a:r>
              <a:rPr lang="ru-RU" sz="2400">
                <a:latin typeface="Monotype Corsiva" pitchFamily="66" charset="0"/>
              </a:rPr>
              <a:t> широко используется в </a:t>
            </a:r>
            <a:r>
              <a:rPr lang="ru-RU" sz="2400"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органическом синтезе разнообразных веществ</a:t>
            </a:r>
            <a:r>
              <a:rPr lang="ru-RU" sz="2400">
                <a:latin typeface="Monotype Corsiva" pitchFamily="66" charset="0"/>
              </a:rPr>
              <a:t> - например, уксусной кислоты, 1,1,2,2- тетрахлорэтана и др. Он является одним из исходных веществ при производстве </a:t>
            </a:r>
            <a:r>
              <a:rPr lang="ru-RU" sz="24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синтетических каучуков, поливинилхлорида и других полимеров.</a:t>
            </a:r>
            <a:br>
              <a:rPr lang="ru-RU" sz="24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</a:br>
            <a:endParaRPr lang="ru-RU" sz="240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31753" name="imgb" descr="MCj04110470000%5B1%5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5084763"/>
            <a:ext cx="1347788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4" name="imgb" descr="124696609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063" y="188913"/>
            <a:ext cx="1908175" cy="1287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7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7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7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7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7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7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7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7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7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7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7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48" grpId="0" animBg="1"/>
      <p:bldP spid="31752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EEC4-1490-4F4D-849A-4410521EC079}" type="slidenum">
              <a:rPr lang="ru-RU"/>
              <a:pPr/>
              <a:t>24</a:t>
            </a:fld>
            <a:endParaRPr lang="ru-RU"/>
          </a:p>
        </p:txBody>
      </p:sp>
      <p:pic>
        <p:nvPicPr>
          <p:cNvPr id="40970" name="imgb" descr="5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1700213"/>
            <a:ext cx="21971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71" name="AutoShape 11"/>
          <p:cNvSpPr>
            <a:spLocks noChangeArrowheads="1"/>
          </p:cNvSpPr>
          <p:nvPr/>
        </p:nvSpPr>
        <p:spPr bwMode="auto">
          <a:xfrm>
            <a:off x="3492500" y="1557338"/>
            <a:ext cx="4752975" cy="2016125"/>
          </a:xfrm>
          <a:prstGeom prst="wedgeEllipseCallout">
            <a:avLst>
              <a:gd name="adj1" fmla="val -71644"/>
              <a:gd name="adj2" fmla="val 39213"/>
            </a:avLst>
          </a:prstGeom>
          <a:solidFill>
            <a:schemeClr val="accent1">
              <a:alpha val="67999"/>
            </a:schemeClr>
          </a:solidFill>
          <a:ln w="38100">
            <a:solidFill>
              <a:srgbClr val="003366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40972" name="WordArt 12"/>
          <p:cNvSpPr>
            <a:spLocks noChangeArrowheads="1" noChangeShapeType="1" noTextEdit="1"/>
          </p:cNvSpPr>
          <p:nvPr/>
        </p:nvSpPr>
        <p:spPr bwMode="auto">
          <a:xfrm>
            <a:off x="3995738" y="2276475"/>
            <a:ext cx="3743325" cy="503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Спасибо за внимание!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1000"/>
                                        <p:tgtEl>
                                          <p:spTgt spid="40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40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1" grpId="0" animBg="1"/>
      <p:bldP spid="4097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F6B83-B037-416B-90A3-C1C18700ED76}" type="slidenum">
              <a:rPr lang="ru-RU"/>
              <a:pPr/>
              <a:t>25</a:t>
            </a:fld>
            <a:endParaRPr lang="ru-RU"/>
          </a:p>
        </p:txBody>
      </p:sp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5699125" cy="1066800"/>
          </a:xfrm>
        </p:spPr>
        <p:txBody>
          <a:bodyPr/>
          <a:lstStyle/>
          <a:p>
            <a:r>
              <a:rPr lang="ru-RU" sz="4000">
                <a:latin typeface="Monotype Corsiva" pitchFamily="66" charset="0"/>
              </a:rPr>
              <a:t>Информационные ресурсы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125538"/>
            <a:ext cx="5688013" cy="2016125"/>
          </a:xfrm>
        </p:spPr>
        <p:txBody>
          <a:bodyPr/>
          <a:lstStyle/>
          <a:p>
            <a:pPr>
              <a:lnSpc>
                <a:spcPct val="90000"/>
              </a:lnSpc>
              <a:buSzPct val="120000"/>
              <a:buFontTx/>
              <a:buBlip>
                <a:blip r:embed="rId2"/>
              </a:buBlip>
            </a:pPr>
            <a:r>
              <a:rPr lang="ru-RU" sz="2000" u="sng">
                <a:solidFill>
                  <a:schemeClr val="hlink"/>
                </a:solidFill>
                <a:hlinkClick r:id="rId3"/>
              </a:rPr>
              <a:t>http://school-sector.relarn.ru/nsm/chemistry/Rus/Data/Text/Ch3_2.html</a:t>
            </a:r>
            <a:endParaRPr lang="ru-RU" sz="2000" u="sng">
              <a:solidFill>
                <a:schemeClr val="hlink"/>
              </a:solidFill>
            </a:endParaRPr>
          </a:p>
          <a:p>
            <a:pPr>
              <a:lnSpc>
                <a:spcPct val="90000"/>
              </a:lnSpc>
              <a:buSzPct val="120000"/>
              <a:buFontTx/>
              <a:buBlip>
                <a:blip r:embed="rId2"/>
              </a:buBlip>
            </a:pPr>
            <a:r>
              <a:rPr lang="ru-RU" sz="2000" u="sng">
                <a:solidFill>
                  <a:schemeClr val="hlink"/>
                </a:solidFill>
                <a:hlinkClick r:id="rId4"/>
              </a:rPr>
              <a:t>http://images.google.ru/imglanding</a:t>
            </a:r>
            <a:endParaRPr lang="ru-RU" sz="2000" u="sng">
              <a:solidFill>
                <a:schemeClr val="hlink"/>
              </a:solidFill>
            </a:endParaRPr>
          </a:p>
          <a:p>
            <a:pPr>
              <a:lnSpc>
                <a:spcPct val="90000"/>
              </a:lnSpc>
              <a:buSzPct val="120000"/>
              <a:buFontTx/>
              <a:buBlip>
                <a:blip r:embed="rId2"/>
              </a:buBlip>
            </a:pPr>
            <a:r>
              <a:rPr lang="ru-RU" sz="2000" u="sng">
                <a:solidFill>
                  <a:schemeClr val="hlink"/>
                </a:solidFill>
              </a:rPr>
              <a:t>http://images.yandex.ru/search </a:t>
            </a:r>
          </a:p>
          <a:p>
            <a:pPr>
              <a:lnSpc>
                <a:spcPct val="90000"/>
              </a:lnSpc>
              <a:buSzPct val="120000"/>
              <a:buFontTx/>
              <a:buBlip>
                <a:blip r:embed="rId2"/>
              </a:buBlip>
            </a:pPr>
            <a:r>
              <a:rPr lang="ru-RU" sz="2000" u="sng">
                <a:solidFill>
                  <a:schemeClr val="hlink"/>
                </a:solidFill>
              </a:rPr>
              <a:t>О.С.Габриелян «Химия 10класс»</a:t>
            </a:r>
          </a:p>
        </p:txBody>
      </p:sp>
      <p:pic>
        <p:nvPicPr>
          <p:cNvPr id="73732" name="i-main-pic" descr="Картинка 7 из 310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163" y="3062288"/>
            <a:ext cx="3513137" cy="345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3" name="i-main-pic" descr="Картинка 601 из 2138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188" y="3573463"/>
            <a:ext cx="1225550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4" name="Picture 6" descr="20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35825" y="1196975"/>
            <a:ext cx="719138" cy="650875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 bwMode="auto">
          <a:xfrm>
            <a:off x="3786188" y="0"/>
            <a:ext cx="2214562" cy="4286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</a:rPr>
              <a:t>Prezentacii.com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35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" dur="1000" fill="hold"/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35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73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35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" dur="1000" fill="hold"/>
                                        <p:tgtEl>
                                          <p:spTgt spid="73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35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1000" fill="hold"/>
                                        <p:tgtEl>
                                          <p:spTgt spid="737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0" grpId="0"/>
      <p:bldP spid="73731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2C3E-23C6-4D1F-ADBE-173E72BA97EC}" type="slidenum">
              <a:rPr lang="ru-RU"/>
              <a:pPr/>
              <a:t>3</a:t>
            </a:fld>
            <a:endParaRPr lang="ru-RU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260350"/>
            <a:ext cx="5410200" cy="1138238"/>
          </a:xfrm>
        </p:spPr>
        <p:txBody>
          <a:bodyPr/>
          <a:lstStyle/>
          <a:p>
            <a:r>
              <a:rPr lang="ru-RU" sz="5400" b="1">
                <a:solidFill>
                  <a:srgbClr val="660066"/>
                </a:solidFill>
                <a:latin typeface="Monotype Corsiva" pitchFamily="66" charset="0"/>
              </a:rPr>
              <a:t>Алканы </a:t>
            </a:r>
            <a:r>
              <a:rPr lang="ru-RU">
                <a:solidFill>
                  <a:srgbClr val="660066"/>
                </a:solidFill>
                <a:latin typeface="Monotype Corsiva" pitchFamily="66" charset="0"/>
              </a:rPr>
              <a:t>(парафины)</a:t>
            </a:r>
          </a:p>
        </p:txBody>
      </p:sp>
      <p:sp>
        <p:nvSpPr>
          <p:cNvPr id="5124" name="AutoShape 4"/>
          <p:cNvSpPr>
            <a:spLocks noChangeArrowheads="1"/>
          </p:cNvSpPr>
          <p:nvPr/>
        </p:nvSpPr>
        <p:spPr bwMode="auto">
          <a:xfrm>
            <a:off x="395288" y="1557338"/>
            <a:ext cx="8281987" cy="4897437"/>
          </a:xfrm>
          <a:prstGeom prst="wave">
            <a:avLst>
              <a:gd name="adj1" fmla="val 7745"/>
              <a:gd name="adj2" fmla="val 0"/>
            </a:avLst>
          </a:prstGeom>
          <a:solidFill>
            <a:srgbClr val="FFFF99">
              <a:alpha val="82001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468313" y="2276475"/>
            <a:ext cx="8207375" cy="3600450"/>
          </a:xfrm>
          <a:noFill/>
          <a:ln/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800"/>
              <a:t>   К </a:t>
            </a:r>
            <a:r>
              <a:rPr lang="ru-RU" sz="2800">
                <a:solidFill>
                  <a:srgbClr val="FF3300"/>
                </a:solidFill>
              </a:rPr>
              <a:t>алканам</a:t>
            </a:r>
            <a:r>
              <a:rPr lang="ru-RU" sz="2800">
                <a:solidFill>
                  <a:schemeClr val="accent2"/>
                </a:solidFill>
              </a:rPr>
              <a:t> (парафинам)</a:t>
            </a:r>
            <a:r>
              <a:rPr lang="ru-RU" sz="2800"/>
              <a:t> относятся соединения с открытой цепью, в которых атомы углерода </a:t>
            </a:r>
            <a:r>
              <a:rPr lang="ru-RU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соединены друг с другом простыми (одинарными) связями</a:t>
            </a:r>
            <a:r>
              <a:rPr lang="ru-RU" sz="2800"/>
              <a:t>, а </a:t>
            </a:r>
            <a:r>
              <a:rPr lang="ru-RU" sz="2800">
                <a:effectLst>
                  <a:outerShdw blurRad="38100" dist="38100" dir="2700000" algn="tl">
                    <a:srgbClr val="C0C0C0"/>
                  </a:outerShdw>
                </a:effectLst>
              </a:rPr>
              <a:t>остальные свободные их валентности насыщены атомами водорода.</a:t>
            </a:r>
            <a:r>
              <a:rPr lang="ru-RU" sz="2800"/>
              <a:t> В обычных условиях</a:t>
            </a:r>
            <a:r>
              <a:rPr lang="ru-RU" sz="2800">
                <a:solidFill>
                  <a:srgbClr val="FF3300"/>
                </a:solidFill>
              </a:rPr>
              <a:t> алканы</a:t>
            </a:r>
            <a:r>
              <a:rPr lang="ru-RU" sz="2800"/>
              <a:t> мало </a:t>
            </a:r>
            <a:r>
              <a:rPr lang="ru-RU" sz="2800">
                <a:effectLst>
                  <a:outerShdw blurRad="38100" dist="38100" dir="2700000" algn="tl">
                    <a:srgbClr val="C0C0C0"/>
                  </a:outerShdw>
                </a:effectLst>
              </a:rPr>
              <a:t>реакционноспособны</a:t>
            </a:r>
            <a:r>
              <a:rPr lang="ru-RU" sz="2800"/>
              <a:t>, откуда возникло их название </a:t>
            </a:r>
            <a:r>
              <a:rPr lang="ru-RU" sz="2800">
                <a:solidFill>
                  <a:schemeClr val="accent2"/>
                </a:solidFill>
              </a:rPr>
              <a:t>"парафины"</a:t>
            </a:r>
            <a:r>
              <a:rPr lang="ru-RU" sz="2800"/>
              <a:t> – от лат. </a:t>
            </a:r>
            <a:r>
              <a:rPr lang="en-US" sz="2800"/>
              <a:t>parrum affinis</a:t>
            </a:r>
            <a:r>
              <a:rPr lang="ru-RU" sz="2800"/>
              <a:t> – </a:t>
            </a:r>
            <a:r>
              <a:rPr lang="ru-RU" sz="2800">
                <a:effectLst>
                  <a:outerShdw blurRad="38100" dist="38100" dir="2700000" algn="tl">
                    <a:srgbClr val="C0C0C0"/>
                  </a:outerShdw>
                </a:effectLst>
              </a:rPr>
              <a:t>малоактивный.</a:t>
            </a:r>
            <a:br>
              <a:rPr lang="ru-RU" sz="280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sz="280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31" name="AutoShape 11"/>
          <p:cNvSpPr>
            <a:spLocks noChangeArrowheads="1"/>
          </p:cNvSpPr>
          <p:nvPr/>
        </p:nvSpPr>
        <p:spPr bwMode="auto">
          <a:xfrm>
            <a:off x="5940425" y="188913"/>
            <a:ext cx="1943100" cy="1873250"/>
          </a:xfrm>
          <a:prstGeom prst="foldedCorner">
            <a:avLst>
              <a:gd name="adj" fmla="val 12500"/>
            </a:avLst>
          </a:prstGeom>
          <a:solidFill>
            <a:srgbClr val="FFCCFF">
              <a:alpha val="73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32" name="Rectangle 12"/>
          <p:cNvSpPr>
            <a:spLocks noChangeArrowheads="1"/>
          </p:cNvSpPr>
          <p:nvPr/>
        </p:nvSpPr>
        <p:spPr bwMode="auto">
          <a:xfrm>
            <a:off x="5580063" y="404813"/>
            <a:ext cx="2592387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2400">
                <a:solidFill>
                  <a:schemeClr val="tx2"/>
                </a:solidFill>
                <a:latin typeface="Monotype Corsiva" pitchFamily="66" charset="0"/>
              </a:rPr>
              <a:t>Общая формула</a:t>
            </a:r>
          </a:p>
        </p:txBody>
      </p:sp>
      <p:sp>
        <p:nvSpPr>
          <p:cNvPr id="5133" name="Rectangle 13"/>
          <p:cNvSpPr>
            <a:spLocks noChangeArrowheads="1"/>
          </p:cNvSpPr>
          <p:nvPr/>
        </p:nvSpPr>
        <p:spPr bwMode="auto">
          <a:xfrm>
            <a:off x="6227763" y="1196975"/>
            <a:ext cx="1366837" cy="4318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ru-RU" sz="2400"/>
              <a:t> </a:t>
            </a:r>
            <a:r>
              <a:rPr lang="en-US" sz="2400"/>
              <a:t>C</a:t>
            </a:r>
            <a:r>
              <a:rPr lang="en-US" sz="1400"/>
              <a:t>n</a:t>
            </a:r>
            <a:r>
              <a:rPr lang="en-US" sz="2400"/>
              <a:t>H</a:t>
            </a:r>
            <a:r>
              <a:rPr lang="ru-RU" sz="1400"/>
              <a:t>2</a:t>
            </a:r>
            <a:r>
              <a:rPr lang="en-US" sz="1400"/>
              <a:t>n</a:t>
            </a:r>
            <a:r>
              <a:rPr lang="ru-RU" sz="1400"/>
              <a:t>+2</a:t>
            </a:r>
            <a:r>
              <a:rPr lang="ru-RU" sz="2400"/>
              <a:t> </a:t>
            </a:r>
          </a:p>
        </p:txBody>
      </p:sp>
      <p:pic>
        <p:nvPicPr>
          <p:cNvPr id="5134" name="imgb" descr="Chemiman_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9925" y="5084763"/>
            <a:ext cx="1306513" cy="155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35" name="WordArt 15"/>
          <p:cNvSpPr>
            <a:spLocks noChangeArrowheads="1" noChangeShapeType="1" noTextEdit="1"/>
          </p:cNvSpPr>
          <p:nvPr/>
        </p:nvSpPr>
        <p:spPr bwMode="auto">
          <a:xfrm rot="5400000">
            <a:off x="-2655093" y="3310731"/>
            <a:ext cx="6192838" cy="523875"/>
          </a:xfrm>
          <a:prstGeom prst="rect">
            <a:avLst/>
          </a:prstGeom>
        </p:spPr>
        <p:txBody>
          <a:bodyPr vert="wordArtVert" wrap="none" fromWordArt="1">
            <a:prstTxWarp prst="textWave4">
              <a:avLst>
                <a:gd name="adj1" fmla="val 13005"/>
                <a:gd name="adj2" fmla="val 0"/>
              </a:avLst>
            </a:prstTxWarp>
          </a:bodyPr>
          <a:lstStyle/>
          <a:p>
            <a:pPr algn="ctr" fontAlgn="auto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00FF00"/>
                    </a:gs>
                    <a:gs pos="100000">
                      <a:srgbClr val="00CCFF"/>
                    </a:gs>
                  </a:gsLst>
                  <a:lin ang="0" scaled="1"/>
                </a:gradFill>
                <a:effectLst>
                  <a:outerShdw dist="99190" dir="7788334" algn="ctr" rotWithShape="0">
                    <a:srgbClr val="000080">
                      <a:alpha val="80000"/>
                    </a:srgbClr>
                  </a:outerShdw>
                </a:effectLst>
                <a:latin typeface="Arial"/>
                <a:cs typeface="Arial"/>
              </a:rPr>
              <a:t>Предельные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12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4" grpId="0" animBg="1"/>
      <p:bldP spid="5128" grpId="0" build="p"/>
      <p:bldP spid="5131" grpId="0" animBg="1"/>
      <p:bldP spid="5132" grpId="0"/>
      <p:bldP spid="513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65080-A494-4CAB-B70D-406D9725D021}" type="slidenum">
              <a:rPr lang="ru-RU"/>
              <a:pPr/>
              <a:t>4</a:t>
            </a:fld>
            <a:endParaRPr lang="ru-RU"/>
          </a:p>
        </p:txBody>
      </p:sp>
      <p:sp>
        <p:nvSpPr>
          <p:cNvPr id="7181" name="Rectangle 13"/>
          <p:cNvSpPr>
            <a:spLocks noChangeArrowheads="1"/>
          </p:cNvSpPr>
          <p:nvPr/>
        </p:nvSpPr>
        <p:spPr bwMode="auto">
          <a:xfrm>
            <a:off x="395288" y="1484313"/>
            <a:ext cx="3889375" cy="2376487"/>
          </a:xfrm>
          <a:prstGeom prst="rect">
            <a:avLst/>
          </a:prstGeom>
          <a:solidFill>
            <a:schemeClr val="accent1">
              <a:alpha val="55000"/>
            </a:schemeClr>
          </a:solidFill>
          <a:ln w="28575" cap="rnd">
            <a:solidFill>
              <a:srgbClr val="CC66FF"/>
            </a:solidFill>
            <a:prstDash val="sysDot"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/>
              <a:t>      Это означает, что </a:t>
            </a:r>
            <a:r>
              <a:rPr lang="ru-RU">
                <a:solidFill>
                  <a:srgbClr val="4D4D4D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все четыре гибридные орбитали атома углерода одинаковы по форме,</a:t>
            </a:r>
            <a:r>
              <a:rPr lang="ru-RU">
                <a:solidFill>
                  <a:srgbClr val="4D4D4D"/>
                </a:solidFill>
              </a:rPr>
              <a:t> </a:t>
            </a:r>
            <a:r>
              <a:rPr lang="ru-RU">
                <a:solidFill>
                  <a:srgbClr val="4D4D4D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энергии и направлены в углы равносторонней треугольной пирамиды</a:t>
            </a: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</a:rPr>
              <a:t> -</a:t>
            </a:r>
            <a:r>
              <a:rPr lang="ru-RU">
                <a:solidFill>
                  <a:schemeClr val="folHlink"/>
                </a:solidFill>
              </a:rPr>
              <a:t>тетраэдра. </a:t>
            </a:r>
            <a:r>
              <a:rPr lang="ru-RU" u="sng">
                <a:effectLst>
                  <a:outerShdw blurRad="38100" dist="38100" dir="2700000" algn="tl">
                    <a:srgbClr val="FFFFFF"/>
                  </a:outerShdw>
                </a:effectLst>
              </a:rPr>
              <a:t>Углы между орбиталями</a:t>
            </a:r>
            <a:r>
              <a:rPr lang="ru-RU" u="sng"/>
              <a:t> равны</a:t>
            </a:r>
            <a:r>
              <a:rPr lang="ru-RU"/>
              <a:t> </a:t>
            </a:r>
            <a:r>
              <a:rPr lang="ru-RU" b="1">
                <a:solidFill>
                  <a:srgbClr val="CC3300"/>
                </a:solidFill>
              </a:rPr>
              <a:t>109</a:t>
            </a:r>
            <a:r>
              <a:rPr lang="en-US" b="1">
                <a:solidFill>
                  <a:srgbClr val="CC3300"/>
                </a:solidFill>
                <a:cs typeface="Arial" charset="0"/>
              </a:rPr>
              <a:t>°</a:t>
            </a:r>
            <a:r>
              <a:rPr lang="ru-RU" b="1">
                <a:solidFill>
                  <a:srgbClr val="CC3300"/>
                </a:solidFill>
                <a:cs typeface="Arial" charset="0"/>
              </a:rPr>
              <a:t>28</a:t>
            </a:r>
            <a:r>
              <a:rPr lang="ru-RU">
                <a:cs typeface="Arial" charset="0"/>
              </a:rPr>
              <a:t>.</a:t>
            </a:r>
            <a:endParaRPr lang="en-US">
              <a:cs typeface="Arial" charset="0"/>
            </a:endParaRPr>
          </a:p>
        </p:txBody>
      </p:sp>
      <p:sp>
        <p:nvSpPr>
          <p:cNvPr id="7184" name="AutoShape 16"/>
          <p:cNvSpPr>
            <a:spLocks noChangeArrowheads="1"/>
          </p:cNvSpPr>
          <p:nvPr/>
        </p:nvSpPr>
        <p:spPr bwMode="auto">
          <a:xfrm>
            <a:off x="250825" y="188913"/>
            <a:ext cx="4105275" cy="1152525"/>
          </a:xfrm>
          <a:prstGeom prst="flowChartTerminator">
            <a:avLst/>
          </a:prstGeom>
          <a:gradFill rotWithShape="1">
            <a:gsLst>
              <a:gs pos="0">
                <a:srgbClr val="CCFFCC"/>
              </a:gs>
              <a:gs pos="50000">
                <a:srgbClr val="FFFF99">
                  <a:alpha val="37000"/>
                </a:srgbClr>
              </a:gs>
              <a:gs pos="100000">
                <a:srgbClr val="CCFFCC"/>
              </a:gs>
            </a:gsLst>
            <a:lin ang="18900000" scaled="1"/>
          </a:gradFill>
          <a:ln w="28575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7188" name="Picture 20" descr="img0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1500" y="4941888"/>
            <a:ext cx="2808288" cy="159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89" name="Line 21"/>
          <p:cNvSpPr>
            <a:spLocks noChangeShapeType="1"/>
          </p:cNvSpPr>
          <p:nvPr/>
        </p:nvSpPr>
        <p:spPr bwMode="auto">
          <a:xfrm>
            <a:off x="4572000" y="0"/>
            <a:ext cx="0" cy="68580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7190" name="Picture 22" descr="img0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6013" y="4221163"/>
            <a:ext cx="2109787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96" name="AutoShape 28"/>
          <p:cNvSpPr>
            <a:spLocks noChangeArrowheads="1"/>
          </p:cNvSpPr>
          <p:nvPr/>
        </p:nvSpPr>
        <p:spPr bwMode="auto">
          <a:xfrm>
            <a:off x="4859338" y="188913"/>
            <a:ext cx="3816350" cy="1439862"/>
          </a:xfrm>
          <a:prstGeom prst="flowChartTerminator">
            <a:avLst/>
          </a:prstGeom>
          <a:gradFill rotWithShape="1">
            <a:gsLst>
              <a:gs pos="0">
                <a:srgbClr val="CCFFCC"/>
              </a:gs>
              <a:gs pos="50000">
                <a:srgbClr val="FFFF99">
                  <a:alpha val="37000"/>
                </a:srgbClr>
              </a:gs>
              <a:gs pos="100000">
                <a:srgbClr val="CCFFCC"/>
              </a:gs>
            </a:gsLst>
            <a:lin ang="18900000" scaled="1"/>
          </a:gradFill>
          <a:ln w="28575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198" name="Rectangle 30"/>
          <p:cNvSpPr>
            <a:spLocks noChangeArrowheads="1"/>
          </p:cNvSpPr>
          <p:nvPr/>
        </p:nvSpPr>
        <p:spPr bwMode="auto">
          <a:xfrm>
            <a:off x="4859338" y="333375"/>
            <a:ext cx="3816350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>
                <a:latin typeface="Monotype Corsiva" pitchFamily="66" charset="0"/>
              </a:rPr>
              <a:t>       </a:t>
            </a:r>
            <a:r>
              <a:rPr lang="ru-RU" b="1">
                <a:latin typeface="Monotype Corsiva" pitchFamily="66" charset="0"/>
              </a:rPr>
              <a:t>Все </a:t>
            </a:r>
            <a:r>
              <a:rPr lang="ru-RU" b="1">
                <a:solidFill>
                  <a:srgbClr val="336600"/>
                </a:solidFill>
                <a:latin typeface="Monotype Corsiva" pitchFamily="66" charset="0"/>
              </a:rPr>
              <a:t>связи</a:t>
            </a:r>
            <a:r>
              <a:rPr lang="ru-RU" b="1">
                <a:latin typeface="Monotype Corsiva" pitchFamily="66" charset="0"/>
              </a:rPr>
              <a:t> в молекулах </a:t>
            </a:r>
            <a:r>
              <a:rPr lang="ru-RU" b="1">
                <a:solidFill>
                  <a:schemeClr val="accent2"/>
                </a:solidFill>
                <a:latin typeface="Monotype Corsiva" pitchFamily="66" charset="0"/>
              </a:rPr>
              <a:t>алканов </a:t>
            </a:r>
            <a:r>
              <a:rPr lang="ru-RU" b="1">
                <a:latin typeface="Monotype Corsiva" pitchFamily="66" charset="0"/>
              </a:rPr>
              <a:t>одинарные. Перекрывание происходит по оси соединяющей ядра атомов, т.е. это  </a:t>
            </a:r>
            <a:r>
              <a:rPr lang="el-GR" b="1">
                <a:solidFill>
                  <a:srgbClr val="336600"/>
                </a:solidFill>
                <a:latin typeface="Monotype Corsiva" pitchFamily="66" charset="0"/>
                <a:cs typeface="Arial" charset="0"/>
              </a:rPr>
              <a:t>σ</a:t>
            </a:r>
            <a:r>
              <a:rPr lang="ru-RU" b="1">
                <a:solidFill>
                  <a:srgbClr val="336600"/>
                </a:solidFill>
                <a:latin typeface="Monotype Corsiva" pitchFamily="66" charset="0"/>
                <a:cs typeface="Arial" charset="0"/>
              </a:rPr>
              <a:t>-связи</a:t>
            </a:r>
            <a:r>
              <a:rPr lang="ru-RU" b="1">
                <a:latin typeface="Monotype Corsiva" pitchFamily="66" charset="0"/>
                <a:cs typeface="Arial" charset="0"/>
              </a:rPr>
              <a:t>.</a:t>
            </a:r>
            <a:endParaRPr lang="el-GR" b="1">
              <a:solidFill>
                <a:schemeClr val="accent2"/>
              </a:solidFill>
              <a:latin typeface="Monotype Corsiva" pitchFamily="66" charset="0"/>
              <a:cs typeface="Arial" charset="0"/>
            </a:endParaRPr>
          </a:p>
        </p:txBody>
      </p:sp>
      <p:sp>
        <p:nvSpPr>
          <p:cNvPr id="7200" name="Rectangle 32"/>
          <p:cNvSpPr>
            <a:spLocks noChangeArrowheads="1"/>
          </p:cNvSpPr>
          <p:nvPr/>
        </p:nvSpPr>
        <p:spPr bwMode="auto">
          <a:xfrm>
            <a:off x="250825" y="333375"/>
            <a:ext cx="410527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ru-RU" sz="2200" b="1">
                <a:latin typeface="Monotype Corsiva" pitchFamily="66" charset="0"/>
              </a:rPr>
              <a:t>     В молекулах </a:t>
            </a:r>
            <a:r>
              <a:rPr lang="ru-RU" sz="2200" b="1">
                <a:solidFill>
                  <a:schemeClr val="accent2"/>
                </a:solidFill>
                <a:latin typeface="Monotype Corsiva" pitchFamily="66" charset="0"/>
              </a:rPr>
              <a:t>алканов</a:t>
            </a:r>
            <a:r>
              <a:rPr lang="ru-RU" sz="2200" b="1">
                <a:latin typeface="Monotype Corsiva" pitchFamily="66" charset="0"/>
              </a:rPr>
              <a:t>  все атомы углерода находятся в состоянии </a:t>
            </a:r>
            <a:r>
              <a:rPr lang="en-US" sz="2200" b="1">
                <a:solidFill>
                  <a:srgbClr val="006600"/>
                </a:solidFill>
                <a:latin typeface="Monotype Corsiva" pitchFamily="66" charset="0"/>
              </a:rPr>
              <a:t>sp³-</a:t>
            </a:r>
            <a:r>
              <a:rPr lang="ru-RU" sz="2200" b="1">
                <a:solidFill>
                  <a:srgbClr val="006600"/>
                </a:solidFill>
                <a:latin typeface="Monotype Corsiva" pitchFamily="66" charset="0"/>
              </a:rPr>
              <a:t>гибридизации.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en-US" sz="2200" b="1">
              <a:solidFill>
                <a:srgbClr val="FFCCFF"/>
              </a:solidFill>
              <a:latin typeface="Monotype Corsiva" pitchFamily="66" charset="0"/>
            </a:endParaRPr>
          </a:p>
        </p:txBody>
      </p:sp>
      <p:sp>
        <p:nvSpPr>
          <p:cNvPr id="7202" name="Rectangle 34"/>
          <p:cNvSpPr>
            <a:spLocks noGrp="1" noChangeArrowheads="1"/>
          </p:cNvSpPr>
          <p:nvPr>
            <p:ph type="body" idx="1"/>
          </p:nvPr>
        </p:nvSpPr>
        <p:spPr>
          <a:xfrm>
            <a:off x="4859338" y="1916113"/>
            <a:ext cx="4033837" cy="2520950"/>
          </a:xfrm>
          <a:gradFill rotWithShape="1">
            <a:gsLst>
              <a:gs pos="0">
                <a:schemeClr val="accent1">
                  <a:alpha val="55000"/>
                </a:schemeClr>
              </a:gs>
              <a:gs pos="100000">
                <a:schemeClr val="bg1"/>
              </a:gs>
            </a:gsLst>
            <a:lin ang="2700000" scaled="1"/>
          </a:gradFill>
          <a:ln w="25400" cap="rnd">
            <a:solidFill>
              <a:srgbClr val="FF00FF"/>
            </a:solidFill>
            <a:prstDash val="sysDot"/>
          </a:ln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000"/>
              <a:t>    В молекуле этана (</a:t>
            </a:r>
            <a:r>
              <a:rPr lang="en-US" sz="2000"/>
              <a:t>CH</a:t>
            </a:r>
            <a:r>
              <a:rPr lang="ru-RU" sz="1400"/>
              <a:t>3</a:t>
            </a:r>
            <a:r>
              <a:rPr lang="ru-RU" sz="2000"/>
              <a:t>–С</a:t>
            </a:r>
            <a:r>
              <a:rPr lang="en-US" sz="2000"/>
              <a:t>H</a:t>
            </a:r>
            <a:r>
              <a:rPr lang="ru-RU" sz="1400"/>
              <a:t>3</a:t>
            </a:r>
            <a:r>
              <a:rPr lang="ru-RU" sz="2000"/>
              <a:t>) одна из семи </a:t>
            </a:r>
            <a:r>
              <a:rPr lang="el-GR" sz="2000">
                <a:solidFill>
                  <a:srgbClr val="336600"/>
                </a:solidFill>
                <a:cs typeface="Arial" charset="0"/>
              </a:rPr>
              <a:t>σ</a:t>
            </a:r>
            <a:r>
              <a:rPr lang="ru-RU" sz="2000">
                <a:solidFill>
                  <a:srgbClr val="336600"/>
                </a:solidFill>
              </a:rPr>
              <a:t>- связей</a:t>
            </a:r>
            <a:r>
              <a:rPr lang="ru-RU" sz="2000"/>
              <a:t> (С–С) образуется в результате перекрывания двух </a:t>
            </a:r>
            <a:r>
              <a:rPr lang="en-US" sz="2000">
                <a:solidFill>
                  <a:srgbClr val="336600"/>
                </a:solidFill>
              </a:rPr>
              <a:t>sp</a:t>
            </a:r>
            <a:r>
              <a:rPr lang="ru-RU" sz="2000">
                <a:solidFill>
                  <a:srgbClr val="336600"/>
                </a:solidFill>
              </a:rPr>
              <a:t>3- гибридных орбиталей</a:t>
            </a:r>
            <a:r>
              <a:rPr lang="ru-RU" sz="2000"/>
              <a:t> атомов углерода. Длина С–С связи в алканах равна  </a:t>
            </a:r>
            <a:r>
              <a:rPr lang="ru-RU" sz="2000">
                <a:solidFill>
                  <a:srgbClr val="996600"/>
                </a:solidFill>
              </a:rPr>
              <a:t>0,154нм(1,54*10</a:t>
            </a:r>
            <a:r>
              <a:rPr lang="ru-RU" sz="2000">
                <a:solidFill>
                  <a:srgbClr val="996600"/>
                </a:solidFill>
                <a:cs typeface="Arial" charset="0"/>
              </a:rPr>
              <a:t>ˉ</a:t>
            </a:r>
            <a:r>
              <a:rPr lang="en-US" sz="2000">
                <a:solidFill>
                  <a:srgbClr val="996600"/>
                </a:solidFill>
                <a:cs typeface="Arial" charset="0"/>
              </a:rPr>
              <a:t>¹º</a:t>
            </a:r>
            <a:r>
              <a:rPr lang="ru-RU" sz="2000">
                <a:solidFill>
                  <a:srgbClr val="996600"/>
                </a:solidFill>
                <a:cs typeface="Arial" charset="0"/>
              </a:rPr>
              <a:t>м).</a:t>
            </a:r>
            <a:r>
              <a:rPr lang="ru-RU" sz="2000">
                <a:cs typeface="Arial" charset="0"/>
              </a:rPr>
              <a:t> Связи С–Н несколько короче.</a:t>
            </a:r>
            <a:r>
              <a:rPr lang="ru-RU" sz="2000"/>
              <a:t> </a:t>
            </a:r>
            <a:endParaRPr lang="el-GR" sz="2000"/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1000"/>
                                        <p:tgtEl>
                                          <p:spTgt spid="720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1000"/>
                                        <p:tgtEl>
                                          <p:spTgt spid="7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1" grpId="0" animBg="1"/>
      <p:bldP spid="7184" grpId="0" animBg="1"/>
      <p:bldP spid="7196" grpId="0" animBg="1"/>
      <p:bldP spid="7198" grpId="0"/>
      <p:bldP spid="7200" grpId="0"/>
      <p:bldP spid="7202" grpId="0" uiExpand="1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FB561C-83C0-4FCA-B72D-A286BE16B706}" type="slidenum">
              <a:rPr lang="ru-RU"/>
              <a:pPr/>
              <a:t>5</a:t>
            </a:fld>
            <a:endParaRPr lang="ru-RU"/>
          </a:p>
        </p:txBody>
      </p:sp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5338763" cy="1138237"/>
          </a:xfrm>
        </p:spPr>
        <p:txBody>
          <a:bodyPr/>
          <a:lstStyle/>
          <a:p>
            <a:r>
              <a:rPr lang="ru-RU">
                <a:latin typeface="Monotype Corsiva" pitchFamily="66" charset="0"/>
              </a:rPr>
              <a:t>Физические свойства</a:t>
            </a:r>
          </a:p>
        </p:txBody>
      </p:sp>
      <p:graphicFrame>
        <p:nvGraphicFramePr>
          <p:cNvPr id="17836" name="Group 428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635819"/>
        </p:xfrm>
        <a:graphic>
          <a:graphicData uri="http://schemas.openxmlformats.org/drawingml/2006/table">
            <a:tbl>
              <a:tblPr/>
              <a:tblGrid>
                <a:gridCol w="1560513"/>
                <a:gridCol w="2727325"/>
                <a:gridCol w="1095375"/>
                <a:gridCol w="1368425"/>
                <a:gridCol w="1477962"/>
              </a:tblGrid>
              <a:tr h="6461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Название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EBFA"/>
                        </a:gs>
                        <a:gs pos="15000">
                          <a:srgbClr val="C4D6EB"/>
                        </a:gs>
                        <a:gs pos="30001">
                          <a:srgbClr val="85C2FF"/>
                        </a:gs>
                        <a:gs pos="50000">
                          <a:srgbClr val="5E9EFF"/>
                        </a:gs>
                        <a:gs pos="70000">
                          <a:srgbClr val="85C2FF"/>
                        </a:gs>
                        <a:gs pos="85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Формула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EBFA"/>
                        </a:gs>
                        <a:gs pos="15000">
                          <a:srgbClr val="C4D6EB"/>
                        </a:gs>
                        <a:gs pos="30001">
                          <a:srgbClr val="85C2FF"/>
                        </a:gs>
                        <a:gs pos="50000">
                          <a:srgbClr val="5E9EFF"/>
                        </a:gs>
                        <a:gs pos="70000">
                          <a:srgbClr val="85C2FF"/>
                        </a:gs>
                        <a:gs pos="85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  <a:ea typeface="Times New Roman" pitchFamily="18" charset="0"/>
                          <a:cs typeface="Arial" charset="0"/>
                        </a:rPr>
                        <a:t>°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пл.,</a:t>
                      </a:r>
                      <a:b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  <a:ea typeface="Times New Roman" pitchFamily="18" charset="0"/>
                          <a:cs typeface="Arial" charset="0"/>
                        </a:rPr>
                        <a:t>°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С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EBFA"/>
                        </a:gs>
                        <a:gs pos="15000">
                          <a:srgbClr val="C4D6EB"/>
                        </a:gs>
                        <a:gs pos="30001">
                          <a:srgbClr val="85C2FF"/>
                        </a:gs>
                        <a:gs pos="50000">
                          <a:srgbClr val="5E9EFF"/>
                        </a:gs>
                        <a:gs pos="70000">
                          <a:srgbClr val="85C2FF"/>
                        </a:gs>
                        <a:gs pos="85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  <a:ea typeface="Times New Roman" pitchFamily="18" charset="0"/>
                          <a:cs typeface="Arial" charset="0"/>
                        </a:rPr>
                        <a:t>°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кип.,</a:t>
                      </a:r>
                      <a:b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  <a:ea typeface="Times New Roman" pitchFamily="18" charset="0"/>
                          <a:cs typeface="Arial" charset="0"/>
                        </a:rPr>
                        <a:t>°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С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EBFA"/>
                        </a:gs>
                        <a:gs pos="15000">
                          <a:srgbClr val="C4D6EB"/>
                        </a:gs>
                        <a:gs pos="30001">
                          <a:srgbClr val="85C2FF"/>
                        </a:gs>
                        <a:gs pos="50000">
                          <a:srgbClr val="5E9EFF"/>
                        </a:gs>
                        <a:gs pos="70000">
                          <a:srgbClr val="85C2FF"/>
                        </a:gs>
                        <a:gs pos="85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Плотность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d</a:t>
                      </a:r>
                      <a:r>
                        <a:rPr kumimoji="0" lang="ru-RU" sz="16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4</a:t>
                      </a:r>
                      <a:r>
                        <a:rPr kumimoji="0" lang="ru-RU" sz="16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20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EBFA"/>
                        </a:gs>
                        <a:gs pos="15000">
                          <a:srgbClr val="C4D6EB"/>
                        </a:gs>
                        <a:gs pos="30001">
                          <a:srgbClr val="85C2FF"/>
                        </a:gs>
                        <a:gs pos="50000">
                          <a:srgbClr val="5E9EFF"/>
                        </a:gs>
                        <a:gs pos="70000">
                          <a:srgbClr val="85C2FF"/>
                        </a:gs>
                        <a:gs pos="85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1"/>
                    </a:gradFill>
                  </a:tcPr>
                </a:tc>
              </a:tr>
              <a:tr h="577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Метан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EBFA"/>
                        </a:gs>
                        <a:gs pos="15000">
                          <a:srgbClr val="C4D6EB"/>
                        </a:gs>
                        <a:gs pos="30001">
                          <a:srgbClr val="85C2FF"/>
                        </a:gs>
                        <a:gs pos="50000">
                          <a:srgbClr val="5E9EFF"/>
                        </a:gs>
                        <a:gs pos="70000">
                          <a:srgbClr val="85C2FF"/>
                        </a:gs>
                        <a:gs pos="85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CH</a:t>
                      </a:r>
                      <a:r>
                        <a:rPr kumimoji="0" lang="ru-RU" sz="16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4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EBFA"/>
                        </a:gs>
                        <a:gs pos="15000">
                          <a:srgbClr val="C4D6EB"/>
                        </a:gs>
                        <a:gs pos="30001">
                          <a:srgbClr val="85C2FF"/>
                        </a:gs>
                        <a:gs pos="50000">
                          <a:srgbClr val="5E9EFF"/>
                        </a:gs>
                        <a:gs pos="70000">
                          <a:srgbClr val="85C2FF"/>
                        </a:gs>
                        <a:gs pos="85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-182,5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EBFA"/>
                        </a:gs>
                        <a:gs pos="15000">
                          <a:srgbClr val="C4D6EB"/>
                        </a:gs>
                        <a:gs pos="30001">
                          <a:srgbClr val="85C2FF"/>
                        </a:gs>
                        <a:gs pos="50000">
                          <a:srgbClr val="5E9EFF"/>
                        </a:gs>
                        <a:gs pos="70000">
                          <a:srgbClr val="85C2FF"/>
                        </a:gs>
                        <a:gs pos="85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-161,5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EBFA"/>
                        </a:gs>
                        <a:gs pos="15000">
                          <a:srgbClr val="C4D6EB"/>
                        </a:gs>
                        <a:gs pos="30001">
                          <a:srgbClr val="85C2FF"/>
                        </a:gs>
                        <a:gs pos="50000">
                          <a:srgbClr val="5E9EFF"/>
                        </a:gs>
                        <a:gs pos="70000">
                          <a:srgbClr val="85C2FF"/>
                        </a:gs>
                        <a:gs pos="85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0,415</a:t>
                      </a:r>
                      <a:b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(при -164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  <a:ea typeface="Times New Roman" pitchFamily="18" charset="0"/>
                          <a:cs typeface="Arial" charset="0"/>
                        </a:rPr>
                        <a:t>°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С)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EBFA"/>
                        </a:gs>
                        <a:gs pos="15000">
                          <a:srgbClr val="C4D6EB"/>
                        </a:gs>
                        <a:gs pos="30001">
                          <a:srgbClr val="85C2FF"/>
                        </a:gs>
                        <a:gs pos="50000">
                          <a:srgbClr val="5E9EFF"/>
                        </a:gs>
                        <a:gs pos="70000">
                          <a:srgbClr val="85C2FF"/>
                        </a:gs>
                        <a:gs pos="85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1"/>
                    </a:gradFill>
                  </a:tcPr>
                </a:tc>
              </a:tr>
              <a:tr h="576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Этан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EBFA"/>
                        </a:gs>
                        <a:gs pos="15000">
                          <a:srgbClr val="C4D6EB"/>
                        </a:gs>
                        <a:gs pos="30001">
                          <a:srgbClr val="85C2FF"/>
                        </a:gs>
                        <a:gs pos="50000">
                          <a:srgbClr val="5E9EFF"/>
                        </a:gs>
                        <a:gs pos="70000">
                          <a:srgbClr val="85C2FF"/>
                        </a:gs>
                        <a:gs pos="85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</a:t>
                      </a:r>
                      <a:r>
                        <a:rPr kumimoji="0" lang="ru-RU" sz="16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H</a:t>
                      </a:r>
                      <a:r>
                        <a:rPr kumimoji="0" lang="ru-RU" sz="16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6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EBFA"/>
                        </a:gs>
                        <a:gs pos="15000">
                          <a:srgbClr val="C4D6EB"/>
                        </a:gs>
                        <a:gs pos="30001">
                          <a:srgbClr val="85C2FF"/>
                        </a:gs>
                        <a:gs pos="50000">
                          <a:srgbClr val="5E9EFF"/>
                        </a:gs>
                        <a:gs pos="70000">
                          <a:srgbClr val="85C2FF"/>
                        </a:gs>
                        <a:gs pos="85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-182,8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EBFA"/>
                        </a:gs>
                        <a:gs pos="15000">
                          <a:srgbClr val="C4D6EB"/>
                        </a:gs>
                        <a:gs pos="30001">
                          <a:srgbClr val="85C2FF"/>
                        </a:gs>
                        <a:gs pos="50000">
                          <a:srgbClr val="5E9EFF"/>
                        </a:gs>
                        <a:gs pos="70000">
                          <a:srgbClr val="85C2FF"/>
                        </a:gs>
                        <a:gs pos="85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 -88,6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EBFA"/>
                        </a:gs>
                        <a:gs pos="15000">
                          <a:srgbClr val="C4D6EB"/>
                        </a:gs>
                        <a:gs pos="30001">
                          <a:srgbClr val="85C2FF"/>
                        </a:gs>
                        <a:gs pos="50000">
                          <a:srgbClr val="5E9EFF"/>
                        </a:gs>
                        <a:gs pos="70000">
                          <a:srgbClr val="85C2FF"/>
                        </a:gs>
                        <a:gs pos="85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0,561</a:t>
                      </a:r>
                      <a:b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(при -100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  <a:ea typeface="Times New Roman" pitchFamily="18" charset="0"/>
                          <a:cs typeface="Arial" charset="0"/>
                        </a:rPr>
                        <a:t>°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С)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EBFA"/>
                        </a:gs>
                        <a:gs pos="15000">
                          <a:srgbClr val="C4D6EB"/>
                        </a:gs>
                        <a:gs pos="30001">
                          <a:srgbClr val="85C2FF"/>
                        </a:gs>
                        <a:gs pos="50000">
                          <a:srgbClr val="5E9EFF"/>
                        </a:gs>
                        <a:gs pos="70000">
                          <a:srgbClr val="85C2FF"/>
                        </a:gs>
                        <a:gs pos="85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1"/>
                    </a:gradFill>
                  </a:tcPr>
                </a:tc>
              </a:tr>
              <a:tr h="577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Пропан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EBFA"/>
                        </a:gs>
                        <a:gs pos="15000">
                          <a:srgbClr val="C4D6EB"/>
                        </a:gs>
                        <a:gs pos="30001">
                          <a:srgbClr val="85C2FF"/>
                        </a:gs>
                        <a:gs pos="50000">
                          <a:srgbClr val="5E9EFF"/>
                        </a:gs>
                        <a:gs pos="70000">
                          <a:srgbClr val="85C2FF"/>
                        </a:gs>
                        <a:gs pos="85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</a:t>
                      </a:r>
                      <a:r>
                        <a:rPr kumimoji="0" lang="ru-RU" sz="16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H</a:t>
                      </a:r>
                      <a:r>
                        <a:rPr kumimoji="0" lang="ru-RU" sz="16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8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EBFA"/>
                        </a:gs>
                        <a:gs pos="15000">
                          <a:srgbClr val="C4D6EB"/>
                        </a:gs>
                        <a:gs pos="30001">
                          <a:srgbClr val="85C2FF"/>
                        </a:gs>
                        <a:gs pos="50000">
                          <a:srgbClr val="5E9EFF"/>
                        </a:gs>
                        <a:gs pos="70000">
                          <a:srgbClr val="85C2FF"/>
                        </a:gs>
                        <a:gs pos="85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-187,6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EBFA"/>
                        </a:gs>
                        <a:gs pos="15000">
                          <a:srgbClr val="C4D6EB"/>
                        </a:gs>
                        <a:gs pos="30001">
                          <a:srgbClr val="85C2FF"/>
                        </a:gs>
                        <a:gs pos="50000">
                          <a:srgbClr val="5E9EFF"/>
                        </a:gs>
                        <a:gs pos="70000">
                          <a:srgbClr val="85C2FF"/>
                        </a:gs>
                        <a:gs pos="85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 -42,1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EBFA"/>
                        </a:gs>
                        <a:gs pos="15000">
                          <a:srgbClr val="C4D6EB"/>
                        </a:gs>
                        <a:gs pos="30001">
                          <a:srgbClr val="85C2FF"/>
                        </a:gs>
                        <a:gs pos="50000">
                          <a:srgbClr val="5E9EFF"/>
                        </a:gs>
                        <a:gs pos="70000">
                          <a:srgbClr val="85C2FF"/>
                        </a:gs>
                        <a:gs pos="85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0,583</a:t>
                      </a:r>
                      <a:b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(при -44,5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  <a:ea typeface="Times New Roman" pitchFamily="18" charset="0"/>
                          <a:cs typeface="Arial" charset="0"/>
                        </a:rPr>
                        <a:t>°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С)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EBFA"/>
                        </a:gs>
                        <a:gs pos="15000">
                          <a:srgbClr val="C4D6EB"/>
                        </a:gs>
                        <a:gs pos="30001">
                          <a:srgbClr val="85C2FF"/>
                        </a:gs>
                        <a:gs pos="50000">
                          <a:srgbClr val="5E9EFF"/>
                        </a:gs>
                        <a:gs pos="70000">
                          <a:srgbClr val="85C2FF"/>
                        </a:gs>
                        <a:gs pos="85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1"/>
                    </a:gradFill>
                  </a:tcPr>
                </a:tc>
              </a:tr>
              <a:tr h="576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Бутан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EBFA"/>
                        </a:gs>
                        <a:gs pos="15000">
                          <a:srgbClr val="C4D6EB"/>
                        </a:gs>
                        <a:gs pos="30001">
                          <a:srgbClr val="85C2FF"/>
                        </a:gs>
                        <a:gs pos="50000">
                          <a:srgbClr val="5E9EFF"/>
                        </a:gs>
                        <a:gs pos="70000">
                          <a:srgbClr val="85C2FF"/>
                        </a:gs>
                        <a:gs pos="85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</a:t>
                      </a:r>
                      <a:r>
                        <a:rPr kumimoji="0" lang="ru-RU" sz="16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4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H</a:t>
                      </a:r>
                      <a:r>
                        <a:rPr kumimoji="0" lang="ru-RU" sz="16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10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EBFA"/>
                        </a:gs>
                        <a:gs pos="15000">
                          <a:srgbClr val="C4D6EB"/>
                        </a:gs>
                        <a:gs pos="30001">
                          <a:srgbClr val="85C2FF"/>
                        </a:gs>
                        <a:gs pos="50000">
                          <a:srgbClr val="5E9EFF"/>
                        </a:gs>
                        <a:gs pos="70000">
                          <a:srgbClr val="85C2FF"/>
                        </a:gs>
                        <a:gs pos="85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-138,3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EBFA"/>
                        </a:gs>
                        <a:gs pos="15000">
                          <a:srgbClr val="C4D6EB"/>
                        </a:gs>
                        <a:gs pos="30001">
                          <a:srgbClr val="85C2FF"/>
                        </a:gs>
                        <a:gs pos="50000">
                          <a:srgbClr val="5E9EFF"/>
                        </a:gs>
                        <a:gs pos="70000">
                          <a:srgbClr val="85C2FF"/>
                        </a:gs>
                        <a:gs pos="85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-0,5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EBFA"/>
                        </a:gs>
                        <a:gs pos="15000">
                          <a:srgbClr val="C4D6EB"/>
                        </a:gs>
                        <a:gs pos="30001">
                          <a:srgbClr val="85C2FF"/>
                        </a:gs>
                        <a:gs pos="50000">
                          <a:srgbClr val="5E9EFF"/>
                        </a:gs>
                        <a:gs pos="70000">
                          <a:srgbClr val="85C2FF"/>
                        </a:gs>
                        <a:gs pos="85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0,500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(при 0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  <a:ea typeface="Times New Roman" pitchFamily="18" charset="0"/>
                          <a:cs typeface="Arial" charset="0"/>
                        </a:rPr>
                        <a:t>°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С)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EBFA"/>
                        </a:gs>
                        <a:gs pos="15000">
                          <a:srgbClr val="C4D6EB"/>
                        </a:gs>
                        <a:gs pos="30001">
                          <a:srgbClr val="85C2FF"/>
                        </a:gs>
                        <a:gs pos="50000">
                          <a:srgbClr val="5E9EFF"/>
                        </a:gs>
                        <a:gs pos="70000">
                          <a:srgbClr val="85C2FF"/>
                        </a:gs>
                        <a:gs pos="85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1"/>
                    </a:gradFill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Изобутан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EBFA"/>
                        </a:gs>
                        <a:gs pos="15000">
                          <a:srgbClr val="C4D6EB"/>
                        </a:gs>
                        <a:gs pos="30001">
                          <a:srgbClr val="85C2FF"/>
                        </a:gs>
                        <a:gs pos="50000">
                          <a:srgbClr val="5E9EFF"/>
                        </a:gs>
                        <a:gs pos="70000">
                          <a:srgbClr val="85C2FF"/>
                        </a:gs>
                        <a:gs pos="85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CH</a:t>
                      </a:r>
                      <a:r>
                        <a:rPr kumimoji="0" lang="en-US" sz="16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–CH(CH</a:t>
                      </a:r>
                      <a:r>
                        <a:rPr kumimoji="0" lang="en-US" sz="16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)–CH</a:t>
                      </a:r>
                      <a:r>
                        <a:rPr kumimoji="0" lang="en-US" sz="16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EBFA"/>
                        </a:gs>
                        <a:gs pos="15000">
                          <a:srgbClr val="C4D6EB"/>
                        </a:gs>
                        <a:gs pos="30001">
                          <a:srgbClr val="85C2FF"/>
                        </a:gs>
                        <a:gs pos="50000">
                          <a:srgbClr val="5E9EFF"/>
                        </a:gs>
                        <a:gs pos="70000">
                          <a:srgbClr val="85C2FF"/>
                        </a:gs>
                        <a:gs pos="85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-159,4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EBFA"/>
                        </a:gs>
                        <a:gs pos="15000">
                          <a:srgbClr val="C4D6EB"/>
                        </a:gs>
                        <a:gs pos="30001">
                          <a:srgbClr val="85C2FF"/>
                        </a:gs>
                        <a:gs pos="50000">
                          <a:srgbClr val="5E9EFF"/>
                        </a:gs>
                        <a:gs pos="70000">
                          <a:srgbClr val="85C2FF"/>
                        </a:gs>
                        <a:gs pos="85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 -11,7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EBFA"/>
                        </a:gs>
                        <a:gs pos="15000">
                          <a:srgbClr val="C4D6EB"/>
                        </a:gs>
                        <a:gs pos="30001">
                          <a:srgbClr val="85C2FF"/>
                        </a:gs>
                        <a:gs pos="50000">
                          <a:srgbClr val="5E9EFF"/>
                        </a:gs>
                        <a:gs pos="70000">
                          <a:srgbClr val="85C2FF"/>
                        </a:gs>
                        <a:gs pos="85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0,563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EBFA"/>
                        </a:gs>
                        <a:gs pos="15000">
                          <a:srgbClr val="C4D6EB"/>
                        </a:gs>
                        <a:gs pos="30001">
                          <a:srgbClr val="85C2FF"/>
                        </a:gs>
                        <a:gs pos="50000">
                          <a:srgbClr val="5E9EFF"/>
                        </a:gs>
                        <a:gs pos="70000">
                          <a:srgbClr val="85C2FF"/>
                        </a:gs>
                        <a:gs pos="85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1"/>
                    </a:gradFill>
                  </a:tcPr>
                </a:tc>
              </a:tr>
              <a:tr h="3921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Пентан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EBFA"/>
                        </a:gs>
                        <a:gs pos="15000">
                          <a:srgbClr val="C4D6EB"/>
                        </a:gs>
                        <a:gs pos="30001">
                          <a:srgbClr val="85C2FF"/>
                        </a:gs>
                        <a:gs pos="50000">
                          <a:srgbClr val="5E9EFF"/>
                        </a:gs>
                        <a:gs pos="70000">
                          <a:srgbClr val="85C2FF"/>
                        </a:gs>
                        <a:gs pos="85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</a:t>
                      </a:r>
                      <a:r>
                        <a:rPr kumimoji="0" lang="ru-RU" sz="16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5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H</a:t>
                      </a:r>
                      <a:r>
                        <a:rPr kumimoji="0" lang="ru-RU" sz="16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12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EBFA"/>
                        </a:gs>
                        <a:gs pos="15000">
                          <a:srgbClr val="C4D6EB"/>
                        </a:gs>
                        <a:gs pos="30001">
                          <a:srgbClr val="85C2FF"/>
                        </a:gs>
                        <a:gs pos="50000">
                          <a:srgbClr val="5E9EFF"/>
                        </a:gs>
                        <a:gs pos="70000">
                          <a:srgbClr val="85C2FF"/>
                        </a:gs>
                        <a:gs pos="85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-129,7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EBFA"/>
                        </a:gs>
                        <a:gs pos="15000">
                          <a:srgbClr val="C4D6EB"/>
                        </a:gs>
                        <a:gs pos="30001">
                          <a:srgbClr val="85C2FF"/>
                        </a:gs>
                        <a:gs pos="50000">
                          <a:srgbClr val="5E9EFF"/>
                        </a:gs>
                        <a:gs pos="70000">
                          <a:srgbClr val="85C2FF"/>
                        </a:gs>
                        <a:gs pos="85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    36,07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EBFA"/>
                        </a:gs>
                        <a:gs pos="15000">
                          <a:srgbClr val="C4D6EB"/>
                        </a:gs>
                        <a:gs pos="30001">
                          <a:srgbClr val="85C2FF"/>
                        </a:gs>
                        <a:gs pos="50000">
                          <a:srgbClr val="5E9EFF"/>
                        </a:gs>
                        <a:gs pos="70000">
                          <a:srgbClr val="85C2FF"/>
                        </a:gs>
                        <a:gs pos="85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0,626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EBFA"/>
                        </a:gs>
                        <a:gs pos="15000">
                          <a:srgbClr val="C4D6EB"/>
                        </a:gs>
                        <a:gs pos="30001">
                          <a:srgbClr val="85C2FF"/>
                        </a:gs>
                        <a:gs pos="50000">
                          <a:srgbClr val="5E9EFF"/>
                        </a:gs>
                        <a:gs pos="70000">
                          <a:srgbClr val="85C2FF"/>
                        </a:gs>
                        <a:gs pos="85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1"/>
                    </a:gradFill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Изопентан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EBFA"/>
                        </a:gs>
                        <a:gs pos="15000">
                          <a:srgbClr val="C4D6EB"/>
                        </a:gs>
                        <a:gs pos="30001">
                          <a:srgbClr val="85C2FF"/>
                        </a:gs>
                        <a:gs pos="50000">
                          <a:srgbClr val="5E9EFF"/>
                        </a:gs>
                        <a:gs pos="70000">
                          <a:srgbClr val="85C2FF"/>
                        </a:gs>
                        <a:gs pos="85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(CH</a:t>
                      </a:r>
                      <a:r>
                        <a:rPr kumimoji="0" lang="en-US" sz="16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)</a:t>
                      </a:r>
                      <a:r>
                        <a:rPr kumimoji="0" lang="en-US" sz="16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CH–CH</a:t>
                      </a:r>
                      <a:r>
                        <a:rPr kumimoji="0" lang="en-US" sz="16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–CH</a:t>
                      </a:r>
                      <a:r>
                        <a:rPr kumimoji="0" lang="en-US" sz="16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EBFA"/>
                        </a:gs>
                        <a:gs pos="15000">
                          <a:srgbClr val="C4D6EB"/>
                        </a:gs>
                        <a:gs pos="30001">
                          <a:srgbClr val="85C2FF"/>
                        </a:gs>
                        <a:gs pos="50000">
                          <a:srgbClr val="5E9EFF"/>
                        </a:gs>
                        <a:gs pos="70000">
                          <a:srgbClr val="85C2FF"/>
                        </a:gs>
                        <a:gs pos="85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-159,9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EBFA"/>
                        </a:gs>
                        <a:gs pos="15000">
                          <a:srgbClr val="C4D6EB"/>
                        </a:gs>
                        <a:gs pos="30001">
                          <a:srgbClr val="85C2FF"/>
                        </a:gs>
                        <a:gs pos="50000">
                          <a:srgbClr val="5E9EFF"/>
                        </a:gs>
                        <a:gs pos="70000">
                          <a:srgbClr val="85C2FF"/>
                        </a:gs>
                        <a:gs pos="85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  27,9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EBFA"/>
                        </a:gs>
                        <a:gs pos="15000">
                          <a:srgbClr val="C4D6EB"/>
                        </a:gs>
                        <a:gs pos="30001">
                          <a:srgbClr val="85C2FF"/>
                        </a:gs>
                        <a:gs pos="50000">
                          <a:srgbClr val="5E9EFF"/>
                        </a:gs>
                        <a:gs pos="70000">
                          <a:srgbClr val="85C2FF"/>
                        </a:gs>
                        <a:gs pos="85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0,620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EBFA"/>
                        </a:gs>
                        <a:gs pos="15000">
                          <a:srgbClr val="C4D6EB"/>
                        </a:gs>
                        <a:gs pos="30001">
                          <a:srgbClr val="85C2FF"/>
                        </a:gs>
                        <a:gs pos="50000">
                          <a:srgbClr val="5E9EFF"/>
                        </a:gs>
                        <a:gs pos="70000">
                          <a:srgbClr val="85C2FF"/>
                        </a:gs>
                        <a:gs pos="85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1"/>
                    </a:gradFill>
                  </a:tcPr>
                </a:tc>
              </a:tr>
              <a:tr h="4937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Неопентан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EBFA"/>
                        </a:gs>
                        <a:gs pos="15000">
                          <a:srgbClr val="C4D6EB"/>
                        </a:gs>
                        <a:gs pos="30001">
                          <a:srgbClr val="85C2FF"/>
                        </a:gs>
                        <a:gs pos="50000">
                          <a:srgbClr val="5E9EFF"/>
                        </a:gs>
                        <a:gs pos="70000">
                          <a:srgbClr val="85C2FF"/>
                        </a:gs>
                        <a:gs pos="85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CH</a:t>
                      </a:r>
                      <a:r>
                        <a:rPr kumimoji="0" lang="ru-RU" sz="16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–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(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CH</a:t>
                      </a:r>
                      <a:r>
                        <a:rPr kumimoji="0" lang="ru-RU" sz="16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)</a:t>
                      </a:r>
                      <a:r>
                        <a:rPr kumimoji="0" lang="ru-RU" sz="16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EBFA"/>
                        </a:gs>
                        <a:gs pos="15000">
                          <a:srgbClr val="C4D6EB"/>
                        </a:gs>
                        <a:gs pos="30001">
                          <a:srgbClr val="85C2FF"/>
                        </a:gs>
                        <a:gs pos="50000">
                          <a:srgbClr val="5E9EFF"/>
                        </a:gs>
                        <a:gs pos="70000">
                          <a:srgbClr val="85C2FF"/>
                        </a:gs>
                        <a:gs pos="85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 -16,6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EBFA"/>
                        </a:gs>
                        <a:gs pos="15000">
                          <a:srgbClr val="C4D6EB"/>
                        </a:gs>
                        <a:gs pos="30001">
                          <a:srgbClr val="85C2FF"/>
                        </a:gs>
                        <a:gs pos="50000">
                          <a:srgbClr val="5E9EFF"/>
                        </a:gs>
                        <a:gs pos="70000">
                          <a:srgbClr val="85C2FF"/>
                        </a:gs>
                        <a:gs pos="85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    9,5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EBFA"/>
                        </a:gs>
                        <a:gs pos="15000">
                          <a:srgbClr val="C4D6EB"/>
                        </a:gs>
                        <a:gs pos="30001">
                          <a:srgbClr val="85C2FF"/>
                        </a:gs>
                        <a:gs pos="50000">
                          <a:srgbClr val="5E9EFF"/>
                        </a:gs>
                        <a:gs pos="70000">
                          <a:srgbClr val="85C2FF"/>
                        </a:gs>
                        <a:gs pos="85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0,613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EBFA"/>
                        </a:gs>
                        <a:gs pos="15000">
                          <a:srgbClr val="C4D6EB"/>
                        </a:gs>
                        <a:gs pos="30001">
                          <a:srgbClr val="85C2FF"/>
                        </a:gs>
                        <a:gs pos="50000">
                          <a:srgbClr val="5E9EFF"/>
                        </a:gs>
                        <a:gs pos="70000">
                          <a:srgbClr val="85C2FF"/>
                        </a:gs>
                        <a:gs pos="85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pic>
        <p:nvPicPr>
          <p:cNvPr id="17837" name="i-main-pic" descr="Картинка 77 из 1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1863" y="0"/>
            <a:ext cx="2120900" cy="154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2000"/>
                                        <p:tgtEl>
                                          <p:spTgt spid="17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1E9E6-1E54-4A63-84F9-9F01E6E30615}" type="slidenum">
              <a:rPr lang="ru-RU"/>
              <a:pPr/>
              <a:t>6</a:t>
            </a:fld>
            <a:endParaRPr lang="ru-RU"/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188913"/>
            <a:ext cx="4608512" cy="806450"/>
          </a:xfrm>
        </p:spPr>
        <p:txBody>
          <a:bodyPr/>
          <a:lstStyle/>
          <a:p>
            <a:r>
              <a:rPr lang="ru-RU" sz="4000">
                <a:latin typeface="Monotype Corsiva" pitchFamily="66" charset="0"/>
              </a:rPr>
              <a:t>Химические свойства</a:t>
            </a:r>
          </a:p>
        </p:txBody>
      </p:sp>
      <p:sp>
        <p:nvSpPr>
          <p:cNvPr id="42000" name="AutoShape 16"/>
          <p:cNvSpPr>
            <a:spLocks noChangeArrowheads="1"/>
          </p:cNvSpPr>
          <p:nvPr/>
        </p:nvSpPr>
        <p:spPr bwMode="auto">
          <a:xfrm>
            <a:off x="179388" y="1052513"/>
            <a:ext cx="8785225" cy="4103687"/>
          </a:xfrm>
          <a:prstGeom prst="plaque">
            <a:avLst>
              <a:gd name="adj" fmla="val 16667"/>
            </a:avLst>
          </a:prstGeom>
          <a:gradFill rotWithShape="1">
            <a:gsLst>
              <a:gs pos="0">
                <a:srgbClr val="FFA7A9"/>
              </a:gs>
              <a:gs pos="50000">
                <a:srgbClr val="FFFF00">
                  <a:alpha val="55000"/>
                </a:srgbClr>
              </a:gs>
              <a:gs pos="100000">
                <a:srgbClr val="FFA7A9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2006" name="Rectangle 22"/>
          <p:cNvSpPr>
            <a:spLocks noChangeArrowheads="1"/>
          </p:cNvSpPr>
          <p:nvPr/>
        </p:nvSpPr>
        <p:spPr bwMode="auto">
          <a:xfrm>
            <a:off x="250825" y="1557338"/>
            <a:ext cx="8893175" cy="3816350"/>
          </a:xfrm>
          <a:prstGeom prst="rect">
            <a:avLst/>
          </a:prstGeom>
          <a:solidFill>
            <a:srgbClr val="FFFF00">
              <a:alpha val="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SzPct val="120000"/>
              <a:buFontTx/>
              <a:buBlip>
                <a:blip r:embed="rId2"/>
              </a:buBlip>
            </a:pPr>
            <a:r>
              <a:rPr lang="ru-RU" sz="2000" b="1"/>
              <a:t>Реакции замещения:</a:t>
            </a:r>
            <a:r>
              <a:rPr lang="ru-RU" sz="2000"/>
              <a:t> </a:t>
            </a:r>
            <a:r>
              <a:rPr lang="ru-RU" sz="1600"/>
              <a:t>Галогенирование:</a:t>
            </a:r>
            <a:r>
              <a:rPr lang="ru-RU" sz="2000"/>
              <a:t> </a:t>
            </a:r>
            <a:r>
              <a:rPr lang="en-US" sz="2000">
                <a:solidFill>
                  <a:srgbClr val="0000FF"/>
                </a:solidFill>
              </a:rPr>
              <a:t>CH</a:t>
            </a:r>
            <a:r>
              <a:rPr lang="ru-RU" sz="1000">
                <a:solidFill>
                  <a:srgbClr val="0000FF"/>
                </a:solidFill>
              </a:rPr>
              <a:t>4</a:t>
            </a:r>
            <a:r>
              <a:rPr lang="ru-RU" sz="2000">
                <a:solidFill>
                  <a:srgbClr val="0000FF"/>
                </a:solidFill>
              </a:rPr>
              <a:t>+ C</a:t>
            </a:r>
            <a:r>
              <a:rPr lang="en-US" sz="2000">
                <a:solidFill>
                  <a:srgbClr val="0000FF"/>
                </a:solidFill>
              </a:rPr>
              <a:t>l</a:t>
            </a:r>
            <a:r>
              <a:rPr lang="ru-RU" sz="1000">
                <a:solidFill>
                  <a:srgbClr val="0000FF"/>
                </a:solidFill>
              </a:rPr>
              <a:t>2</a:t>
            </a:r>
            <a:r>
              <a:rPr lang="en-US" sz="2000">
                <a:solidFill>
                  <a:srgbClr val="0000FF"/>
                </a:solidFill>
              </a:rPr>
              <a:t> </a:t>
            </a:r>
            <a:r>
              <a:rPr lang="ru-RU" sz="2000">
                <a:solidFill>
                  <a:srgbClr val="0000FF"/>
                </a:solidFill>
              </a:rPr>
              <a:t>→</a:t>
            </a:r>
            <a:r>
              <a:rPr lang="en-US" sz="2000">
                <a:solidFill>
                  <a:srgbClr val="0000FF"/>
                </a:solidFill>
              </a:rPr>
              <a:t>C</a:t>
            </a:r>
            <a:r>
              <a:rPr lang="ru-RU" sz="2000">
                <a:solidFill>
                  <a:srgbClr val="0000FF"/>
                </a:solidFill>
              </a:rPr>
              <a:t>H</a:t>
            </a:r>
            <a:r>
              <a:rPr lang="ru-RU" sz="1000">
                <a:solidFill>
                  <a:srgbClr val="0000FF"/>
                </a:solidFill>
              </a:rPr>
              <a:t>3</a:t>
            </a:r>
            <a:r>
              <a:rPr lang="ru-RU" sz="2000">
                <a:solidFill>
                  <a:srgbClr val="0000FF"/>
                </a:solidFill>
              </a:rPr>
              <a:t>C</a:t>
            </a:r>
            <a:r>
              <a:rPr lang="en-US" sz="2000">
                <a:solidFill>
                  <a:srgbClr val="0000FF"/>
                </a:solidFill>
              </a:rPr>
              <a:t>l +H</a:t>
            </a:r>
            <a:r>
              <a:rPr lang="ru-RU" sz="2000">
                <a:solidFill>
                  <a:srgbClr val="0000FF"/>
                </a:solidFill>
              </a:rPr>
              <a:t>C</a:t>
            </a:r>
            <a:r>
              <a:rPr lang="en-US" sz="2000">
                <a:solidFill>
                  <a:srgbClr val="0000FF"/>
                </a:solidFill>
              </a:rPr>
              <a:t>l </a:t>
            </a:r>
            <a:endParaRPr lang="ru-RU" sz="2000">
              <a:solidFill>
                <a:srgbClr val="0000FF"/>
              </a:solidFill>
            </a:endParaRPr>
          </a:p>
          <a:p>
            <a:pPr marL="342900" indent="-342900">
              <a:spcBef>
                <a:spcPct val="20000"/>
              </a:spcBef>
              <a:buSzPct val="120000"/>
              <a:buFontTx/>
              <a:buBlip>
                <a:blip r:embed="rId2"/>
              </a:buBlip>
            </a:pPr>
            <a:r>
              <a:rPr lang="ru-RU" sz="2000" b="1"/>
              <a:t>Дегидрирование (</a:t>
            </a:r>
            <a:r>
              <a:rPr lang="ru-RU" sz="2000" i="1">
                <a:latin typeface="Times New Roman" pitchFamily="18" charset="0"/>
              </a:rPr>
              <a:t>отщепление водорода</a:t>
            </a:r>
            <a:r>
              <a:rPr lang="ru-RU" sz="2000" b="1"/>
              <a:t>):</a:t>
            </a:r>
            <a:r>
              <a:rPr lang="en-US">
                <a:solidFill>
                  <a:srgbClr val="0000FF"/>
                </a:solidFill>
                <a:ea typeface="Times New Roman" pitchFamily="18" charset="0"/>
                <a:cs typeface="Arial" charset="0"/>
              </a:rPr>
              <a:t>CH</a:t>
            </a:r>
            <a:r>
              <a:rPr lang="en-US" baseline="-30000">
                <a:solidFill>
                  <a:srgbClr val="0000FF"/>
                </a:solidFill>
                <a:ea typeface="Times New Roman" pitchFamily="18" charset="0"/>
                <a:cs typeface="Arial" charset="0"/>
              </a:rPr>
              <a:t>3</a:t>
            </a:r>
            <a:r>
              <a:rPr lang="en-US">
                <a:solidFill>
                  <a:srgbClr val="0000FF"/>
                </a:solidFill>
                <a:ea typeface="Times New Roman" pitchFamily="18" charset="0"/>
                <a:cs typeface="Arial" charset="0"/>
              </a:rPr>
              <a:t>–CH</a:t>
            </a:r>
            <a:r>
              <a:rPr lang="en-US" baseline="-30000">
                <a:solidFill>
                  <a:srgbClr val="0000FF"/>
                </a:solidFill>
                <a:ea typeface="Times New Roman" pitchFamily="18" charset="0"/>
                <a:cs typeface="Arial" charset="0"/>
              </a:rPr>
              <a:t>3 </a:t>
            </a:r>
            <a:r>
              <a:rPr lang="ru-RU" sz="2000">
                <a:solidFill>
                  <a:srgbClr val="0000FF"/>
                </a:solidFill>
                <a:cs typeface="Arial" charset="0"/>
              </a:rPr>
              <a:t>→ </a:t>
            </a:r>
            <a:r>
              <a:rPr lang="en-US">
                <a:solidFill>
                  <a:srgbClr val="0000FF"/>
                </a:solidFill>
                <a:cs typeface="Times New Roman" pitchFamily="18" charset="0"/>
              </a:rPr>
              <a:t>CH</a:t>
            </a:r>
            <a:r>
              <a:rPr lang="ru-RU" baseline="-30000">
                <a:solidFill>
                  <a:srgbClr val="0000FF"/>
                </a:solidFill>
                <a:cs typeface="Times New Roman" pitchFamily="18" charset="0"/>
              </a:rPr>
              <a:t>2 </a:t>
            </a:r>
            <a:r>
              <a:rPr lang="en-US" sz="2000">
                <a:solidFill>
                  <a:srgbClr val="0000FF"/>
                </a:solidFill>
                <a:cs typeface="Arial" charset="0"/>
              </a:rPr>
              <a:t>═</a:t>
            </a:r>
            <a:r>
              <a:rPr lang="ru-RU" sz="2000">
                <a:solidFill>
                  <a:srgbClr val="0000FF"/>
                </a:solidFill>
                <a:cs typeface="Arial" charset="0"/>
              </a:rPr>
              <a:t> </a:t>
            </a:r>
            <a:r>
              <a:rPr lang="en-US">
                <a:solidFill>
                  <a:srgbClr val="0000FF"/>
                </a:solidFill>
                <a:cs typeface="Times New Roman" pitchFamily="18" charset="0"/>
              </a:rPr>
              <a:t>CH</a:t>
            </a:r>
            <a:r>
              <a:rPr lang="ru-RU" baseline="-30000">
                <a:solidFill>
                  <a:srgbClr val="0000FF"/>
                </a:solidFill>
                <a:cs typeface="Times New Roman" pitchFamily="18" charset="0"/>
              </a:rPr>
              <a:t>2 </a:t>
            </a:r>
            <a:r>
              <a:rPr lang="ru-RU">
                <a:solidFill>
                  <a:srgbClr val="0000FF"/>
                </a:solidFill>
                <a:cs typeface="Arial" charset="0"/>
              </a:rPr>
              <a:t>+</a:t>
            </a:r>
            <a:r>
              <a:rPr lang="en-US">
                <a:solidFill>
                  <a:srgbClr val="0000FF"/>
                </a:solidFill>
                <a:cs typeface="Times New Roman" pitchFamily="18" charset="0"/>
              </a:rPr>
              <a:t>H</a:t>
            </a:r>
            <a:r>
              <a:rPr lang="ru-RU" baseline="-30000">
                <a:solidFill>
                  <a:srgbClr val="0000FF"/>
                </a:solidFill>
                <a:cs typeface="Times New Roman" pitchFamily="18" charset="0"/>
              </a:rPr>
              <a:t>2</a:t>
            </a:r>
            <a:endParaRPr lang="ru-RU" sz="2000">
              <a:solidFill>
                <a:srgbClr val="0000FF"/>
              </a:solidFill>
            </a:endParaRPr>
          </a:p>
          <a:p>
            <a:pPr marL="342900" indent="-342900">
              <a:spcBef>
                <a:spcPct val="20000"/>
              </a:spcBef>
              <a:buSzPct val="120000"/>
              <a:buFontTx/>
              <a:buBlip>
                <a:blip r:embed="rId2"/>
              </a:buBlip>
            </a:pPr>
            <a:r>
              <a:rPr lang="ru-RU" sz="2000" b="1"/>
              <a:t>Реакции, сопровождающиеся разрушением углеродной цепи:</a:t>
            </a:r>
          </a:p>
          <a:p>
            <a:pPr marL="342900" indent="-342900">
              <a:spcBef>
                <a:spcPct val="20000"/>
              </a:spcBef>
              <a:buSzPct val="120000"/>
            </a:pPr>
            <a:r>
              <a:rPr lang="ru-RU" sz="2000"/>
              <a:t>      </a:t>
            </a:r>
            <a:r>
              <a:rPr lang="ru-RU">
                <a:solidFill>
                  <a:srgbClr val="0000FF"/>
                </a:solidFill>
                <a:cs typeface="Times New Roman" pitchFamily="18" charset="0"/>
              </a:rPr>
              <a:t>CH</a:t>
            </a:r>
            <a:r>
              <a:rPr lang="ru-RU" baseline="-30000">
                <a:solidFill>
                  <a:srgbClr val="0000FF"/>
                </a:solidFill>
                <a:cs typeface="Times New Roman" pitchFamily="18" charset="0"/>
              </a:rPr>
              <a:t>4 </a:t>
            </a:r>
            <a:r>
              <a:rPr lang="ru-RU">
                <a:solidFill>
                  <a:srgbClr val="0000FF"/>
                </a:solidFill>
              </a:rPr>
              <a:t>+2О</a:t>
            </a:r>
            <a:r>
              <a:rPr lang="ru-RU" baseline="-30000">
                <a:solidFill>
                  <a:srgbClr val="0000FF"/>
                </a:solidFill>
                <a:cs typeface="Times New Roman" pitchFamily="18" charset="0"/>
              </a:rPr>
              <a:t>2 </a:t>
            </a:r>
            <a:r>
              <a:rPr lang="ru-RU">
                <a:solidFill>
                  <a:srgbClr val="0000FF"/>
                </a:solidFill>
                <a:cs typeface="Arial" charset="0"/>
              </a:rPr>
              <a:t>→</a:t>
            </a:r>
            <a:r>
              <a:rPr lang="ru-RU">
                <a:solidFill>
                  <a:srgbClr val="0000FF"/>
                </a:solidFill>
                <a:cs typeface="Times New Roman" pitchFamily="18" charset="0"/>
              </a:rPr>
              <a:t>C</a:t>
            </a:r>
            <a:r>
              <a:rPr lang="ru-RU">
                <a:solidFill>
                  <a:srgbClr val="0000FF"/>
                </a:solidFill>
              </a:rPr>
              <a:t>О</a:t>
            </a:r>
            <a:r>
              <a:rPr lang="ru-RU" baseline="-30000">
                <a:solidFill>
                  <a:srgbClr val="0000FF"/>
                </a:solidFill>
                <a:cs typeface="Times New Roman" pitchFamily="18" charset="0"/>
              </a:rPr>
              <a:t>2 </a:t>
            </a:r>
            <a:r>
              <a:rPr lang="ru-RU">
                <a:solidFill>
                  <a:srgbClr val="0000FF"/>
                </a:solidFill>
              </a:rPr>
              <a:t>+2</a:t>
            </a:r>
            <a:r>
              <a:rPr lang="ru-RU">
                <a:solidFill>
                  <a:srgbClr val="0000FF"/>
                </a:solidFill>
                <a:cs typeface="Times New Roman" pitchFamily="18" charset="0"/>
              </a:rPr>
              <a:t>H</a:t>
            </a:r>
            <a:r>
              <a:rPr lang="ru-RU" baseline="-30000">
                <a:solidFill>
                  <a:srgbClr val="0000FF"/>
                </a:solidFill>
                <a:cs typeface="Times New Roman" pitchFamily="18" charset="0"/>
              </a:rPr>
              <a:t>2</a:t>
            </a:r>
            <a:r>
              <a:rPr lang="ru-RU">
                <a:solidFill>
                  <a:srgbClr val="0000FF"/>
                </a:solidFill>
              </a:rPr>
              <a:t>О+880кДж</a:t>
            </a:r>
          </a:p>
          <a:p>
            <a:pPr marL="342900" indent="-342900">
              <a:spcBef>
                <a:spcPct val="20000"/>
              </a:spcBef>
              <a:buSzPct val="120000"/>
              <a:buFontTx/>
              <a:buBlip>
                <a:blip r:embed="rId2"/>
              </a:buBlip>
            </a:pPr>
            <a:r>
              <a:rPr lang="ru-RU" sz="2000" b="1"/>
              <a:t>Изомеризация:</a:t>
            </a:r>
            <a:r>
              <a:rPr lang="en-US">
                <a:solidFill>
                  <a:srgbClr val="0000FF"/>
                </a:solidFill>
                <a:cs typeface="Times New Roman" pitchFamily="18" charset="0"/>
              </a:rPr>
              <a:t>CH</a:t>
            </a:r>
            <a:r>
              <a:rPr lang="en-US" baseline="-30000">
                <a:solidFill>
                  <a:srgbClr val="0000FF"/>
                </a:solidFill>
                <a:cs typeface="Times New Roman" pitchFamily="18" charset="0"/>
              </a:rPr>
              <a:t>3</a:t>
            </a:r>
            <a:r>
              <a:rPr lang="ru-RU" baseline="-30000">
                <a:solidFill>
                  <a:srgbClr val="0000FF"/>
                </a:solidFill>
                <a:cs typeface="Arial" charset="0"/>
              </a:rPr>
              <a:t> </a:t>
            </a:r>
            <a:r>
              <a:rPr lang="en-US">
                <a:solidFill>
                  <a:srgbClr val="0000FF"/>
                </a:solidFill>
                <a:cs typeface="Times New Roman" pitchFamily="18" charset="0"/>
              </a:rPr>
              <a:t>–</a:t>
            </a:r>
            <a:r>
              <a:rPr lang="ru-RU">
                <a:solidFill>
                  <a:srgbClr val="0000FF"/>
                </a:solidFill>
                <a:cs typeface="Arial" charset="0"/>
              </a:rPr>
              <a:t> </a:t>
            </a:r>
            <a:r>
              <a:rPr lang="en-US">
                <a:solidFill>
                  <a:srgbClr val="0000FF"/>
                </a:solidFill>
                <a:cs typeface="Times New Roman" pitchFamily="18" charset="0"/>
              </a:rPr>
              <a:t>CH</a:t>
            </a:r>
            <a:r>
              <a:rPr lang="ru-RU" baseline="-30000">
                <a:solidFill>
                  <a:srgbClr val="0000FF"/>
                </a:solidFill>
                <a:cs typeface="Times New Roman" pitchFamily="18" charset="0"/>
              </a:rPr>
              <a:t>2</a:t>
            </a:r>
            <a:r>
              <a:rPr lang="en-US">
                <a:solidFill>
                  <a:srgbClr val="0000FF"/>
                </a:solidFill>
                <a:cs typeface="Times New Roman" pitchFamily="18" charset="0"/>
              </a:rPr>
              <a:t>–</a:t>
            </a:r>
            <a:r>
              <a:rPr lang="ru-RU" baseline="-3000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>
                <a:solidFill>
                  <a:srgbClr val="0000FF"/>
                </a:solidFill>
                <a:cs typeface="Times New Roman" pitchFamily="18" charset="0"/>
              </a:rPr>
              <a:t>CH</a:t>
            </a:r>
            <a:r>
              <a:rPr lang="ru-RU" baseline="-30000">
                <a:solidFill>
                  <a:srgbClr val="0000FF"/>
                </a:solidFill>
                <a:cs typeface="Times New Roman" pitchFamily="18" charset="0"/>
              </a:rPr>
              <a:t>2</a:t>
            </a:r>
            <a:r>
              <a:rPr lang="en-US">
                <a:solidFill>
                  <a:srgbClr val="0000FF"/>
                </a:solidFill>
                <a:cs typeface="Times New Roman" pitchFamily="18" charset="0"/>
              </a:rPr>
              <a:t>–</a:t>
            </a:r>
            <a:r>
              <a:rPr lang="ru-RU" baseline="-3000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>
                <a:solidFill>
                  <a:srgbClr val="0000FF"/>
                </a:solidFill>
                <a:cs typeface="Times New Roman" pitchFamily="18" charset="0"/>
              </a:rPr>
              <a:t>CH</a:t>
            </a:r>
            <a:r>
              <a:rPr lang="ru-RU" baseline="-30000">
                <a:solidFill>
                  <a:srgbClr val="0000FF"/>
                </a:solidFill>
                <a:cs typeface="Times New Roman" pitchFamily="18" charset="0"/>
              </a:rPr>
              <a:t>2</a:t>
            </a:r>
            <a:r>
              <a:rPr lang="en-US">
                <a:solidFill>
                  <a:srgbClr val="0000FF"/>
                </a:solidFill>
                <a:cs typeface="Times New Roman" pitchFamily="18" charset="0"/>
              </a:rPr>
              <a:t>–</a:t>
            </a:r>
            <a:r>
              <a:rPr lang="ru-RU" baseline="-3000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>
                <a:solidFill>
                  <a:srgbClr val="0000FF"/>
                </a:solidFill>
                <a:cs typeface="Times New Roman" pitchFamily="18" charset="0"/>
              </a:rPr>
              <a:t>CH</a:t>
            </a:r>
            <a:r>
              <a:rPr lang="en-US" baseline="-30000">
                <a:solidFill>
                  <a:srgbClr val="0000FF"/>
                </a:solidFill>
                <a:cs typeface="Times New Roman" pitchFamily="18" charset="0"/>
              </a:rPr>
              <a:t>3</a:t>
            </a:r>
            <a:r>
              <a:rPr lang="ru-RU" baseline="-30000">
                <a:solidFill>
                  <a:srgbClr val="0000FF"/>
                </a:solidFill>
                <a:cs typeface="Arial" charset="0"/>
              </a:rPr>
              <a:t>                           </a:t>
            </a:r>
            <a:r>
              <a:rPr lang="en-US">
                <a:solidFill>
                  <a:srgbClr val="0000FF"/>
                </a:solidFill>
                <a:cs typeface="Times New Roman" pitchFamily="18" charset="0"/>
              </a:rPr>
              <a:t>CH</a:t>
            </a:r>
            <a:r>
              <a:rPr lang="en-US" baseline="-30000">
                <a:solidFill>
                  <a:srgbClr val="0000FF"/>
                </a:solidFill>
                <a:cs typeface="Times New Roman" pitchFamily="18" charset="0"/>
              </a:rPr>
              <a:t>3</a:t>
            </a:r>
            <a:r>
              <a:rPr lang="ru-RU" baseline="-30000">
                <a:solidFill>
                  <a:srgbClr val="0000FF"/>
                </a:solidFill>
                <a:cs typeface="Arial" charset="0"/>
              </a:rPr>
              <a:t> </a:t>
            </a:r>
            <a:r>
              <a:rPr lang="en-US">
                <a:solidFill>
                  <a:srgbClr val="0000FF"/>
                </a:solidFill>
                <a:cs typeface="Times New Roman" pitchFamily="18" charset="0"/>
              </a:rPr>
              <a:t>–</a:t>
            </a:r>
            <a:r>
              <a:rPr lang="ru-RU">
                <a:solidFill>
                  <a:srgbClr val="0000FF"/>
                </a:solidFill>
                <a:cs typeface="Arial" charset="0"/>
              </a:rPr>
              <a:t> </a:t>
            </a:r>
            <a:r>
              <a:rPr lang="en-US">
                <a:solidFill>
                  <a:srgbClr val="0000FF"/>
                </a:solidFill>
                <a:cs typeface="Times New Roman" pitchFamily="18" charset="0"/>
              </a:rPr>
              <a:t>CH–</a:t>
            </a:r>
            <a:r>
              <a:rPr lang="ru-RU">
                <a:solidFill>
                  <a:srgbClr val="0000FF"/>
                </a:solidFill>
                <a:cs typeface="Arial" charset="0"/>
              </a:rPr>
              <a:t> </a:t>
            </a:r>
            <a:r>
              <a:rPr lang="en-US">
                <a:solidFill>
                  <a:srgbClr val="0000FF"/>
                </a:solidFill>
                <a:cs typeface="Times New Roman" pitchFamily="18" charset="0"/>
              </a:rPr>
              <a:t>CH</a:t>
            </a:r>
            <a:r>
              <a:rPr lang="ru-RU" baseline="-30000">
                <a:solidFill>
                  <a:srgbClr val="0000FF"/>
                </a:solidFill>
                <a:cs typeface="Times New Roman" pitchFamily="18" charset="0"/>
              </a:rPr>
              <a:t>2 </a:t>
            </a:r>
            <a:r>
              <a:rPr lang="en-US">
                <a:solidFill>
                  <a:srgbClr val="0000FF"/>
                </a:solidFill>
                <a:cs typeface="Times New Roman" pitchFamily="18" charset="0"/>
              </a:rPr>
              <a:t>–</a:t>
            </a:r>
            <a:r>
              <a:rPr lang="ru-RU" baseline="-3000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>
                <a:solidFill>
                  <a:srgbClr val="0000FF"/>
                </a:solidFill>
                <a:cs typeface="Times New Roman" pitchFamily="18" charset="0"/>
              </a:rPr>
              <a:t>CH</a:t>
            </a:r>
            <a:r>
              <a:rPr lang="en-US" baseline="-30000">
                <a:solidFill>
                  <a:srgbClr val="0000FF"/>
                </a:solidFill>
                <a:cs typeface="Times New Roman" pitchFamily="18" charset="0"/>
              </a:rPr>
              <a:t>3</a:t>
            </a:r>
            <a:r>
              <a:rPr lang="ru-RU" baseline="-30000">
                <a:solidFill>
                  <a:srgbClr val="0000FF"/>
                </a:solidFill>
                <a:cs typeface="Arial" charset="0"/>
              </a:rPr>
              <a:t> </a:t>
            </a:r>
          </a:p>
          <a:p>
            <a:pPr marL="342900" indent="-342900">
              <a:spcBef>
                <a:spcPct val="20000"/>
              </a:spcBef>
              <a:buSzPct val="120000"/>
            </a:pPr>
            <a:r>
              <a:rPr lang="ru-RU" baseline="-30000">
                <a:solidFill>
                  <a:srgbClr val="0000FF"/>
                </a:solidFill>
                <a:cs typeface="Arial" charset="0"/>
              </a:rPr>
              <a:t>                                                                                                                                                                    </a:t>
            </a:r>
            <a:r>
              <a:rPr lang="en-US" sz="2000">
                <a:solidFill>
                  <a:srgbClr val="0000FF"/>
                </a:solidFill>
                <a:cs typeface="Arial" charset="0"/>
              </a:rPr>
              <a:t>l</a:t>
            </a:r>
            <a:endParaRPr lang="en-US" baseline="-30000">
              <a:solidFill>
                <a:srgbClr val="0000FF"/>
              </a:solidFill>
              <a:cs typeface="Arial" charset="0"/>
            </a:endParaRPr>
          </a:p>
          <a:p>
            <a:pPr marL="342900" indent="-342900">
              <a:spcBef>
                <a:spcPct val="20000"/>
              </a:spcBef>
              <a:buSzPct val="120000"/>
            </a:pPr>
            <a:r>
              <a:rPr lang="ru-RU" baseline="-30000">
                <a:solidFill>
                  <a:srgbClr val="0000FF"/>
                </a:solidFill>
                <a:cs typeface="Arial" charset="0"/>
              </a:rPr>
              <a:t>                                                                                                                                                                 </a:t>
            </a:r>
            <a:r>
              <a:rPr lang="en-US">
                <a:solidFill>
                  <a:srgbClr val="0000FF"/>
                </a:solidFill>
                <a:cs typeface="Times New Roman" pitchFamily="18" charset="0"/>
              </a:rPr>
              <a:t>CH</a:t>
            </a:r>
            <a:r>
              <a:rPr lang="en-US" baseline="-30000">
                <a:solidFill>
                  <a:srgbClr val="0000FF"/>
                </a:solidFill>
                <a:cs typeface="Times New Roman" pitchFamily="18" charset="0"/>
              </a:rPr>
              <a:t>3</a:t>
            </a:r>
            <a:endParaRPr lang="ru-RU" baseline="-30000">
              <a:solidFill>
                <a:srgbClr val="0000FF"/>
              </a:solidFill>
              <a:cs typeface="Arial" charset="0"/>
            </a:endParaRPr>
          </a:p>
          <a:p>
            <a:pPr marL="342900" indent="-342900">
              <a:spcBef>
                <a:spcPct val="20000"/>
              </a:spcBef>
              <a:buSzPct val="120000"/>
              <a:buFontTx/>
              <a:buBlip>
                <a:blip r:embed="rId2"/>
              </a:buBlip>
            </a:pPr>
            <a:r>
              <a:rPr lang="ru-RU" sz="2000" b="1"/>
              <a:t>Ароматизация:</a:t>
            </a:r>
            <a:r>
              <a:rPr lang="ru-RU" sz="3200"/>
              <a:t> </a:t>
            </a:r>
            <a:r>
              <a:rPr lang="en-US">
                <a:solidFill>
                  <a:srgbClr val="0000FF"/>
                </a:solidFill>
                <a:cs typeface="Times New Roman" pitchFamily="18" charset="0"/>
              </a:rPr>
              <a:t>CH</a:t>
            </a:r>
            <a:r>
              <a:rPr lang="en-US" baseline="-30000">
                <a:solidFill>
                  <a:srgbClr val="0000FF"/>
                </a:solidFill>
                <a:cs typeface="Times New Roman" pitchFamily="18" charset="0"/>
              </a:rPr>
              <a:t>3 </a:t>
            </a:r>
            <a:r>
              <a:rPr lang="en-US">
                <a:solidFill>
                  <a:srgbClr val="0000FF"/>
                </a:solidFill>
                <a:cs typeface="Times New Roman" pitchFamily="18" charset="0"/>
              </a:rPr>
              <a:t>CH</a:t>
            </a:r>
            <a:r>
              <a:rPr lang="ru-RU" baseline="-30000">
                <a:solidFill>
                  <a:srgbClr val="0000FF"/>
                </a:solidFill>
                <a:cs typeface="Times New Roman" pitchFamily="18" charset="0"/>
              </a:rPr>
              <a:t>2 </a:t>
            </a:r>
            <a:r>
              <a:rPr lang="en-US">
                <a:solidFill>
                  <a:srgbClr val="0000FF"/>
                </a:solidFill>
                <a:cs typeface="Times New Roman" pitchFamily="18" charset="0"/>
              </a:rPr>
              <a:t>CH</a:t>
            </a:r>
            <a:r>
              <a:rPr lang="ru-RU" baseline="-30000">
                <a:solidFill>
                  <a:srgbClr val="0000FF"/>
                </a:solidFill>
                <a:cs typeface="Times New Roman" pitchFamily="18" charset="0"/>
              </a:rPr>
              <a:t>2 </a:t>
            </a:r>
            <a:r>
              <a:rPr lang="en-US">
                <a:solidFill>
                  <a:srgbClr val="0000FF"/>
                </a:solidFill>
                <a:cs typeface="Times New Roman" pitchFamily="18" charset="0"/>
              </a:rPr>
              <a:t>CH</a:t>
            </a:r>
            <a:r>
              <a:rPr lang="ru-RU" baseline="-30000">
                <a:solidFill>
                  <a:srgbClr val="0000FF"/>
                </a:solidFill>
                <a:cs typeface="Times New Roman" pitchFamily="18" charset="0"/>
              </a:rPr>
              <a:t>2 </a:t>
            </a:r>
            <a:r>
              <a:rPr lang="en-US">
                <a:solidFill>
                  <a:srgbClr val="0000FF"/>
                </a:solidFill>
                <a:cs typeface="Times New Roman" pitchFamily="18" charset="0"/>
              </a:rPr>
              <a:t>CH</a:t>
            </a:r>
            <a:r>
              <a:rPr lang="ru-RU" baseline="-30000">
                <a:solidFill>
                  <a:srgbClr val="0000FF"/>
                </a:solidFill>
                <a:cs typeface="Times New Roman" pitchFamily="18" charset="0"/>
              </a:rPr>
              <a:t>2</a:t>
            </a:r>
            <a:r>
              <a:rPr lang="en-US" baseline="-3000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>
                <a:solidFill>
                  <a:srgbClr val="0000FF"/>
                </a:solidFill>
                <a:cs typeface="Times New Roman" pitchFamily="18" charset="0"/>
              </a:rPr>
              <a:t>CH</a:t>
            </a:r>
            <a:r>
              <a:rPr lang="en-US" baseline="-30000">
                <a:solidFill>
                  <a:srgbClr val="0000FF"/>
                </a:solidFill>
                <a:cs typeface="Times New Roman" pitchFamily="18" charset="0"/>
              </a:rPr>
              <a:t>3</a:t>
            </a:r>
            <a:r>
              <a:rPr lang="ru-RU" baseline="-30000">
                <a:solidFill>
                  <a:srgbClr val="0000FF"/>
                </a:solidFill>
                <a:cs typeface="Arial" charset="0"/>
              </a:rPr>
              <a:t>                                      </a:t>
            </a:r>
            <a:r>
              <a:rPr lang="ru-RU" sz="2000">
                <a:solidFill>
                  <a:srgbClr val="0000FF"/>
                </a:solidFill>
              </a:rPr>
              <a:t>+4</a:t>
            </a:r>
            <a:r>
              <a:rPr lang="en-US" sz="2000">
                <a:solidFill>
                  <a:srgbClr val="0000FF"/>
                </a:solidFill>
              </a:rPr>
              <a:t>H</a:t>
            </a:r>
            <a:r>
              <a:rPr lang="ru-RU" sz="1000">
                <a:solidFill>
                  <a:srgbClr val="0000FF"/>
                </a:solidFill>
              </a:rPr>
              <a:t>2</a:t>
            </a:r>
          </a:p>
          <a:p>
            <a:pPr marL="342900" indent="-342900">
              <a:spcBef>
                <a:spcPct val="20000"/>
              </a:spcBef>
              <a:buSzPct val="120000"/>
              <a:buFontTx/>
              <a:buBlip>
                <a:blip r:embed="rId2"/>
              </a:buBlip>
            </a:pPr>
            <a:endParaRPr lang="ru-RU" sz="1000" baseline="-30000">
              <a:solidFill>
                <a:srgbClr val="0000FF"/>
              </a:solidFill>
              <a:cs typeface="Arial" charset="0"/>
            </a:endParaRPr>
          </a:p>
          <a:p>
            <a:pPr marL="342900" indent="-342900">
              <a:spcBef>
                <a:spcPct val="20000"/>
              </a:spcBef>
              <a:buSzPct val="120000"/>
              <a:buFontTx/>
              <a:buBlip>
                <a:blip r:embed="rId2"/>
              </a:buBlip>
            </a:pPr>
            <a:endParaRPr lang="en-US" baseline="-30000">
              <a:solidFill>
                <a:srgbClr val="0000FF"/>
              </a:solidFill>
              <a:cs typeface="Arial" charset="0"/>
            </a:endParaRPr>
          </a:p>
        </p:txBody>
      </p:sp>
      <p:sp>
        <p:nvSpPr>
          <p:cNvPr id="42007" name="Line 23"/>
          <p:cNvSpPr>
            <a:spLocks noChangeShapeType="1"/>
          </p:cNvSpPr>
          <p:nvPr/>
        </p:nvSpPr>
        <p:spPr bwMode="auto">
          <a:xfrm>
            <a:off x="5508625" y="3213100"/>
            <a:ext cx="1008063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2008" name="Rectangle 24"/>
          <p:cNvSpPr>
            <a:spLocks noChangeArrowheads="1"/>
          </p:cNvSpPr>
          <p:nvPr/>
        </p:nvSpPr>
        <p:spPr bwMode="auto">
          <a:xfrm>
            <a:off x="5364163" y="2924175"/>
            <a:ext cx="13684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rgbClr val="0000FF"/>
                </a:solidFill>
              </a:rPr>
              <a:t>AlCl</a:t>
            </a:r>
            <a:r>
              <a:rPr lang="en-US" sz="900">
                <a:solidFill>
                  <a:srgbClr val="0000FF"/>
                </a:solidFill>
              </a:rPr>
              <a:t>3</a:t>
            </a:r>
            <a:r>
              <a:rPr lang="en-US" sz="1400">
                <a:solidFill>
                  <a:srgbClr val="0000FF"/>
                </a:solidFill>
              </a:rPr>
              <a:t> </a:t>
            </a:r>
            <a:r>
              <a:rPr lang="ru-RU" sz="1400">
                <a:solidFill>
                  <a:srgbClr val="0000FF"/>
                </a:solidFill>
              </a:rPr>
              <a:t>, 400</a:t>
            </a:r>
            <a:r>
              <a:rPr lang="en-US" sz="1400">
                <a:solidFill>
                  <a:srgbClr val="0000FF"/>
                </a:solidFill>
              </a:rPr>
              <a:t>°</a:t>
            </a:r>
            <a:r>
              <a:rPr lang="ru-RU" sz="1400">
                <a:solidFill>
                  <a:srgbClr val="0000FF"/>
                </a:solidFill>
              </a:rPr>
              <a:t>С</a:t>
            </a:r>
          </a:p>
        </p:txBody>
      </p:sp>
      <p:sp>
        <p:nvSpPr>
          <p:cNvPr id="42009" name="Line 25"/>
          <p:cNvSpPr>
            <a:spLocks noChangeShapeType="1"/>
          </p:cNvSpPr>
          <p:nvPr/>
        </p:nvSpPr>
        <p:spPr bwMode="auto">
          <a:xfrm>
            <a:off x="5435600" y="4437063"/>
            <a:ext cx="1079500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2010" name="Rectangle 26"/>
          <p:cNvSpPr>
            <a:spLocks noChangeArrowheads="1"/>
          </p:cNvSpPr>
          <p:nvPr/>
        </p:nvSpPr>
        <p:spPr bwMode="auto">
          <a:xfrm>
            <a:off x="5435600" y="4149725"/>
            <a:ext cx="1090613" cy="31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1200">
                <a:solidFill>
                  <a:srgbClr val="0000FF"/>
                </a:solidFill>
              </a:rPr>
              <a:t>Катализатор</a:t>
            </a:r>
          </a:p>
        </p:txBody>
      </p:sp>
      <p:pic>
        <p:nvPicPr>
          <p:cNvPr id="42011" name="Picture 27" descr="img0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59563" y="4292600"/>
            <a:ext cx="2921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012" name="Rectangle 28"/>
          <p:cNvSpPr>
            <a:spLocks noChangeArrowheads="1"/>
          </p:cNvSpPr>
          <p:nvPr/>
        </p:nvSpPr>
        <p:spPr bwMode="auto">
          <a:xfrm>
            <a:off x="6516688" y="4581525"/>
            <a:ext cx="71913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1000">
                <a:solidFill>
                  <a:srgbClr val="0000FF"/>
                </a:solidFill>
              </a:rPr>
              <a:t>бензол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ru-RU" sz="1000">
              <a:solidFill>
                <a:srgbClr val="0000FF"/>
              </a:solidFill>
            </a:endParaRPr>
          </a:p>
        </p:txBody>
      </p:sp>
      <p:pic>
        <p:nvPicPr>
          <p:cNvPr id="42013" name="i-main-pic" descr="Картинка 549 из 2154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575" y="4752975"/>
            <a:ext cx="2447925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8236A-AA71-4CA1-8723-ADAC2B836710}" type="slidenum">
              <a:rPr lang="ru-RU"/>
              <a:pPr/>
              <a:t>7</a:t>
            </a:fld>
            <a:endParaRPr lang="ru-RU"/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4475163" cy="1138237"/>
          </a:xfrm>
        </p:spPr>
        <p:txBody>
          <a:bodyPr/>
          <a:lstStyle/>
          <a:p>
            <a:r>
              <a:rPr lang="ru-RU" sz="4800">
                <a:latin typeface="Monotype Corsiva" pitchFamily="66" charset="0"/>
              </a:rPr>
              <a:t>Применение</a:t>
            </a:r>
          </a:p>
        </p:txBody>
      </p:sp>
      <p:sp>
        <p:nvSpPr>
          <p:cNvPr id="22532" name="AutoShape 4"/>
          <p:cNvSpPr>
            <a:spLocks noChangeArrowheads="1"/>
          </p:cNvSpPr>
          <p:nvPr/>
        </p:nvSpPr>
        <p:spPr bwMode="auto">
          <a:xfrm>
            <a:off x="179388" y="1341438"/>
            <a:ext cx="8569325" cy="4679950"/>
          </a:xfrm>
          <a:prstGeom prst="flowChartInputOutput">
            <a:avLst/>
          </a:prstGeom>
          <a:solidFill>
            <a:srgbClr val="99CC00">
              <a:alpha val="89000"/>
            </a:srgbClr>
          </a:solidFill>
          <a:ln w="25400">
            <a:solidFill>
              <a:srgbClr val="00808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395288" y="1412875"/>
            <a:ext cx="806450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ru-RU" sz="2200">
                <a:latin typeface="Monotype Corsiva" pitchFamily="66" charset="0"/>
              </a:rPr>
              <a:t>                      Первый в ряду алканов – </a:t>
            </a:r>
            <a:r>
              <a:rPr lang="ru-RU" sz="22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метан</a:t>
            </a:r>
            <a:r>
              <a:rPr lang="ru-RU" sz="2200">
                <a:latin typeface="Monotype Corsiva" pitchFamily="66" charset="0"/>
              </a:rPr>
              <a:t> – является основным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ru-RU" sz="2200">
                <a:latin typeface="Monotype Corsiva" pitchFamily="66" charset="0"/>
              </a:rPr>
              <a:t>                     компонентом </a:t>
            </a:r>
            <a:r>
              <a:rPr lang="ru-RU" sz="2200">
                <a:solidFill>
                  <a:schemeClr val="accent2"/>
                </a:solidFill>
                <a:latin typeface="Monotype Corsiva" pitchFamily="66" charset="0"/>
              </a:rPr>
              <a:t>природных и попутных газов</a:t>
            </a:r>
            <a:r>
              <a:rPr lang="ru-RU" sz="2200">
                <a:latin typeface="Monotype Corsiva" pitchFamily="66" charset="0"/>
              </a:rPr>
              <a:t> и широко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ru-RU" sz="2200">
                <a:latin typeface="Monotype Corsiva" pitchFamily="66" charset="0"/>
              </a:rPr>
              <a:t>                   используется в качестве </a:t>
            </a:r>
            <a:r>
              <a:rPr lang="ru-RU" sz="2200">
                <a:solidFill>
                  <a:schemeClr val="accent2"/>
                </a:solidFill>
                <a:latin typeface="Monotype Corsiva" pitchFamily="66" charset="0"/>
              </a:rPr>
              <a:t>промышленного и бытового газа</a:t>
            </a:r>
            <a:r>
              <a:rPr lang="ru-RU" sz="2200">
                <a:latin typeface="Monotype Corsiva" pitchFamily="66" charset="0"/>
              </a:rPr>
              <a:t>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ru-RU" sz="2200">
                <a:latin typeface="Monotype Corsiva" pitchFamily="66" charset="0"/>
              </a:rPr>
              <a:t>                 Перерабатывается в </a:t>
            </a:r>
            <a:r>
              <a:rPr lang="ru-RU" sz="2200">
                <a:solidFill>
                  <a:schemeClr val="accent2"/>
                </a:solidFill>
                <a:latin typeface="Monotype Corsiva" pitchFamily="66" charset="0"/>
              </a:rPr>
              <a:t>промышленности в ацетилен, газовую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ru-RU" sz="2200">
                <a:solidFill>
                  <a:schemeClr val="accent2"/>
                </a:solidFill>
                <a:latin typeface="Monotype Corsiva" pitchFamily="66" charset="0"/>
              </a:rPr>
              <a:t>                сажу, фторо- и хлоропроизводные.</a:t>
            </a:r>
            <a:br>
              <a:rPr lang="ru-RU" sz="2200">
                <a:solidFill>
                  <a:schemeClr val="accent2"/>
                </a:solidFill>
                <a:latin typeface="Monotype Corsiva" pitchFamily="66" charset="0"/>
              </a:rPr>
            </a:br>
            <a:endParaRPr lang="ru-RU" sz="2200">
              <a:solidFill>
                <a:schemeClr val="accent2"/>
              </a:solidFill>
              <a:latin typeface="Monotype Corsiva" pitchFamily="66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ru-RU" sz="2200">
                <a:solidFill>
                  <a:schemeClr val="accent2"/>
                </a:solidFill>
                <a:latin typeface="Monotype Corsiva" pitchFamily="66" charset="0"/>
              </a:rPr>
              <a:t>              </a:t>
            </a:r>
            <a:r>
              <a:rPr lang="ru-RU" sz="2200">
                <a:latin typeface="Monotype Corsiva" pitchFamily="66" charset="0"/>
              </a:rPr>
              <a:t>Низшие члены гомологического ряда используются для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ru-RU" sz="2200">
                <a:latin typeface="Monotype Corsiva" pitchFamily="66" charset="0"/>
              </a:rPr>
              <a:t>            получения соответствующих непредельных соединений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ru-RU" sz="2200">
                <a:latin typeface="Monotype Corsiva" pitchFamily="66" charset="0"/>
              </a:rPr>
              <a:t>         реакцией дегидрирования. Смесь </a:t>
            </a:r>
            <a:r>
              <a:rPr lang="ru-RU" sz="22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пропана</a:t>
            </a:r>
            <a:r>
              <a:rPr lang="ru-RU" sz="2200">
                <a:latin typeface="Monotype Corsiva" pitchFamily="66" charset="0"/>
              </a:rPr>
              <a:t> и </a:t>
            </a:r>
            <a:r>
              <a:rPr lang="ru-RU" sz="22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бутана</a:t>
            </a:r>
            <a:r>
              <a:rPr lang="ru-RU" sz="2200">
                <a:latin typeface="Monotype Corsiva" pitchFamily="66" charset="0"/>
              </a:rPr>
              <a:t>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ru-RU" sz="2200">
                <a:latin typeface="Monotype Corsiva" pitchFamily="66" charset="0"/>
              </a:rPr>
              <a:t>      используется в качестве</a:t>
            </a:r>
            <a:r>
              <a:rPr lang="ru-RU" sz="2200">
                <a:solidFill>
                  <a:schemeClr val="accent2"/>
                </a:solidFill>
                <a:latin typeface="Monotype Corsiva" pitchFamily="66" charset="0"/>
              </a:rPr>
              <a:t> бытового топлива</a:t>
            </a:r>
            <a:r>
              <a:rPr lang="ru-RU" sz="2200">
                <a:latin typeface="Monotype Corsiva" pitchFamily="66" charset="0"/>
              </a:rPr>
              <a:t>. Средние члены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ru-RU" sz="2200">
                <a:latin typeface="Monotype Corsiva" pitchFamily="66" charset="0"/>
              </a:rPr>
              <a:t>   гомологического ряда применяются как </a:t>
            </a:r>
            <a:r>
              <a:rPr lang="ru-RU" sz="2200">
                <a:solidFill>
                  <a:schemeClr val="accent2"/>
                </a:solidFill>
                <a:latin typeface="Monotype Corsiva" pitchFamily="66" charset="0"/>
              </a:rPr>
              <a:t>растворители и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ru-RU" sz="2200">
                <a:solidFill>
                  <a:schemeClr val="accent2"/>
                </a:solidFill>
                <a:latin typeface="Monotype Corsiva" pitchFamily="66" charset="0"/>
              </a:rPr>
              <a:t>  моторные топлива.</a:t>
            </a:r>
            <a:r>
              <a:rPr lang="ru-RU" sz="2200">
                <a:latin typeface="Monotype Corsiva" pitchFamily="66" charset="0"/>
              </a:rPr>
              <a:t> Высшие </a:t>
            </a:r>
            <a:r>
              <a:rPr lang="ru-RU" sz="22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алканы</a:t>
            </a:r>
            <a:r>
              <a:rPr lang="ru-RU" sz="2200">
                <a:latin typeface="Monotype Corsiva" pitchFamily="66" charset="0"/>
              </a:rPr>
              <a:t> используются для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ru-RU" sz="2200">
                <a:latin typeface="Monotype Corsiva" pitchFamily="66" charset="0"/>
              </a:rPr>
              <a:t> производства </a:t>
            </a:r>
            <a:r>
              <a:rPr lang="ru-RU" sz="2200">
                <a:solidFill>
                  <a:schemeClr val="accent2"/>
                </a:solidFill>
                <a:latin typeface="Monotype Corsiva" pitchFamily="66" charset="0"/>
              </a:rPr>
              <a:t>высших жирных кислот, синтетических жиров,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ru-RU" sz="2200">
                <a:solidFill>
                  <a:schemeClr val="accent2"/>
                </a:solidFill>
                <a:latin typeface="Monotype Corsiva" pitchFamily="66" charset="0"/>
              </a:rPr>
              <a:t>смазочных масел и т.д.</a:t>
            </a:r>
          </a:p>
        </p:txBody>
      </p:sp>
      <p:pic>
        <p:nvPicPr>
          <p:cNvPr id="22536" name="i-main-pic" descr="Картинка 601 из 2138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0650" y="3789363"/>
            <a:ext cx="1225550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2" grpId="0" animBg="1"/>
      <p:bldP spid="225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90233-DDBB-4B21-A647-0E177D60FB73}" type="slidenum">
              <a:rPr lang="ru-RU"/>
              <a:pPr/>
              <a:t>8</a:t>
            </a:fld>
            <a:endParaRPr lang="ru-RU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4906963" cy="1138237"/>
          </a:xfrm>
        </p:spPr>
        <p:txBody>
          <a:bodyPr/>
          <a:lstStyle/>
          <a:p>
            <a:r>
              <a:rPr lang="ru-RU" sz="4800" b="1">
                <a:solidFill>
                  <a:srgbClr val="660066"/>
                </a:solidFill>
                <a:latin typeface="Monotype Corsiva" pitchFamily="66" charset="0"/>
              </a:rPr>
              <a:t>Циклоалканы </a:t>
            </a:r>
            <a:r>
              <a:rPr lang="ru-RU" sz="4000">
                <a:solidFill>
                  <a:srgbClr val="660066"/>
                </a:solidFill>
                <a:latin typeface="Monotype Corsiva" pitchFamily="66" charset="0"/>
              </a:rPr>
              <a:t>(циклопарафины)</a:t>
            </a:r>
          </a:p>
        </p:txBody>
      </p:sp>
      <p:sp>
        <p:nvSpPr>
          <p:cNvPr id="8198" name="AutoShape 6"/>
          <p:cNvSpPr>
            <a:spLocks noChangeArrowheads="1"/>
          </p:cNvSpPr>
          <p:nvPr/>
        </p:nvSpPr>
        <p:spPr bwMode="auto">
          <a:xfrm>
            <a:off x="6011863" y="188913"/>
            <a:ext cx="1943100" cy="1873250"/>
          </a:xfrm>
          <a:prstGeom prst="foldedCorner">
            <a:avLst>
              <a:gd name="adj" fmla="val 12500"/>
            </a:avLst>
          </a:prstGeom>
          <a:solidFill>
            <a:srgbClr val="FFCCFF">
              <a:alpha val="73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5724525" y="392113"/>
            <a:ext cx="25193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2400">
                <a:latin typeface="Monotype Corsiva" pitchFamily="66" charset="0"/>
              </a:rPr>
              <a:t>Общая формула</a:t>
            </a:r>
            <a:r>
              <a:rPr lang="en-US" sz="2400">
                <a:latin typeface="Monotype Corsiva" pitchFamily="66" charset="0"/>
              </a:rPr>
              <a:t> </a:t>
            </a: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6300788" y="1184275"/>
            <a:ext cx="1296987" cy="48260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en-US" sz="2400"/>
              <a:t>C</a:t>
            </a:r>
            <a:r>
              <a:rPr lang="en-US"/>
              <a:t>n</a:t>
            </a:r>
            <a:r>
              <a:rPr lang="en-US" sz="2400"/>
              <a:t>H</a:t>
            </a:r>
            <a:r>
              <a:rPr lang="ru-RU"/>
              <a:t>2</a:t>
            </a:r>
            <a:r>
              <a:rPr lang="en-US"/>
              <a:t>n</a:t>
            </a:r>
            <a:r>
              <a:rPr lang="en-US" sz="2400"/>
              <a:t> </a:t>
            </a:r>
          </a:p>
        </p:txBody>
      </p:sp>
      <p:sp>
        <p:nvSpPr>
          <p:cNvPr id="8202" name="AutoShape 10"/>
          <p:cNvSpPr>
            <a:spLocks noChangeArrowheads="1"/>
          </p:cNvSpPr>
          <p:nvPr/>
        </p:nvSpPr>
        <p:spPr bwMode="auto">
          <a:xfrm>
            <a:off x="468313" y="1628775"/>
            <a:ext cx="8207375" cy="3960813"/>
          </a:xfrm>
          <a:prstGeom prst="wave">
            <a:avLst>
              <a:gd name="adj1" fmla="val 7745"/>
              <a:gd name="adj2" fmla="val 0"/>
            </a:avLst>
          </a:prstGeom>
          <a:solidFill>
            <a:srgbClr val="CCFFFF">
              <a:alpha val="82001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204" name="Rectangle 12"/>
          <p:cNvSpPr>
            <a:spLocks noChangeArrowheads="1"/>
          </p:cNvSpPr>
          <p:nvPr/>
        </p:nvSpPr>
        <p:spPr bwMode="auto">
          <a:xfrm>
            <a:off x="611188" y="2276475"/>
            <a:ext cx="7848600" cy="288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ru-RU" sz="2400">
                <a:latin typeface="Monotype Corsiva" pitchFamily="66" charset="0"/>
              </a:rPr>
              <a:t>    </a:t>
            </a:r>
            <a:r>
              <a:rPr lang="ru-RU" sz="2800">
                <a:latin typeface="Monotype Corsiva" pitchFamily="66" charset="0"/>
              </a:rPr>
              <a:t>В отличие от предельных углеводородов, характеризующихся наличием открытых углеродных цепей, существуют </a:t>
            </a:r>
            <a:r>
              <a:rPr lang="ru-RU" sz="2800" b="1"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углеводороды с замкнутыми цепями (циклами).</a:t>
            </a:r>
            <a:r>
              <a:rPr lang="ru-RU" sz="2800">
                <a:latin typeface="Monotype Corsiva" pitchFamily="66" charset="0"/>
              </a:rPr>
              <a:t> По своим свойствам они напоминают обычные предельные углеводороды </a:t>
            </a:r>
            <a:r>
              <a:rPr lang="ru-RU" sz="28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алканы</a:t>
            </a:r>
            <a:r>
              <a:rPr lang="ru-RU" sz="2800">
                <a:solidFill>
                  <a:srgbClr val="FF3300"/>
                </a:solidFill>
                <a:latin typeface="Monotype Corsiva" pitchFamily="66" charset="0"/>
              </a:rPr>
              <a:t> </a:t>
            </a:r>
            <a:r>
              <a:rPr lang="ru-RU" sz="2800">
                <a:solidFill>
                  <a:schemeClr val="accent2"/>
                </a:solidFill>
                <a:latin typeface="Monotype Corsiva" pitchFamily="66" charset="0"/>
              </a:rPr>
              <a:t>(парафины),</a:t>
            </a:r>
            <a:r>
              <a:rPr lang="ru-RU" sz="2800">
                <a:latin typeface="Monotype Corsiva" pitchFamily="66" charset="0"/>
              </a:rPr>
              <a:t> отсюда и произошло их название – </a:t>
            </a:r>
            <a:r>
              <a:rPr lang="ru-RU" sz="28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циклоалканы</a:t>
            </a:r>
            <a:r>
              <a:rPr lang="ru-RU" sz="2800"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 </a:t>
            </a:r>
            <a:r>
              <a:rPr lang="ru-RU" sz="28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(циклопарафины).</a:t>
            </a:r>
            <a:r>
              <a:rPr lang="ru-RU" sz="2800"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 </a:t>
            </a:r>
          </a:p>
        </p:txBody>
      </p:sp>
      <p:pic>
        <p:nvPicPr>
          <p:cNvPr id="8205" name="imgb" descr="science_chemistr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725" y="4478338"/>
            <a:ext cx="3167063" cy="237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6" name="WordArt 14"/>
          <p:cNvSpPr>
            <a:spLocks noChangeArrowheads="1" noChangeShapeType="1" noTextEdit="1"/>
          </p:cNvSpPr>
          <p:nvPr/>
        </p:nvSpPr>
        <p:spPr bwMode="auto">
          <a:xfrm rot="5400000">
            <a:off x="-2736850" y="3321051"/>
            <a:ext cx="6264275" cy="431800"/>
          </a:xfrm>
          <a:prstGeom prst="rect">
            <a:avLst/>
          </a:prstGeom>
        </p:spPr>
        <p:txBody>
          <a:bodyPr vert="wordArtVert" wrap="none" fromWordArt="1">
            <a:prstTxWarp prst="textWave4">
              <a:avLst>
                <a:gd name="adj1" fmla="val 13005"/>
                <a:gd name="adj2" fmla="val 0"/>
              </a:avLst>
            </a:prstTxWarp>
          </a:bodyPr>
          <a:lstStyle/>
          <a:p>
            <a:pPr algn="ctr" fontAlgn="auto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00FF00"/>
                    </a:gs>
                    <a:gs pos="100000">
                      <a:srgbClr val="00CCFF"/>
                    </a:gs>
                  </a:gsLst>
                  <a:lin ang="0" scaled="1"/>
                </a:gradFill>
                <a:effectLst>
                  <a:outerShdw dist="99190" dir="7788334" algn="ctr" rotWithShape="0">
                    <a:srgbClr val="000080">
                      <a:alpha val="80000"/>
                    </a:srgbClr>
                  </a:outerShdw>
                </a:effectLst>
                <a:latin typeface="Arial"/>
                <a:cs typeface="Arial"/>
              </a:rPr>
              <a:t>Предельные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819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8" grpId="0" animBg="1"/>
      <p:bldP spid="8198" grpId="1" animBg="1"/>
      <p:bldP spid="8199" grpId="0"/>
      <p:bldP spid="8200" grpId="0" animBg="1"/>
      <p:bldP spid="8202" grpId="0" animBg="1"/>
      <p:bldP spid="820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280C6-300E-4A3B-8968-EC1B5C79CB71}" type="slidenum">
              <a:rPr lang="ru-RU"/>
              <a:pPr/>
              <a:t>9</a:t>
            </a:fld>
            <a:endParaRPr lang="ru-RU"/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836613"/>
            <a:ext cx="8640763" cy="1295400"/>
          </a:xfrm>
          <a:solidFill>
            <a:srgbClr val="C8ECF4"/>
          </a:solidFill>
          <a:ln w="63500" cmpd="thickThin">
            <a:solidFill>
              <a:srgbClr val="00CCFF"/>
            </a:solidFill>
          </a:ln>
        </p:spPr>
        <p:txBody>
          <a:bodyPr/>
          <a:lstStyle/>
          <a:p>
            <a:pPr algn="l"/>
            <a:r>
              <a:rPr lang="ru-RU" sz="2400">
                <a:latin typeface="Monotype Corsiva" pitchFamily="66" charset="0"/>
              </a:rPr>
              <a:t/>
            </a:r>
            <a:br>
              <a:rPr lang="ru-RU" sz="2400">
                <a:latin typeface="Monotype Corsiva" pitchFamily="66" charset="0"/>
              </a:rPr>
            </a:br>
            <a:r>
              <a:rPr lang="ru-RU" sz="2400">
                <a:latin typeface="Monotype Corsiva" pitchFamily="66" charset="0"/>
              </a:rPr>
              <a:t>Очень часто в органической химии структурные формулы перечисленных циклоалканов изображают без </a:t>
            </a:r>
            <a:br>
              <a:rPr lang="ru-RU" sz="2400">
                <a:latin typeface="Monotype Corsiva" pitchFamily="66" charset="0"/>
              </a:rPr>
            </a:br>
            <a:r>
              <a:rPr lang="ru-RU" sz="2400">
                <a:latin typeface="Monotype Corsiva" pitchFamily="66" charset="0"/>
              </a:rPr>
              <a:t>символов </a:t>
            </a:r>
            <a:r>
              <a:rPr lang="en-US" sz="2400">
                <a:latin typeface="Monotype Corsiva" pitchFamily="66" charset="0"/>
              </a:rPr>
              <a:t>C</a:t>
            </a:r>
            <a:r>
              <a:rPr lang="ru-RU" sz="2400">
                <a:latin typeface="Monotype Corsiva" pitchFamily="66" charset="0"/>
              </a:rPr>
              <a:t> и </a:t>
            </a:r>
            <a:r>
              <a:rPr lang="en-US" sz="2400">
                <a:latin typeface="Monotype Corsiva" pitchFamily="66" charset="0"/>
              </a:rPr>
              <a:t>H</a:t>
            </a:r>
            <a:r>
              <a:rPr lang="ru-RU" sz="2400">
                <a:latin typeface="Monotype Corsiva" pitchFamily="66" charset="0"/>
              </a:rPr>
              <a:t> простыми геометрическими фигурами</a:t>
            </a:r>
            <a:r>
              <a:rPr lang="en-US" sz="2400">
                <a:latin typeface="Monotype Corsiva" pitchFamily="66" charset="0"/>
              </a:rPr>
              <a:t>  </a:t>
            </a:r>
            <a:r>
              <a:rPr lang="ru-RU" sz="2400">
                <a:latin typeface="Monotype Corsiva" pitchFamily="66" charset="0"/>
              </a:rPr>
              <a:t/>
            </a:r>
            <a:br>
              <a:rPr lang="ru-RU" sz="2400">
                <a:latin typeface="Monotype Corsiva" pitchFamily="66" charset="0"/>
              </a:rPr>
            </a:br>
            <a:endParaRPr lang="ru-RU" sz="2400">
              <a:latin typeface="Monotype Corsiva" pitchFamily="66" charset="0"/>
            </a:endParaRPr>
          </a:p>
        </p:txBody>
      </p:sp>
      <p:sp>
        <p:nvSpPr>
          <p:cNvPr id="9247" name="Rectangle 31"/>
          <p:cNvSpPr>
            <a:spLocks noChangeArrowheads="1"/>
          </p:cNvSpPr>
          <p:nvPr/>
        </p:nvSpPr>
        <p:spPr bwMode="auto">
          <a:xfrm>
            <a:off x="125413" y="3863975"/>
            <a:ext cx="22701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1200">
                <a:cs typeface="Arial" charset="0"/>
              </a:rPr>
              <a:t> </a:t>
            </a:r>
            <a:endParaRPr lang="ru-RU"/>
          </a:p>
        </p:txBody>
      </p:sp>
      <p:pic>
        <p:nvPicPr>
          <p:cNvPr id="9253" name="Picture 37" descr="img0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7050" y="1700213"/>
            <a:ext cx="1727200" cy="304800"/>
          </a:xfrm>
          <a:prstGeom prst="rect">
            <a:avLst/>
          </a:prstGeom>
          <a:noFill/>
        </p:spPr>
      </p:pic>
      <p:sp>
        <p:nvSpPr>
          <p:cNvPr id="9255" name="AutoShape 39"/>
          <p:cNvSpPr>
            <a:spLocks noChangeArrowheads="1"/>
          </p:cNvSpPr>
          <p:nvPr/>
        </p:nvSpPr>
        <p:spPr bwMode="auto">
          <a:xfrm>
            <a:off x="323850" y="2492375"/>
            <a:ext cx="8353425" cy="2447925"/>
          </a:xfrm>
          <a:prstGeom prst="horizontalScroll">
            <a:avLst>
              <a:gd name="adj" fmla="val 12500"/>
            </a:avLst>
          </a:prstGeom>
          <a:solidFill>
            <a:srgbClr val="FF99CC">
              <a:alpha val="67999"/>
            </a:srgbClr>
          </a:soli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9257" name="Picture 41" descr="img0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113" y="3068638"/>
            <a:ext cx="1398587" cy="931862"/>
          </a:xfrm>
          <a:prstGeom prst="rect">
            <a:avLst/>
          </a:prstGeom>
          <a:noFill/>
        </p:spPr>
      </p:pic>
      <p:pic>
        <p:nvPicPr>
          <p:cNvPr id="9258" name="Picture 42" descr="img00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775" y="3141663"/>
            <a:ext cx="1143000" cy="725487"/>
          </a:xfrm>
          <a:prstGeom prst="rect">
            <a:avLst/>
          </a:prstGeom>
          <a:noFill/>
        </p:spPr>
      </p:pic>
      <p:pic>
        <p:nvPicPr>
          <p:cNvPr id="9259" name="Picture 43" descr="img00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3068638"/>
            <a:ext cx="1296987" cy="860425"/>
          </a:xfrm>
          <a:prstGeom prst="rect">
            <a:avLst/>
          </a:prstGeom>
          <a:noFill/>
        </p:spPr>
      </p:pic>
      <p:pic>
        <p:nvPicPr>
          <p:cNvPr id="9260" name="Picture 44" descr="img00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32588" y="2924175"/>
            <a:ext cx="1368425" cy="1090613"/>
          </a:xfrm>
          <a:prstGeom prst="rect">
            <a:avLst/>
          </a:prstGeom>
          <a:noFill/>
        </p:spPr>
      </p:pic>
      <p:sp>
        <p:nvSpPr>
          <p:cNvPr id="9261" name="Rectangle 45"/>
          <p:cNvSpPr>
            <a:spLocks noChangeArrowheads="1"/>
          </p:cNvSpPr>
          <p:nvPr/>
        </p:nvSpPr>
        <p:spPr bwMode="auto">
          <a:xfrm>
            <a:off x="684213" y="4076700"/>
            <a:ext cx="18002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>
                <a:cs typeface="Arial" charset="0"/>
              </a:rPr>
              <a:t>Циклопропан</a:t>
            </a:r>
          </a:p>
        </p:txBody>
      </p:sp>
      <p:sp>
        <p:nvSpPr>
          <p:cNvPr id="9262" name="Rectangle 46"/>
          <p:cNvSpPr>
            <a:spLocks noChangeArrowheads="1"/>
          </p:cNvSpPr>
          <p:nvPr/>
        </p:nvSpPr>
        <p:spPr bwMode="auto">
          <a:xfrm>
            <a:off x="2627313" y="4076700"/>
            <a:ext cx="1444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Циклобутан</a:t>
            </a:r>
          </a:p>
        </p:txBody>
      </p:sp>
      <p:sp>
        <p:nvSpPr>
          <p:cNvPr id="9263" name="Rectangle 47"/>
          <p:cNvSpPr>
            <a:spLocks noChangeArrowheads="1"/>
          </p:cNvSpPr>
          <p:nvPr/>
        </p:nvSpPr>
        <p:spPr bwMode="auto">
          <a:xfrm>
            <a:off x="4427538" y="4076700"/>
            <a:ext cx="15779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Циклопентан</a:t>
            </a:r>
          </a:p>
        </p:txBody>
      </p:sp>
      <p:sp>
        <p:nvSpPr>
          <p:cNvPr id="9264" name="Rectangle 48"/>
          <p:cNvSpPr>
            <a:spLocks noChangeArrowheads="1"/>
          </p:cNvSpPr>
          <p:nvPr/>
        </p:nvSpPr>
        <p:spPr bwMode="auto">
          <a:xfrm>
            <a:off x="6659563" y="4076700"/>
            <a:ext cx="15208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Циклогексан</a:t>
            </a:r>
          </a:p>
        </p:txBody>
      </p:sp>
      <p:pic>
        <p:nvPicPr>
          <p:cNvPr id="9265" name="imgb" descr="857545960_tonnel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00113" y="4868863"/>
            <a:ext cx="2160587" cy="162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68" name="Picture 52" descr="vLLQmlPWwu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84888" y="4797425"/>
            <a:ext cx="1577975" cy="177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9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9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9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9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9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9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9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9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9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9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9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9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9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9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9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9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9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9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9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9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9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9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nimBg="1"/>
      <p:bldP spid="9255" grpId="0" animBg="1"/>
      <p:bldP spid="9261" grpId="0"/>
      <p:bldP spid="9262" grpId="0"/>
      <p:bldP spid="9263" grpId="0"/>
      <p:bldP spid="9264" grpId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888</TotalTime>
  <Words>1034</Words>
  <Application>Microsoft Office PowerPoint</Application>
  <PresentationFormat>Экран (4:3)</PresentationFormat>
  <Paragraphs>343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0" baseType="lpstr">
      <vt:lpstr>Arial</vt:lpstr>
      <vt:lpstr>Monotype Corsiva</vt:lpstr>
      <vt:lpstr>Times New Roman</vt:lpstr>
      <vt:lpstr>Symbol</vt:lpstr>
      <vt:lpstr>Оформление по умолчанию</vt:lpstr>
      <vt:lpstr>Углеводороды</vt:lpstr>
      <vt:lpstr>Слайд 2</vt:lpstr>
      <vt:lpstr>Алканы (парафины)</vt:lpstr>
      <vt:lpstr>Слайд 4</vt:lpstr>
      <vt:lpstr>Физические свойства</vt:lpstr>
      <vt:lpstr>Химические свойства</vt:lpstr>
      <vt:lpstr>Применение</vt:lpstr>
      <vt:lpstr>Циклоалканы (циклопарафины)</vt:lpstr>
      <vt:lpstr> Очень часто в органической химии структурные формулы перечисленных циклоалканов изображают без  символов C и H простыми геометрическими фигурами   </vt:lpstr>
      <vt:lpstr>Физические свойства</vt:lpstr>
      <vt:lpstr>Химические свойства</vt:lpstr>
      <vt:lpstr>Применение</vt:lpstr>
      <vt:lpstr>Алкены</vt:lpstr>
      <vt:lpstr>Физические свойства</vt:lpstr>
      <vt:lpstr>Химические свойства</vt:lpstr>
      <vt:lpstr>Применение</vt:lpstr>
      <vt:lpstr>Диеновые углеводороды (Алкадиены)</vt:lpstr>
      <vt:lpstr>Слайд 18</vt:lpstr>
      <vt:lpstr>Физические свойства</vt:lpstr>
      <vt:lpstr>Алкины</vt:lpstr>
      <vt:lpstr>Физические свойства</vt:lpstr>
      <vt:lpstr>Химические свойства</vt:lpstr>
      <vt:lpstr>Применение</vt:lpstr>
      <vt:lpstr>Слайд 24</vt:lpstr>
      <vt:lpstr>Информационные ресурсы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Углеводороды</dc:title>
  <dc:creator>Пользователь</dc:creator>
  <cp:lastModifiedBy>Admin</cp:lastModifiedBy>
  <cp:revision>132</cp:revision>
  <dcterms:created xsi:type="dcterms:W3CDTF">2010-04-09T10:06:32Z</dcterms:created>
  <dcterms:modified xsi:type="dcterms:W3CDTF">2012-07-08T17:44:26Z</dcterms:modified>
</cp:coreProperties>
</file>